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1pPr>
    <a:lvl2pPr marL="0" marR="0" indent="228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2pPr>
    <a:lvl3pPr marL="0" marR="0" indent="457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3pPr>
    <a:lvl4pPr marL="0" marR="0" indent="685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4pPr>
    <a:lvl5pPr marL="0" marR="0" indent="9144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5pPr>
    <a:lvl6pPr marL="0" marR="0" indent="11430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6pPr>
    <a:lvl7pPr marL="0" marR="0" indent="1371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7pPr>
    <a:lvl8pPr marL="0" marR="0" indent="1600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8pPr>
    <a:lvl9pPr marL="0" marR="0" indent="1828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6D6D6D">
              <a:alpha val="41000"/>
            </a:srgbClr>
          </a:solidFill>
        </a:fill>
      </a:tcStyle>
    </a:wholeTbl>
    <a:band2H>
      <a:tcTxStyle/>
      <a:tcStyle>
        <a:tcBdr/>
        <a:fill>
          <a:solidFill>
            <a:srgbClr val="4E4E4E">
              <a:alpha val="4100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F0F0F0"/>
              </a:solidFill>
              <a:prstDash val="solid"/>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656565">
              <a:alpha val="75000"/>
            </a:srgbClr>
          </a:solid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0F0F0"/>
              </a:solidFill>
              <a:prstDash val="solid"/>
              <a:miter lim="400000"/>
            </a:ln>
          </a:top>
          <a:bottom>
            <a:ln w="12700" cap="flat">
              <a:solidFill>
                <a:srgbClr val="F0F0F0"/>
              </a:solidFill>
              <a:prstDash val="solid"/>
              <a:miter lim="400000"/>
            </a:ln>
          </a:bottom>
          <a:insideH>
            <a:ln w="12700" cap="flat">
              <a:solidFill>
                <a:srgbClr val="F3F1DF"/>
              </a:solidFill>
              <a:prstDash val="solid"/>
              <a:miter lim="400000"/>
            </a:ln>
          </a:insideH>
          <a:insideV>
            <a:ln w="12700" cap="flat">
              <a:noFill/>
              <a:miter lim="400000"/>
            </a:ln>
          </a:insideV>
        </a:tcBdr>
        <a:fill>
          <a:solidFill>
            <a:srgbClr val="1861A1">
              <a:alpha val="80000"/>
            </a:srgbClr>
          </a:solid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0F0F0"/>
              </a:solidFill>
              <a:prstDash val="solid"/>
              <a:miter lim="400000"/>
            </a:ln>
          </a:top>
          <a:bottom>
            <a:ln w="25400" cap="flat">
              <a:solidFill>
                <a:srgbClr val="F0F0F0"/>
              </a:solidFill>
              <a:prstDash val="solid"/>
              <a:miter lim="400000"/>
            </a:ln>
          </a:bottom>
          <a:insideH>
            <a:ln w="12700" cap="flat">
              <a:solidFill>
                <a:srgbClr val="F3F1DF"/>
              </a:solidFill>
              <a:prstDash val="solid"/>
              <a:miter lim="400000"/>
            </a:ln>
          </a:insideH>
          <a:insideV>
            <a:ln w="12700" cap="flat">
              <a:noFill/>
              <a:miter lim="400000"/>
            </a:ln>
          </a:insideV>
        </a:tcBdr>
        <a:fill>
          <a:solidFill>
            <a:srgbClr val="1861A1">
              <a:alpha val="80000"/>
            </a:srgbClr>
          </a:solidFill>
        </a:fill>
      </a:tcStyle>
    </a:firstRow>
  </a:tblStyle>
  <a:tblStyle styleId="{C7B018BB-80A7-4F77-B60F-C8B233D01FF8}"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D6D6D">
              <a:alpha val="41000"/>
            </a:srgbClr>
          </a:solidFill>
        </a:fill>
      </a:tcStyle>
    </a:wholeTbl>
    <a:band2H>
      <a:tcTxStyle/>
      <a:tcStyle>
        <a:tcBdr/>
        <a:fill>
          <a:solidFill>
            <a:srgbClr val="909090">
              <a:alpha val="41000"/>
            </a:srgbClr>
          </a:solidFill>
        </a:fill>
      </a:tcStyle>
    </a:band2H>
    <a:firstCol>
      <a:tcTxStyle b="off" i="off">
        <a:font>
          <a:latin typeface="Helvetica Neue Medium"/>
          <a:ea typeface="Helvetica Neue Medium"/>
          <a:cs typeface="Helvetica Neue Medium"/>
        </a:font>
        <a:srgbClr val="FFFFFF"/>
      </a:tcTxStyle>
      <a:tcStyle>
        <a:tcBdr>
          <a:left>
            <a:ln w="6350" cap="flat">
              <a:solidFill>
                <a:srgbClr val="484745"/>
              </a:solidFill>
              <a:prstDash val="solid"/>
              <a:miter lim="400000"/>
            </a:ln>
          </a:left>
          <a:right>
            <a:ln w="6350" cap="flat">
              <a:solidFill>
                <a:srgbClr val="5E5D5B"/>
              </a:solidFill>
              <a:prstDash val="solid"/>
              <a:miter lim="400000"/>
            </a:ln>
          </a:right>
          <a:top>
            <a:ln w="12700" cap="flat">
              <a:noFill/>
              <a:miter lim="400000"/>
            </a:ln>
          </a:top>
          <a:bottom>
            <a:ln w="12700" cap="flat">
              <a:noFill/>
              <a:miter lim="400000"/>
            </a:ln>
          </a:bottom>
          <a:insideH>
            <a:ln w="12700" cap="flat">
              <a:noFill/>
              <a:miter lim="400000"/>
            </a:ln>
          </a:insideH>
          <a:insideV>
            <a:ln w="6350" cap="flat">
              <a:solidFill>
                <a:srgbClr val="5E5D5B"/>
              </a:solidFill>
              <a:prstDash val="solid"/>
              <a:miter lim="400000"/>
            </a:ln>
          </a:insideV>
        </a:tcBdr>
        <a:fill>
          <a:noFill/>
        </a:fill>
      </a:tcStyle>
    </a:firstCol>
    <a:lastRow>
      <a:tcTxStyle b="off" i="off">
        <a:font>
          <a:latin typeface="Helvetica Neue Medium"/>
          <a:ea typeface="Helvetica Neue Medium"/>
          <a:cs typeface="Helvetica Neue Medium"/>
        </a:font>
        <a:srgbClr val="FFFFFF"/>
      </a:tcTxStyle>
      <a:tcStyle>
        <a:tcBdr>
          <a:left>
            <a:ln w="12700" cap="flat">
              <a:solidFill>
                <a:srgbClr val="714717"/>
              </a:solidFill>
              <a:prstDash val="solid"/>
              <a:miter lim="400000"/>
            </a:ln>
          </a:left>
          <a:right>
            <a:ln w="12700" cap="flat">
              <a:solidFill>
                <a:srgbClr val="714717"/>
              </a:solidFill>
              <a:prstDash val="solid"/>
              <a:miter lim="400000"/>
            </a:ln>
          </a:right>
          <a:top>
            <a:ln w="6350" cap="flat">
              <a:solidFill>
                <a:srgbClr val="5E5D5B"/>
              </a:solidFill>
              <a:prstDash val="solid"/>
              <a:miter lim="400000"/>
            </a:ln>
          </a:top>
          <a:bottom>
            <a:ln w="6350" cap="flat">
              <a:solidFill>
                <a:srgbClr val="484745"/>
              </a:solidFill>
              <a:prstDash val="solid"/>
              <a:miter lim="400000"/>
            </a:ln>
          </a:bottom>
          <a:insideH>
            <a:ln w="12700" cap="flat">
              <a:solidFill>
                <a:srgbClr val="714717"/>
              </a:solidFill>
              <a:prstDash val="solid"/>
              <a:miter lim="400000"/>
            </a:ln>
          </a:insideH>
          <a:insideV>
            <a:ln w="12700" cap="flat">
              <a:solidFill>
                <a:srgbClr val="714717"/>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714717"/>
              </a:solidFill>
              <a:prstDash val="solid"/>
              <a:miter lim="400000"/>
            </a:ln>
          </a:left>
          <a:right>
            <a:ln w="12700" cap="flat">
              <a:solidFill>
                <a:srgbClr val="714717"/>
              </a:solidFill>
              <a:prstDash val="solid"/>
              <a:miter lim="400000"/>
            </a:ln>
          </a:right>
          <a:top>
            <a:ln w="6350" cap="flat">
              <a:solidFill>
                <a:srgbClr val="484745"/>
              </a:solidFill>
              <a:prstDash val="solid"/>
              <a:miter lim="400000"/>
            </a:ln>
          </a:top>
          <a:bottom>
            <a:ln w="6350" cap="flat">
              <a:solidFill>
                <a:srgbClr val="5E5D5B"/>
              </a:solidFill>
              <a:prstDash val="solid"/>
              <a:miter lim="400000"/>
            </a:ln>
          </a:bottom>
          <a:insideH>
            <a:ln w="12700" cap="flat">
              <a:solidFill>
                <a:srgbClr val="714717"/>
              </a:solidFill>
              <a:prstDash val="solid"/>
              <a:miter lim="400000"/>
            </a:ln>
          </a:insideH>
          <a:insideV>
            <a:ln w="12700" cap="flat">
              <a:solidFill>
                <a:srgbClr val="714717"/>
              </a:solidFill>
              <a:prstDash val="solid"/>
              <a:miter lim="400000"/>
            </a:ln>
          </a:insideV>
        </a:tcBdr>
        <a:fill>
          <a:noFill/>
        </a:fill>
      </a:tcStyle>
    </a:firstRow>
  </a:tblStyle>
  <a:tblStyle styleId="{EEE7283C-3CF3-47DC-8721-378D4A62B228}"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3F1DF"/>
              </a:solidFill>
              <a:custDash>
                <a:ds d="200000" sp="200000"/>
              </a:custDash>
              <a:miter lim="400000"/>
            </a:ln>
          </a:top>
          <a:bottom>
            <a:ln w="12700" cap="flat">
              <a:solidFill>
                <a:srgbClr val="F3F1DF"/>
              </a:solidFill>
              <a:custDash>
                <a:ds d="200000" sp="200000"/>
              </a:custDash>
              <a:miter lim="400000"/>
            </a:ln>
          </a:bottom>
          <a:insideH>
            <a:ln w="12700" cap="flat">
              <a:solidFill>
                <a:srgbClr val="F3F1DF"/>
              </a:solidFill>
              <a:custDash>
                <a:ds d="200000" sp="200000"/>
              </a:custDash>
              <a:miter lim="400000"/>
            </a:ln>
          </a:insideH>
          <a:insideV>
            <a:ln w="12700" cap="flat">
              <a:noFill/>
              <a:miter lim="400000"/>
            </a:ln>
          </a:insideV>
        </a:tcBdr>
        <a:fill>
          <a:solidFill>
            <a:srgbClr val="4D4D4D"/>
          </a:solidFill>
        </a:fill>
      </a:tcStyle>
    </a:wholeTbl>
    <a:band2H>
      <a:tcTxStyle/>
      <a:tcStyle>
        <a:tcBdr/>
        <a:fill>
          <a:solidFill>
            <a:srgbClr val="5A5A5A"/>
          </a:solidFill>
        </a:fill>
      </a:tcStyle>
    </a:band2H>
    <a:firstCol>
      <a:tcTxStyle b="off" i="off">
        <a:font>
          <a:latin typeface="Helvetica Neue Medium"/>
          <a:ea typeface="Helvetica Neue Medium"/>
          <a:cs typeface="Helvetica Neue Medium"/>
        </a:font>
        <a:srgbClr val="FFFFFF"/>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chemeClr val="accent3">
              <a:hueOff val="-1022247"/>
              <a:satOff val="34289"/>
              <a:lumOff val="-18384"/>
            </a:schemeClr>
          </a:solid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noFill/>
              <a:miter lim="400000"/>
            </a:ln>
          </a:insideV>
        </a:tcBdr>
        <a:fill>
          <a:solidFill>
            <a:srgbClr val="6D6D6D"/>
          </a:solidFill>
        </a:fill>
      </a:tcStyle>
    </a:wholeTbl>
    <a:band2H>
      <a:tcTxStyle/>
      <a:tcStyle>
        <a:tcBdr/>
        <a:fill>
          <a:solidFill>
            <a:srgbClr val="7D7D7D"/>
          </a:solidFill>
        </a:fill>
      </a:tcStyle>
    </a:band2H>
    <a:firstCol>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noFill/>
              <a:miter lim="400000"/>
            </a:ln>
          </a:insideV>
        </a:tcBdr>
        <a:fill>
          <a:solidFill>
            <a:srgbClr val="5C5C5B"/>
          </a:solidFill>
        </a:fill>
      </a:tcStyle>
    </a:firstCol>
    <a:lastRow>
      <a:tcTxStyle b="off" i="off">
        <a:font>
          <a:latin typeface="Helvetica Neue Medium"/>
          <a:ea typeface="Helvetica Neue Medium"/>
          <a:cs typeface="Helvetica Neue Medium"/>
        </a:font>
        <a:srgbClr val="282828"/>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C0C0C0"/>
              </a:solidFill>
              <a:prstDash val="solid"/>
              <a:miter lim="400000"/>
            </a:ln>
          </a:insideH>
          <a:insideV>
            <a:ln w="12700" cap="flat">
              <a:noFill/>
              <a:miter lim="400000"/>
            </a:ln>
          </a:insideV>
        </a:tcBdr>
        <a:fill>
          <a:solidFill>
            <a:srgbClr val="A2A7A9"/>
          </a:solid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C0C0C0"/>
              </a:solidFill>
              <a:prstDash val="solid"/>
              <a:miter lim="400000"/>
            </a:ln>
          </a:insideH>
          <a:insideV>
            <a:ln w="12700" cap="flat">
              <a:noFill/>
              <a:miter lim="400000"/>
            </a:ln>
          </a:insideV>
        </a:tcBdr>
        <a:fill>
          <a:solidFill>
            <a:schemeClr val="accent5">
              <a:hueOff val="96663"/>
              <a:satOff val="-16428"/>
              <a:lumOff val="3004"/>
            </a:schemeClr>
          </a:solidFill>
        </a:fill>
      </a:tcStyle>
    </a:firstRow>
  </a:tblStyle>
  <a:tblStyle styleId="{33BA23B1-9221-436E-865A-0063620EA4FD}"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6350" cap="flat">
              <a:solidFill>
                <a:srgbClr val="FFFFFF"/>
              </a:solidFill>
              <a:prstDash val="solid"/>
              <a:miter lim="400000"/>
            </a:ln>
          </a:top>
          <a:bottom>
            <a:ln w="635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solidFill>
            <a:srgbClr val="5D5D5D"/>
          </a:solidFill>
        </a:fill>
      </a:tcStyle>
    </a:wholeTbl>
    <a:band2H>
      <a:tcTxStyle/>
      <a:tcStyle>
        <a:tcBdr/>
        <a:fill>
          <a:solidFill>
            <a:srgbClr val="696969"/>
          </a:solidFill>
        </a:fill>
      </a:tcStyle>
    </a:band2H>
    <a:firstCol>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6350" cap="flat">
              <a:solidFill>
                <a:srgbClr val="FFFFFF"/>
              </a:solidFill>
              <a:prstDash val="solid"/>
              <a:miter lim="400000"/>
            </a:ln>
          </a:right>
          <a:top>
            <a:ln w="6350" cap="flat">
              <a:solidFill>
                <a:srgbClr val="FFFFFF"/>
              </a:solidFill>
              <a:prstDash val="solid"/>
              <a:miter lim="400000"/>
            </a:ln>
          </a:top>
          <a:bottom>
            <a:ln w="6350" cap="flat">
              <a:solidFill>
                <a:srgbClr val="FFFFFF"/>
              </a:solidFill>
              <a:prstDash val="solid"/>
              <a:miter lim="400000"/>
            </a:ln>
          </a:bottom>
          <a:insideH>
            <a:ln w="6350" cap="flat">
              <a:solidFill>
                <a:srgbClr val="FFFFFF"/>
              </a:solidFill>
              <a:prstDash val="solid"/>
              <a:miter lim="400000"/>
            </a:ln>
          </a:insideH>
          <a:insideV>
            <a:ln w="6350" cap="flat">
              <a:solidFill>
                <a:srgbClr val="FFFFFF"/>
              </a:solidFill>
              <a:prstDash val="solid"/>
              <a:miter lim="400000"/>
            </a:ln>
          </a:insideV>
        </a:tcBdr>
        <a:fill>
          <a:solidFill>
            <a:srgbClr val="787878"/>
          </a:solid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6350" cap="flat">
              <a:solidFill>
                <a:srgbClr val="FFFFFF"/>
              </a:solidFill>
              <a:prstDash val="solid"/>
              <a:miter lim="400000"/>
            </a:ln>
          </a:insideH>
          <a:insideV>
            <a:ln w="12700" cap="flat">
              <a:noFill/>
              <a:miter lim="400000"/>
            </a:ln>
          </a:insideV>
        </a:tcBdr>
        <a:fill>
          <a:solidFill>
            <a:srgbClr val="787878"/>
          </a:solidFill>
        </a:fill>
      </a:tcStyle>
    </a:firstRow>
  </a:tblStyle>
  <a:tblStyle styleId="{2708684C-4D16-4618-839F-0558EEFCDFE6}" styleName="">
    <a:tblBg/>
    <a:wholeTbl>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solidFill>
            <a:srgbClr val="000000">
              <a:alpha val="10000"/>
            </a:srgbClr>
          </a:solidFill>
        </a:fill>
      </a:tcStyle>
    </a:wholeTbl>
    <a:band2H>
      <a:tcTxStyle/>
      <a:tcStyle>
        <a:tcBdr/>
        <a:fill>
          <a:solidFill>
            <a:srgbClr val="888888">
              <a:alpha val="10000"/>
            </a:srgbClr>
          </a:solidFill>
        </a:fill>
      </a:tcStyle>
    </a:band2H>
    <a:firstCol>
      <a:tcTxStyle b="off" i="off">
        <a:font>
          <a:latin typeface="Helvetica Neue Medium"/>
          <a:ea typeface="Helvetica Neue Medium"/>
          <a:cs typeface="Helvetica Neue Medium"/>
        </a:font>
        <a:srgbClr val="FFFFFF"/>
      </a:tcTxStyle>
      <a:tcStyle>
        <a:tcBdr>
          <a:left>
            <a:ln w="12700" cap="flat">
              <a:noFill/>
              <a:miter lim="400000"/>
            </a:ln>
          </a:left>
          <a:right>
            <a:ln w="25400" cap="flat">
              <a:solidFill>
                <a:srgbClr val="F0F0F0"/>
              </a:solidFill>
              <a:prstDash val="solid"/>
              <a:miter lim="400000"/>
            </a:ln>
          </a:right>
          <a:top>
            <a:ln w="6350" cap="flat">
              <a:solidFill>
                <a:srgbClr val="F0F0F0"/>
              </a:solidFill>
              <a:prstDash val="solid"/>
              <a:miter lim="400000"/>
            </a:ln>
          </a:top>
          <a:bottom>
            <a:ln w="635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noFill/>
        </a:fill>
      </a:tcStyle>
    </a:firstCol>
    <a:la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25400" cap="flat">
              <a:solidFill>
                <a:srgbClr val="F0F0F0"/>
              </a:solidFill>
              <a:prstDash val="solid"/>
              <a:miter lim="400000"/>
            </a:ln>
          </a:top>
          <a:bottom>
            <a:ln w="12700" cap="flat">
              <a:noFill/>
              <a:miter lim="400000"/>
            </a:ln>
          </a:bottom>
          <a:insideH>
            <a:ln w="6350" cap="flat">
              <a:solidFill>
                <a:srgbClr val="F0F0F0"/>
              </a:solidFill>
              <a:prstDash val="solid"/>
              <a:miter lim="400000"/>
            </a:ln>
          </a:insideH>
          <a:insideV>
            <a:ln w="12700" cap="flat">
              <a:noFill/>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F0F0F0"/>
              </a:solidFill>
              <a:prstDash val="solid"/>
              <a:miter lim="400000"/>
            </a:ln>
          </a:bottom>
          <a:insideH>
            <a:ln w="6350" cap="flat">
              <a:solidFill>
                <a:srgbClr val="F0F0F0"/>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26"/>
  </p:normalViewPr>
  <p:slideViewPr>
    <p:cSldViewPr snapToGrid="0">
      <p:cViewPr varScale="1">
        <p:scale>
          <a:sx n="85" d="100"/>
          <a:sy n="85" d="100"/>
        </p:scale>
        <p:origin x="19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 Apolloni" userId="a5f9c1a527a117a4" providerId="LiveId" clId="{24EBFB58-EBB1-4B17-A580-D150E806B5D1}"/>
    <pc:docChg chg="custSel modSld">
      <pc:chgData name="Marco Apolloni" userId="a5f9c1a527a117a4" providerId="LiveId" clId="{24EBFB58-EBB1-4B17-A580-D150E806B5D1}" dt="2023-11-11T11:46:55.471" v="156" actId="20577"/>
      <pc:docMkLst>
        <pc:docMk/>
      </pc:docMkLst>
      <pc:sldChg chg="modSp mod">
        <pc:chgData name="Marco Apolloni" userId="a5f9c1a527a117a4" providerId="LiveId" clId="{24EBFB58-EBB1-4B17-A580-D150E806B5D1}" dt="2023-11-11T11:46:55.471" v="156" actId="20577"/>
        <pc:sldMkLst>
          <pc:docMk/>
          <pc:sldMk cId="0" sldId="270"/>
        </pc:sldMkLst>
        <pc:spChg chg="mod">
          <ac:chgData name="Marco Apolloni" userId="a5f9c1a527a117a4" providerId="LiveId" clId="{24EBFB58-EBB1-4B17-A580-D150E806B5D1}" dt="2023-11-11T11:46:55.471" v="156" actId="20577"/>
          <ac:spMkLst>
            <pc:docMk/>
            <pc:sldMk cId="0" sldId="270"/>
            <ac:spMk id="164" creationId="{00000000-0000-0000-0000-000000000000}"/>
          </ac:spMkLst>
        </pc:spChg>
      </pc:sldChg>
    </pc:docChg>
  </pc:docChgLst>
  <pc:docChgLst>
    <pc:chgData name="Marco Apolloni" userId="a5f9c1a527a117a4" providerId="LiveId" clId="{022233C6-616B-CB48-9624-1955770F4E49}"/>
    <pc:docChg chg="undo custSel modSld">
      <pc:chgData name="Marco Apolloni" userId="a5f9c1a527a117a4" providerId="LiveId" clId="{022233C6-616B-CB48-9624-1955770F4E49}" dt="2023-11-14T14:26:24.719" v="3" actId="27636"/>
      <pc:docMkLst>
        <pc:docMk/>
      </pc:docMkLst>
      <pc:sldChg chg="modSp mod">
        <pc:chgData name="Marco Apolloni" userId="a5f9c1a527a117a4" providerId="LiveId" clId="{022233C6-616B-CB48-9624-1955770F4E49}" dt="2023-11-14T14:26:24.719" v="3" actId="27636"/>
        <pc:sldMkLst>
          <pc:docMk/>
          <pc:sldMk cId="0" sldId="270"/>
        </pc:sldMkLst>
        <pc:spChg chg="mod">
          <ac:chgData name="Marco Apolloni" userId="a5f9c1a527a117a4" providerId="LiveId" clId="{022233C6-616B-CB48-9624-1955770F4E49}" dt="2023-11-14T14:26:24.719" v="3" actId="27636"/>
          <ac:spMkLst>
            <pc:docMk/>
            <pc:sldMk cId="0" sldId="270"/>
            <ac:spMk id="16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olo e sottotitolo">
    <p:spTree>
      <p:nvGrpSpPr>
        <p:cNvPr id="1" name=""/>
        <p:cNvGrpSpPr/>
        <p:nvPr/>
      </p:nvGrpSpPr>
      <p:grpSpPr>
        <a:xfrm>
          <a:off x="0" y="0"/>
          <a:ext cx="0" cy="0"/>
          <a:chOff x="0" y="0"/>
          <a:chExt cx="0" cy="0"/>
        </a:xfrm>
      </p:grpSpPr>
      <p:sp>
        <p:nvSpPr>
          <p:cNvPr id="11" name="Shape 11"/>
          <p:cNvSpPr>
            <a:spLocks noGrp="1"/>
          </p:cNvSpPr>
          <p:nvPr>
            <p:ph type="title"/>
          </p:nvPr>
        </p:nvSpPr>
        <p:spPr>
          <a:xfrm>
            <a:off x="762000" y="2463800"/>
            <a:ext cx="11480800" cy="2540000"/>
          </a:xfrm>
          <a:prstGeom prst="rect">
            <a:avLst/>
          </a:prstGeom>
        </p:spPr>
        <p:txBody>
          <a:bodyPr anchor="b"/>
          <a:lstStyle/>
          <a:p>
            <a:r>
              <a:t>Titolo Testo</a:t>
            </a:r>
          </a:p>
        </p:txBody>
      </p:sp>
      <p:sp>
        <p:nvSpPr>
          <p:cNvPr id="12" name="Shape 12"/>
          <p:cNvSpPr>
            <a:spLocks noGrp="1"/>
          </p:cNvSpPr>
          <p:nvPr>
            <p:ph type="body" sz="quarter" idx="1"/>
          </p:nvPr>
        </p:nvSpPr>
        <p:spPr>
          <a:xfrm>
            <a:off x="762000" y="5156200"/>
            <a:ext cx="11480800" cy="863600"/>
          </a:xfrm>
          <a:prstGeom prst="rect">
            <a:avLst/>
          </a:prstGeom>
        </p:spPr>
        <p:txBody>
          <a:bodyPr anchor="t"/>
          <a:lstStyle>
            <a:lvl1pPr marL="0" indent="0" algn="ctr">
              <a:spcBef>
                <a:spcPts val="0"/>
              </a:spcBef>
              <a:buSzTx/>
              <a:buNone/>
              <a:defRPr sz="2400">
                <a:solidFill>
                  <a:srgbClr val="FFFFFF"/>
                </a:solidFill>
              </a:defRPr>
            </a:lvl1pPr>
            <a:lvl2pPr marL="0" indent="228600" algn="ctr">
              <a:spcBef>
                <a:spcPts val="0"/>
              </a:spcBef>
              <a:buSzTx/>
              <a:buNone/>
              <a:defRPr sz="2400">
                <a:solidFill>
                  <a:srgbClr val="FFFFFF"/>
                </a:solidFill>
              </a:defRPr>
            </a:lvl2pPr>
            <a:lvl3pPr marL="0" indent="457200" algn="ctr">
              <a:spcBef>
                <a:spcPts val="0"/>
              </a:spcBef>
              <a:buSzTx/>
              <a:buNone/>
              <a:defRPr sz="2400">
                <a:solidFill>
                  <a:srgbClr val="FFFFFF"/>
                </a:solidFill>
              </a:defRPr>
            </a:lvl3pPr>
            <a:lvl4pPr marL="0" indent="685800" algn="ctr">
              <a:spcBef>
                <a:spcPts val="0"/>
              </a:spcBef>
              <a:buSzTx/>
              <a:buNone/>
              <a:defRPr sz="2400">
                <a:solidFill>
                  <a:srgbClr val="FFFFFF"/>
                </a:solidFill>
              </a:defRPr>
            </a:lvl4pPr>
            <a:lvl5pPr marL="0" indent="914400" algn="ctr">
              <a:spcBef>
                <a:spcPts val="0"/>
              </a:spcBef>
              <a:buSzTx/>
              <a:buNone/>
              <a:defRPr sz="2400">
                <a:solidFill>
                  <a:srgbClr val="FFFFFF"/>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13" name="Shape 13"/>
          <p:cNvSpPr>
            <a:spLocks noGrp="1"/>
          </p:cNvSpPr>
          <p:nvPr>
            <p:ph type="sldNum" sz="quarter" idx="2"/>
          </p:nvPr>
        </p:nvSpPr>
        <p:spPr>
          <a:xfrm>
            <a:off x="6311798" y="9251950"/>
            <a:ext cx="368504" cy="374600"/>
          </a:xfrm>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Orizzontale">
    <p:spTree>
      <p:nvGrpSpPr>
        <p:cNvPr id="1" name=""/>
        <p:cNvGrpSpPr/>
        <p:nvPr/>
      </p:nvGrpSpPr>
      <p:grpSpPr>
        <a:xfrm>
          <a:off x="0" y="0"/>
          <a:ext cx="0" cy="0"/>
          <a:chOff x="0" y="0"/>
          <a:chExt cx="0" cy="0"/>
        </a:xfrm>
      </p:grpSpPr>
      <p:sp>
        <p:nvSpPr>
          <p:cNvPr id="20" name="Shape 20"/>
          <p:cNvSpPr>
            <a:spLocks noGrp="1"/>
          </p:cNvSpPr>
          <p:nvPr>
            <p:ph type="pic" idx="13"/>
          </p:nvPr>
        </p:nvSpPr>
        <p:spPr>
          <a:xfrm>
            <a:off x="1104900" y="758938"/>
            <a:ext cx="10795000" cy="5943601"/>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21" name="Shape 21"/>
          <p:cNvSpPr>
            <a:spLocks noGrp="1"/>
          </p:cNvSpPr>
          <p:nvPr>
            <p:ph type="title"/>
          </p:nvPr>
        </p:nvSpPr>
        <p:spPr>
          <a:xfrm>
            <a:off x="762000" y="6883400"/>
            <a:ext cx="11480800" cy="1079500"/>
          </a:xfrm>
          <a:prstGeom prst="rect">
            <a:avLst/>
          </a:prstGeom>
        </p:spPr>
        <p:txBody>
          <a:bodyPr anchor="b"/>
          <a:lstStyle/>
          <a:p>
            <a:r>
              <a:t>Titolo Testo</a:t>
            </a:r>
          </a:p>
        </p:txBody>
      </p:sp>
      <p:sp>
        <p:nvSpPr>
          <p:cNvPr id="22" name="Shape 22"/>
          <p:cNvSpPr>
            <a:spLocks noGrp="1"/>
          </p:cNvSpPr>
          <p:nvPr>
            <p:ph type="body" sz="quarter" idx="1"/>
          </p:nvPr>
        </p:nvSpPr>
        <p:spPr>
          <a:xfrm>
            <a:off x="762000" y="8128000"/>
            <a:ext cx="11480800" cy="914400"/>
          </a:xfrm>
          <a:prstGeom prst="rect">
            <a:avLst/>
          </a:prstGeom>
        </p:spPr>
        <p:txBody>
          <a:bodyPr anchor="t"/>
          <a:lstStyle>
            <a:lvl1pPr marL="0" indent="0" algn="ctr">
              <a:spcBef>
                <a:spcPts val="0"/>
              </a:spcBef>
              <a:buSzTx/>
              <a:buNone/>
              <a:defRPr sz="2400">
                <a:solidFill>
                  <a:srgbClr val="FFFFFF"/>
                </a:solidFill>
              </a:defRPr>
            </a:lvl1pPr>
            <a:lvl2pPr marL="0" indent="228600" algn="ctr">
              <a:spcBef>
                <a:spcPts val="0"/>
              </a:spcBef>
              <a:buSzTx/>
              <a:buNone/>
              <a:defRPr sz="2400">
                <a:solidFill>
                  <a:srgbClr val="FFFFFF"/>
                </a:solidFill>
              </a:defRPr>
            </a:lvl2pPr>
            <a:lvl3pPr marL="0" indent="457200" algn="ctr">
              <a:spcBef>
                <a:spcPts val="0"/>
              </a:spcBef>
              <a:buSzTx/>
              <a:buNone/>
              <a:defRPr sz="2400">
                <a:solidFill>
                  <a:srgbClr val="FFFFFF"/>
                </a:solidFill>
              </a:defRPr>
            </a:lvl3pPr>
            <a:lvl4pPr marL="0" indent="685800" algn="ctr">
              <a:spcBef>
                <a:spcPts val="0"/>
              </a:spcBef>
              <a:buSzTx/>
              <a:buNone/>
              <a:defRPr sz="2400">
                <a:solidFill>
                  <a:srgbClr val="FFFFFF"/>
                </a:solidFill>
              </a:defRPr>
            </a:lvl4pPr>
            <a:lvl5pPr marL="0" indent="914400" algn="ctr">
              <a:spcBef>
                <a:spcPts val="0"/>
              </a:spcBef>
              <a:buSzTx/>
              <a:buNone/>
              <a:defRPr sz="2400">
                <a:solidFill>
                  <a:srgbClr val="FFFFFF"/>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23" name="Shape 23"/>
          <p:cNvSpPr>
            <a:spLocks noGrp="1"/>
          </p:cNvSpPr>
          <p:nvPr>
            <p:ph type="sldNum" sz="quarter" idx="2"/>
          </p:nvPr>
        </p:nvSpPr>
        <p:spPr>
          <a:xfrm>
            <a:off x="6311798" y="9245600"/>
            <a:ext cx="368504" cy="374600"/>
          </a:xfrm>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30" name="Shape 30"/>
          <p:cNvSpPr>
            <a:spLocks noGrp="1"/>
          </p:cNvSpPr>
          <p:nvPr>
            <p:ph type="title"/>
          </p:nvPr>
        </p:nvSpPr>
        <p:spPr>
          <a:xfrm>
            <a:off x="762000" y="3517900"/>
            <a:ext cx="11480800" cy="2717800"/>
          </a:xfrm>
          <a:prstGeom prst="rect">
            <a:avLst/>
          </a:prstGeom>
        </p:spPr>
        <p:txBody>
          <a:bodyPr/>
          <a:lstStyle/>
          <a:p>
            <a:r>
              <a:t>Titolo Testo</a:t>
            </a:r>
          </a:p>
        </p:txBody>
      </p:sp>
      <p:sp>
        <p:nvSpPr>
          <p:cNvPr id="31" name="Shape 31"/>
          <p:cNvSpPr>
            <a:spLocks noGrp="1"/>
          </p:cNvSpPr>
          <p:nvPr>
            <p:ph type="sldNum" sz="quarter" idx="2"/>
          </p:nvPr>
        </p:nvSpPr>
        <p:spPr>
          <a:xfrm>
            <a:off x="6311798" y="9251950"/>
            <a:ext cx="368504" cy="374600"/>
          </a:xfrm>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le">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654800" y="419100"/>
            <a:ext cx="5588000" cy="8648700"/>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39" name="Shape 39"/>
          <p:cNvSpPr>
            <a:spLocks noGrp="1"/>
          </p:cNvSpPr>
          <p:nvPr>
            <p:ph type="title"/>
          </p:nvPr>
        </p:nvSpPr>
        <p:spPr>
          <a:xfrm>
            <a:off x="762000" y="419100"/>
            <a:ext cx="5384800" cy="4597400"/>
          </a:xfrm>
          <a:prstGeom prst="rect">
            <a:avLst/>
          </a:prstGeom>
        </p:spPr>
        <p:txBody>
          <a:bodyPr anchor="b"/>
          <a:lstStyle>
            <a:lvl1pPr>
              <a:defRPr sz="5200"/>
            </a:lvl1pPr>
          </a:lstStyle>
          <a:p>
            <a:r>
              <a:t>Titolo Testo</a:t>
            </a:r>
          </a:p>
        </p:txBody>
      </p:sp>
      <p:sp>
        <p:nvSpPr>
          <p:cNvPr id="40" name="Shape 40"/>
          <p:cNvSpPr>
            <a:spLocks noGrp="1"/>
          </p:cNvSpPr>
          <p:nvPr>
            <p:ph type="body" sz="quarter" idx="1"/>
          </p:nvPr>
        </p:nvSpPr>
        <p:spPr>
          <a:xfrm>
            <a:off x="762000" y="5245100"/>
            <a:ext cx="5384800" cy="3810000"/>
          </a:xfrm>
          <a:prstGeom prst="rect">
            <a:avLst/>
          </a:prstGeom>
        </p:spPr>
        <p:txBody>
          <a:bodyPr anchor="t"/>
          <a:lstStyle>
            <a:lvl1pPr marL="0" indent="0" algn="ctr">
              <a:spcBef>
                <a:spcPts val="0"/>
              </a:spcBef>
              <a:buSzTx/>
              <a:buNone/>
              <a:defRPr sz="2400">
                <a:solidFill>
                  <a:srgbClr val="FFFFFF"/>
                </a:solidFill>
              </a:defRPr>
            </a:lvl1pPr>
            <a:lvl2pPr marL="0" indent="228600" algn="ctr">
              <a:spcBef>
                <a:spcPts val="0"/>
              </a:spcBef>
              <a:buSzTx/>
              <a:buNone/>
              <a:defRPr sz="2400">
                <a:solidFill>
                  <a:srgbClr val="FFFFFF"/>
                </a:solidFill>
              </a:defRPr>
            </a:lvl2pPr>
            <a:lvl3pPr marL="0" indent="457200" algn="ctr">
              <a:spcBef>
                <a:spcPts val="0"/>
              </a:spcBef>
              <a:buSzTx/>
              <a:buNone/>
              <a:defRPr sz="2400">
                <a:solidFill>
                  <a:srgbClr val="FFFFFF"/>
                </a:solidFill>
              </a:defRPr>
            </a:lvl3pPr>
            <a:lvl4pPr marL="0" indent="685800" algn="ctr">
              <a:spcBef>
                <a:spcPts val="0"/>
              </a:spcBef>
              <a:buSzTx/>
              <a:buNone/>
              <a:defRPr sz="2400">
                <a:solidFill>
                  <a:srgbClr val="FFFFFF"/>
                </a:solidFill>
              </a:defRPr>
            </a:lvl4pPr>
            <a:lvl5pPr marL="0" indent="914400" algn="ctr">
              <a:spcBef>
                <a:spcPts val="0"/>
              </a:spcBef>
              <a:buSzTx/>
              <a:buNone/>
              <a:defRPr sz="2400">
                <a:solidFill>
                  <a:srgbClr val="FFFFFF"/>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41" name="Shape 41"/>
          <p:cNvSpPr>
            <a:spLocks noGrp="1"/>
          </p:cNvSpPr>
          <p:nvPr>
            <p:ph type="sldNum" sz="quarter" idx="2"/>
          </p:nvPr>
        </p:nvSpPr>
        <p:spPr>
          <a:xfrm>
            <a:off x="6311798" y="9251950"/>
            <a:ext cx="368504" cy="374600"/>
          </a:xfrm>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Titolo Testo</a:t>
            </a:r>
          </a:p>
        </p:txBody>
      </p:sp>
      <p:sp>
        <p:nvSpPr>
          <p:cNvPr id="49" name="Shape 49"/>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Titolo Testo</a:t>
            </a:r>
          </a:p>
        </p:txBody>
      </p:sp>
      <p:sp>
        <p:nvSpPr>
          <p:cNvPr id="57" name="Shape 57"/>
          <p:cNvSpPr>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58" name="Shape 58"/>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olo, punti elenco e f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654800" y="2374900"/>
            <a:ext cx="5588000" cy="6807200"/>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Titolo Testo</a:t>
            </a:r>
          </a:p>
        </p:txBody>
      </p:sp>
      <p:sp>
        <p:nvSpPr>
          <p:cNvPr id="67" name="Shape 67"/>
          <p:cNvSpPr>
            <a:spLocks noGrp="1"/>
          </p:cNvSpPr>
          <p:nvPr>
            <p:ph type="body" sz="half" idx="1"/>
          </p:nvPr>
        </p:nvSpPr>
        <p:spPr>
          <a:xfrm>
            <a:off x="762000" y="2374900"/>
            <a:ext cx="5384800" cy="6807200"/>
          </a:xfrm>
          <a:prstGeom prst="rect">
            <a:avLst/>
          </a:prstGeom>
        </p:spPr>
        <p:txBody>
          <a:bodyPr/>
          <a:lstStyle>
            <a:lvl1pPr marL="342900" indent="-342900">
              <a:spcBef>
                <a:spcPts val="3200"/>
              </a:spcBef>
              <a:buClr>
                <a:srgbClr val="EBEBEB"/>
              </a:buClr>
              <a:defRPr sz="2800"/>
            </a:lvl1pPr>
            <a:lvl2pPr marL="685800" indent="-342900">
              <a:spcBef>
                <a:spcPts val="3200"/>
              </a:spcBef>
              <a:buClr>
                <a:srgbClr val="EBEBEB"/>
              </a:buClr>
              <a:defRPr sz="2800"/>
            </a:lvl2pPr>
            <a:lvl3pPr marL="1028700" indent="-342900">
              <a:spcBef>
                <a:spcPts val="3200"/>
              </a:spcBef>
              <a:buClr>
                <a:srgbClr val="EBEBEB"/>
              </a:buClr>
              <a:defRPr sz="2800"/>
            </a:lvl3pPr>
            <a:lvl4pPr marL="1371600" indent="-342900">
              <a:spcBef>
                <a:spcPts val="3200"/>
              </a:spcBef>
              <a:buClr>
                <a:srgbClr val="EBEBEB"/>
              </a:buClr>
              <a:defRPr sz="2800"/>
            </a:lvl4pPr>
            <a:lvl5pPr marL="1714500" indent="-342900">
              <a:spcBef>
                <a:spcPts val="3200"/>
              </a:spcBef>
              <a:buClr>
                <a:srgbClr val="EBEBEB"/>
              </a:buClr>
              <a:defRPr sz="2800"/>
            </a:lvl5pPr>
          </a:lstStyle>
          <a:p>
            <a:r>
              <a:t>Corpo livello uno</a:t>
            </a:r>
          </a:p>
          <a:p>
            <a:pPr lvl="1"/>
            <a:r>
              <a:t>Corpo livello due</a:t>
            </a:r>
          </a:p>
          <a:p>
            <a:pPr lvl="2"/>
            <a:r>
              <a:t>Corpo livello tre</a:t>
            </a:r>
          </a:p>
          <a:p>
            <a:pPr lvl="3"/>
            <a:r>
              <a:t>Corpo livello quattro</a:t>
            </a:r>
          </a:p>
          <a:p>
            <a:pPr lvl="4"/>
            <a:r>
              <a:t>Corpo livello cinque</a:t>
            </a:r>
          </a:p>
        </p:txBody>
      </p:sp>
      <p:sp>
        <p:nvSpPr>
          <p:cNvPr id="68" name="Shape 68"/>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unti elenco">
    <p:spTree>
      <p:nvGrpSpPr>
        <p:cNvPr id="1" name=""/>
        <p:cNvGrpSpPr/>
        <p:nvPr/>
      </p:nvGrpSpPr>
      <p:grpSpPr>
        <a:xfrm>
          <a:off x="0" y="0"/>
          <a:ext cx="0" cy="0"/>
          <a:chOff x="0" y="0"/>
          <a:chExt cx="0" cy="0"/>
        </a:xfrm>
      </p:grpSpPr>
      <p:sp>
        <p:nvSpPr>
          <p:cNvPr id="75" name="Shape 75"/>
          <p:cNvSpPr>
            <a:spLocks noGrp="1"/>
          </p:cNvSpPr>
          <p:nvPr>
            <p:ph type="body" idx="1"/>
          </p:nvPr>
        </p:nvSpPr>
        <p:spPr>
          <a:xfrm>
            <a:off x="762000" y="965200"/>
            <a:ext cx="11480800" cy="7823200"/>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76" name="Shape 76"/>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680200" y="5626100"/>
            <a:ext cx="5588000" cy="3441700"/>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84" name="Shape 84"/>
          <p:cNvSpPr>
            <a:spLocks noGrp="1"/>
          </p:cNvSpPr>
          <p:nvPr>
            <p:ph type="pic" sz="half" idx="14"/>
          </p:nvPr>
        </p:nvSpPr>
        <p:spPr>
          <a:xfrm>
            <a:off x="6680200" y="419100"/>
            <a:ext cx="5588000" cy="4914900"/>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85" name="Shape 85"/>
          <p:cNvSpPr>
            <a:spLocks noGrp="1"/>
          </p:cNvSpPr>
          <p:nvPr>
            <p:ph type="pic" sz="half" idx="15"/>
          </p:nvPr>
        </p:nvSpPr>
        <p:spPr>
          <a:xfrm>
            <a:off x="762000" y="419100"/>
            <a:ext cx="5588000" cy="8648700"/>
          </a:xfrm>
          <a:prstGeom prst="rect">
            <a:avLst/>
          </a:prstGeom>
          <a:ln w="25400"/>
          <a:effectLst>
            <a:outerShdw blurRad="254000" dist="127000" dir="5400000" rotWithShape="0">
              <a:srgbClr val="000000">
                <a:alpha val="70000"/>
              </a:srgbClr>
            </a:outerShdw>
          </a:effectLst>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1059"/>
          </a:xfrm>
          <a:prstGeom prst="rect">
            <a:avLst/>
          </a:prstGeom>
        </p:spPr>
        <p:txBody>
          <a:bodyPr anchor="t">
            <a:spAutoFit/>
          </a:bodyPr>
          <a:lstStyle>
            <a:lvl1pPr marL="0" indent="0" algn="ctr">
              <a:lnSpc>
                <a:spcPct val="110000"/>
              </a:lnSpc>
              <a:spcBef>
                <a:spcPts val="0"/>
              </a:spcBef>
              <a:buSzTx/>
              <a:buNone/>
              <a:defRPr sz="2400" b="1" i="1">
                <a:solidFill>
                  <a:srgbClr val="FFFFFF"/>
                </a:solidFill>
                <a:latin typeface="+mn-lt"/>
                <a:ea typeface="+mn-ea"/>
                <a:cs typeface="+mn-cs"/>
                <a:sym typeface="Helvetica Neue"/>
              </a:defRPr>
            </a:lvl1pPr>
          </a:lstStyle>
          <a:p>
            <a:r>
              <a:t>–Giovanni Mela</a:t>
            </a:r>
          </a:p>
        </p:txBody>
      </p:sp>
      <p:sp>
        <p:nvSpPr>
          <p:cNvPr id="94" name="Shape 94"/>
          <p:cNvSpPr>
            <a:spLocks noGrp="1"/>
          </p:cNvSpPr>
          <p:nvPr>
            <p:ph type="body" sz="quarter" idx="14"/>
          </p:nvPr>
        </p:nvSpPr>
        <p:spPr>
          <a:xfrm>
            <a:off x="1270000" y="4305300"/>
            <a:ext cx="10464800" cy="647700"/>
          </a:xfrm>
          <a:prstGeom prst="rect">
            <a:avLst/>
          </a:prstGeom>
        </p:spPr>
        <p:txBody>
          <a:bodyPr>
            <a:spAutoFit/>
          </a:bodyPr>
          <a:lstStyle>
            <a:lvl1pPr marL="0" indent="0" algn="ctr">
              <a:lnSpc>
                <a:spcPct val="110000"/>
              </a:lnSpc>
              <a:spcBef>
                <a:spcPts val="0"/>
              </a:spcBef>
              <a:buSzTx/>
              <a:buNone/>
              <a:defRPr sz="3600" b="1">
                <a:solidFill>
                  <a:srgbClr val="FFFFFF"/>
                </a:solidFill>
                <a:effectLst>
                  <a:outerShdw blurRad="50800" dist="25400" dir="5400000" rotWithShape="0">
                    <a:srgbClr val="020202"/>
                  </a:outerShdw>
                </a:effectLst>
                <a:latin typeface="+mn-lt"/>
                <a:ea typeface="+mn-ea"/>
                <a:cs typeface="+mn-cs"/>
                <a:sym typeface="Helvetica Neue"/>
              </a:defRPr>
            </a:lvl1pPr>
          </a:lstStyle>
          <a:p>
            <a:r>
              <a:t>“Inserisci qui una citazione”. </a:t>
            </a:r>
          </a:p>
        </p:txBody>
      </p:sp>
      <p:sp>
        <p:nvSpPr>
          <p:cNvPr id="95" name="Shape 95"/>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pPr>
              <a:defRPr>
                <a:effectLst/>
              </a:defRPr>
            </a:pPr>
            <a:fld id="{86CB4B4D-7CA3-9044-876B-883B54F8677D}" type="slidenum">
              <a:rPr/>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762000" y="203200"/>
            <a:ext cx="11480800" cy="21463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Titolo Testo</a:t>
            </a:r>
          </a:p>
        </p:txBody>
      </p:sp>
      <p:sp>
        <p:nvSpPr>
          <p:cNvPr id="3" name="Shape 3"/>
          <p:cNvSpPr>
            <a:spLocks noGrp="1"/>
          </p:cNvSpPr>
          <p:nvPr>
            <p:ph type="body" idx="1"/>
          </p:nvPr>
        </p:nvSpPr>
        <p:spPr>
          <a:xfrm>
            <a:off x="762000" y="2413000"/>
            <a:ext cx="11480800" cy="63627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Shape 4"/>
          <p:cNvSpPr>
            <a:spLocks noGrp="1"/>
          </p:cNvSpPr>
          <p:nvPr>
            <p:ph type="sldNum" sz="quarter" idx="2"/>
          </p:nvPr>
        </p:nvSpPr>
        <p:spPr>
          <a:xfrm>
            <a:off x="6311798" y="9258300"/>
            <a:ext cx="368504" cy="374600"/>
          </a:xfrm>
          <a:prstGeom prst="rect">
            <a:avLst/>
          </a:prstGeom>
          <a:ln w="12700">
            <a:miter lim="400000"/>
          </a:ln>
        </p:spPr>
        <p:txBody>
          <a:bodyPr wrap="none" lIns="50800" tIns="50800" rIns="50800" bIns="50800">
            <a:spAutoFit/>
          </a:bodyPr>
          <a:lstStyle>
            <a:lvl1pPr>
              <a:defRPr sz="1800">
                <a:latin typeface="+mn-lt"/>
                <a:ea typeface="+mn-ea"/>
                <a:cs typeface="+mn-cs"/>
                <a:sym typeface="Helvetica Neue"/>
              </a:defRPr>
            </a:lvl1pPr>
          </a:lstStyle>
          <a:p>
            <a:pPr>
              <a:defRPr>
                <a:effectLst/>
              </a:defRPr>
            </a:pPr>
            <a:fld id="{86CB4B4D-7CA3-9044-876B-883B54F8677D}" type="slidenum">
              <a:rPr/>
              <a:t>‹N›</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1pPr>
      <a:lvl2pPr marL="0" marR="0" indent="2286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2pPr>
      <a:lvl3pPr marL="0" marR="0" indent="4572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3pPr>
      <a:lvl4pPr marL="0" marR="0" indent="6858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4pPr>
      <a:lvl5pPr marL="0" marR="0" indent="9144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5pPr>
      <a:lvl6pPr marL="0" marR="0" indent="11430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6pPr>
      <a:lvl7pPr marL="0" marR="0" indent="13716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7pPr>
      <a:lvl8pPr marL="0" marR="0" indent="16002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8pPr>
      <a:lvl9pPr marL="0" marR="0" indent="1828800" algn="ctr" defTabSz="584200" rtl="0" latinLnBrk="0">
        <a:lnSpc>
          <a:spcPct val="100000"/>
        </a:lnSpc>
        <a:spcBef>
          <a:spcPts val="0"/>
        </a:spcBef>
        <a:spcAft>
          <a:spcPts val="0"/>
        </a:spcAft>
        <a:buClrTx/>
        <a:buSzTx/>
        <a:buFontTx/>
        <a:buNone/>
        <a:tabLst/>
        <a:defRPr sz="6400" b="1" i="0" u="none" strike="noStrike" cap="none" spc="0" baseline="0">
          <a:ln>
            <a:noFill/>
          </a:ln>
          <a:solidFill>
            <a:srgbClr val="FFFFFF"/>
          </a:solidFill>
          <a:effectLst>
            <a:outerShdw blurRad="50800" dist="25400" dir="5400000" rotWithShape="0">
              <a:srgbClr val="000000"/>
            </a:outerShdw>
          </a:effectLst>
          <a:uFillTx/>
          <a:latin typeface="+mn-lt"/>
          <a:ea typeface="+mn-ea"/>
          <a:cs typeface="+mn-cs"/>
          <a:sym typeface="Helvetica Neue"/>
        </a:defRPr>
      </a:lvl9pPr>
    </p:titleStyle>
    <p:bodyStyle>
      <a:lvl1pPr marL="4064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1pPr>
      <a:lvl2pPr marL="8128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2pPr>
      <a:lvl3pPr marL="12192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3pPr>
      <a:lvl4pPr marL="16256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4pPr>
      <a:lvl5pPr marL="20320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5pPr>
      <a:lvl6pPr marL="24384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6pPr>
      <a:lvl7pPr marL="28448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7pPr>
      <a:lvl8pPr marL="32512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8pPr>
      <a:lvl9pPr marL="3657600" marR="0" indent="-406400" algn="l" defTabSz="584200" rtl="0" latinLnBrk="0">
        <a:lnSpc>
          <a:spcPct val="100000"/>
        </a:lnSpc>
        <a:spcBef>
          <a:spcPts val="4200"/>
        </a:spcBef>
        <a:spcAft>
          <a:spcPts val="0"/>
        </a:spcAft>
        <a:buClrTx/>
        <a:buSzPct val="75000"/>
        <a:buFontTx/>
        <a:buChar char="•"/>
        <a:tabLst/>
        <a:defRPr sz="3400" b="0" i="0" u="none" strike="noStrike" cap="none" spc="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06530E80-A870-4A00-B739-9C12F84424AE-L0-001.jpeg"/>
          <p:cNvPicPr>
            <a:picLocks noGrp="1" noChangeAspect="1"/>
          </p:cNvPicPr>
          <p:nvPr>
            <p:ph type="pic" idx="13"/>
          </p:nvPr>
        </p:nvPicPr>
        <p:blipFill>
          <a:blip r:embed="rId2"/>
          <a:srcRect t="27832" b="27832"/>
          <a:stretch>
            <a:fillRect/>
          </a:stretch>
        </p:blipFill>
        <p:spPr>
          <a:xfrm>
            <a:off x="1104900" y="1905000"/>
            <a:ext cx="10795000" cy="5943600"/>
          </a:xfrm>
          <a:prstGeom prst="rect">
            <a:avLst/>
          </a:prstGeom>
        </p:spPr>
      </p:pic>
      <p:sp>
        <p:nvSpPr>
          <p:cNvPr id="120" name="Shape 120"/>
          <p:cNvSpPr>
            <a:spLocks noGrp="1"/>
          </p:cNvSpPr>
          <p:nvPr>
            <p:ph type="title"/>
          </p:nvPr>
        </p:nvSpPr>
        <p:spPr>
          <a:prstGeom prst="rect">
            <a:avLst/>
          </a:prstGeom>
        </p:spPr>
        <p:txBody>
          <a:bodyPr/>
          <a:lstStyle>
            <a:lvl1pPr defTabSz="455675">
              <a:defRPr sz="4992">
                <a:effectLst>
                  <a:outerShdw blurRad="39624" dist="19812" dir="5400000" rotWithShape="0">
                    <a:srgbClr val="000000"/>
                  </a:outerShdw>
                </a:effectLst>
              </a:defRPr>
            </a:lvl1pPr>
          </a:lstStyle>
          <a:p>
            <a:r>
              <a:rPr dirty="0" err="1"/>
              <a:t>Søren</a:t>
            </a:r>
            <a:r>
              <a:t> Aabye Kierkegaard (1813-1855)</a:t>
            </a:r>
          </a:p>
        </p:txBody>
      </p:sp>
      <p:sp>
        <p:nvSpPr>
          <p:cNvPr id="121" name="Shape 121"/>
          <p:cNvSpPr>
            <a:spLocks noGrp="1"/>
          </p:cNvSpPr>
          <p:nvPr>
            <p:ph type="body" sz="quarter" idx="1"/>
          </p:nvPr>
        </p:nvSpPr>
        <p:spPr>
          <a:prstGeom prst="rect">
            <a:avLst/>
          </a:prstGeom>
        </p:spPr>
        <p:txBody>
          <a:bodyPr/>
          <a:lstStyle/>
          <a:p>
            <a:r>
              <a:t>Prof. Marco Apolloni</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body" idx="13"/>
          </p:nvPr>
        </p:nvSpPr>
        <p:spPr>
          <a:prstGeom prst="rect">
            <a:avLst/>
          </a:prstGeom>
        </p:spPr>
        <p:txBody>
          <a:bodyPr/>
          <a:lstStyle/>
          <a:p>
            <a:r>
              <a:t>–Søren Aabye Kierkegaard</a:t>
            </a:r>
          </a:p>
        </p:txBody>
      </p:sp>
      <p:sp>
        <p:nvSpPr>
          <p:cNvPr id="124" name="Shape 124"/>
          <p:cNvSpPr>
            <a:spLocks noGrp="1"/>
          </p:cNvSpPr>
          <p:nvPr>
            <p:ph type="body" idx="14"/>
          </p:nvPr>
        </p:nvSpPr>
        <p:spPr>
          <a:xfrm>
            <a:off x="1270000" y="2772196"/>
            <a:ext cx="10464800" cy="3713908"/>
          </a:xfrm>
          <a:prstGeom prst="rect">
            <a:avLst/>
          </a:prstGeom>
        </p:spPr>
        <p:txBody>
          <a:bodyPr/>
          <a:lstStyle/>
          <a:p>
            <a:pPr algn="just"/>
            <a:r>
              <a:t>“Ciò che io sono è un nulla; questo procura a me e al mio genio la soddisfazione di conservare la mia esistenza al </a:t>
            </a:r>
            <a:r>
              <a:rPr i="1"/>
              <a:t>punto zero</a:t>
            </a:r>
            <a:r>
              <a:t>, tra il freddo e il caldo, tra la saggezza e la stupidaggine, tra il qualche cosa e il nulla come un semplice </a:t>
            </a:r>
            <a:r>
              <a:rPr i="1"/>
              <a:t>forse</a:t>
            </a:r>
            <a:r>
              <a:t>”. </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7E6BE972-9ECA-4069-976D-9E4700D7FED0-L0-001.jpeg"/>
          <p:cNvPicPr>
            <a:picLocks noGrp="1" noChangeAspect="1"/>
          </p:cNvPicPr>
          <p:nvPr>
            <p:ph type="pic" idx="13"/>
          </p:nvPr>
        </p:nvPicPr>
        <p:blipFill>
          <a:blip r:embed="rId2"/>
          <a:srcRect t="2190" b="2190"/>
          <a:stretch>
            <a:fillRect/>
          </a:stretch>
        </p:blipFill>
        <p:spPr>
          <a:xfrm>
            <a:off x="6654800" y="2374900"/>
            <a:ext cx="5588000" cy="6807200"/>
          </a:xfrm>
          <a:prstGeom prst="rect">
            <a:avLst/>
          </a:prstGeom>
        </p:spPr>
      </p:pic>
      <p:sp>
        <p:nvSpPr>
          <p:cNvPr id="127" name="Shape 127"/>
          <p:cNvSpPr>
            <a:spLocks noGrp="1"/>
          </p:cNvSpPr>
          <p:nvPr>
            <p:ph type="title"/>
          </p:nvPr>
        </p:nvSpPr>
        <p:spPr>
          <a:prstGeom prst="rect">
            <a:avLst/>
          </a:prstGeom>
        </p:spPr>
        <p:txBody>
          <a:bodyPr/>
          <a:lstStyle/>
          <a:p>
            <a:r>
              <a:t>Alcune opere</a:t>
            </a:r>
          </a:p>
        </p:txBody>
      </p:sp>
      <p:sp>
        <p:nvSpPr>
          <p:cNvPr id="128" name="Shape 128"/>
          <p:cNvSpPr>
            <a:spLocks noGrp="1"/>
          </p:cNvSpPr>
          <p:nvPr>
            <p:ph type="body" sz="half" idx="1"/>
          </p:nvPr>
        </p:nvSpPr>
        <p:spPr>
          <a:prstGeom prst="rect">
            <a:avLst/>
          </a:prstGeom>
        </p:spPr>
        <p:txBody>
          <a:bodyPr/>
          <a:lstStyle/>
          <a:p>
            <a:r>
              <a:t>“Enten-eller” tradotto spesso “Aut aut” (1843).</a:t>
            </a:r>
          </a:p>
          <a:p>
            <a:r>
              <a:t>“Timore e tremore” (1843).</a:t>
            </a:r>
          </a:p>
          <a:p>
            <a:r>
              <a:t>“Il concetto di angoscia” (1844).</a:t>
            </a:r>
          </a:p>
          <a:p>
            <a:r>
              <a:t>“La malattia mortale” (1849).</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prstGeom prst="rect">
            <a:avLst/>
          </a:prstGeom>
        </p:spPr>
        <p:txBody>
          <a:bodyPr/>
          <a:lstStyle/>
          <a:p>
            <a:r>
              <a:t>Il grande nemico</a:t>
            </a:r>
          </a:p>
        </p:txBody>
      </p:sp>
      <p:sp>
        <p:nvSpPr>
          <p:cNvPr id="131" name="Shape 131"/>
          <p:cNvSpPr>
            <a:spLocks noGrp="1"/>
          </p:cNvSpPr>
          <p:nvPr>
            <p:ph type="body" idx="1"/>
          </p:nvPr>
        </p:nvSpPr>
        <p:spPr>
          <a:prstGeom prst="rect">
            <a:avLst/>
          </a:prstGeom>
        </p:spPr>
        <p:txBody>
          <a:bodyPr/>
          <a:lstStyle/>
          <a:p>
            <a:pPr algn="just"/>
            <a:r>
              <a:t>Come per Schopenhauer, anche per Kierkegaard il grande nemico, l’antitesi radicale potremmo dire, è Hegel. Questo perché, come Schopenhauer, pure Kierkegaard abbraccia la vita del </a:t>
            </a:r>
            <a:r>
              <a:rPr b="1" u="sng">
                <a:latin typeface="+mn-lt"/>
                <a:ea typeface="+mn-ea"/>
                <a:cs typeface="+mn-cs"/>
                <a:sym typeface="Helvetica Neue"/>
              </a:rPr>
              <a:t>singolo</a:t>
            </a:r>
            <a:r>
              <a:t> contrapponendola allo </a:t>
            </a:r>
            <a:r>
              <a:rPr b="1" u="sng">
                <a:latin typeface="+mn-lt"/>
                <a:ea typeface="+mn-ea"/>
                <a:cs typeface="+mn-cs"/>
                <a:sym typeface="Helvetica Neue"/>
              </a:rPr>
              <a:t>Spirito assoluto</a:t>
            </a:r>
            <a:r>
              <a:t>.</a:t>
            </a:r>
          </a:p>
          <a:p>
            <a:pPr algn="just"/>
            <a:r>
              <a:rPr b="1" u="sng">
                <a:latin typeface="+mn-lt"/>
                <a:ea typeface="+mn-ea"/>
                <a:cs typeface="+mn-cs"/>
                <a:sym typeface="Helvetica Neue"/>
              </a:rPr>
              <a:t>Singolarità dell’uomo</a:t>
            </a:r>
            <a:r>
              <a:t> vs. </a:t>
            </a:r>
            <a:r>
              <a:rPr u="sng"/>
              <a:t>universalità dello Spirito</a:t>
            </a:r>
            <a:r>
              <a:t>.</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8CA630DC-C5C2-4BB4-B7A7-5F36F419100F-L0-001.jpeg"/>
          <p:cNvPicPr>
            <a:picLocks noGrp="1" noChangeAspect="1"/>
          </p:cNvPicPr>
          <p:nvPr>
            <p:ph type="pic" idx="13"/>
          </p:nvPr>
        </p:nvPicPr>
        <p:blipFill>
          <a:blip r:embed="rId2"/>
          <a:srcRect l="28428" r="28428"/>
          <a:stretch>
            <a:fillRect/>
          </a:stretch>
        </p:blipFill>
        <p:spPr>
          <a:xfrm>
            <a:off x="6654800" y="552449"/>
            <a:ext cx="5588000" cy="8648701"/>
          </a:xfrm>
          <a:prstGeom prst="rect">
            <a:avLst/>
          </a:prstGeom>
        </p:spPr>
      </p:pic>
      <p:sp>
        <p:nvSpPr>
          <p:cNvPr id="134" name="Shape 134"/>
          <p:cNvSpPr>
            <a:spLocks noGrp="1"/>
          </p:cNvSpPr>
          <p:nvPr>
            <p:ph type="title"/>
          </p:nvPr>
        </p:nvSpPr>
        <p:spPr>
          <a:xfrm>
            <a:off x="762000" y="419100"/>
            <a:ext cx="5384800" cy="1613149"/>
          </a:xfrm>
          <a:prstGeom prst="rect">
            <a:avLst/>
          </a:prstGeom>
        </p:spPr>
        <p:txBody>
          <a:bodyPr/>
          <a:lstStyle/>
          <a:p>
            <a:r>
              <a:t>Le due libertà</a:t>
            </a:r>
          </a:p>
        </p:txBody>
      </p:sp>
      <p:sp>
        <p:nvSpPr>
          <p:cNvPr id="135" name="Shape 135"/>
          <p:cNvSpPr>
            <a:spLocks noGrp="1"/>
          </p:cNvSpPr>
          <p:nvPr>
            <p:ph type="body" sz="half" idx="1"/>
          </p:nvPr>
        </p:nvSpPr>
        <p:spPr>
          <a:xfrm>
            <a:off x="762000" y="2533798"/>
            <a:ext cx="5384800" cy="6521302"/>
          </a:xfrm>
          <a:prstGeom prst="rect">
            <a:avLst/>
          </a:prstGeom>
        </p:spPr>
        <p:txBody>
          <a:bodyPr/>
          <a:lstStyle/>
          <a:p>
            <a:pPr marL="200809" indent="-200809" algn="just" defTabSz="408940">
              <a:buSzPct val="28000"/>
              <a:buBlip>
                <a:blip r:embed="rId3"/>
              </a:buBlip>
              <a:defRPr sz="2940">
                <a:effectLst>
                  <a:outerShdw blurRad="35560" dist="17780" dir="5400000" rotWithShape="0">
                    <a:srgbClr val="000000"/>
                  </a:outerShdw>
                </a:effectLst>
              </a:defRPr>
            </a:pPr>
            <a:r>
              <a:t>Se Hegel intende la libertà come </a:t>
            </a:r>
            <a:r>
              <a:rPr b="1" u="sng">
                <a:latin typeface="+mn-lt"/>
                <a:ea typeface="+mn-ea"/>
                <a:cs typeface="+mn-cs"/>
                <a:sym typeface="Helvetica Neue"/>
              </a:rPr>
              <a:t>necessità</a:t>
            </a:r>
            <a:r>
              <a:t>, Kierkegaard la intende come </a:t>
            </a:r>
            <a:r>
              <a:rPr b="1" u="sng">
                <a:latin typeface="+mn-lt"/>
                <a:ea typeface="+mn-ea"/>
                <a:cs typeface="+mn-cs"/>
                <a:sym typeface="Helvetica Neue"/>
              </a:rPr>
              <a:t>possibilità</a:t>
            </a:r>
            <a:r>
              <a:t>.</a:t>
            </a:r>
          </a:p>
          <a:p>
            <a:pPr marL="200809" indent="-200809" algn="just" defTabSz="408940">
              <a:buSzPct val="28000"/>
              <a:buBlip>
                <a:blip r:embed="rId3"/>
              </a:buBlip>
              <a:defRPr sz="2940">
                <a:effectLst>
                  <a:outerShdw blurRad="35560" dist="17780" dir="5400000" rotWithShape="0">
                    <a:srgbClr val="000000"/>
                  </a:outerShdw>
                </a:effectLst>
              </a:defRPr>
            </a:pPr>
            <a:r>
              <a:t>Una possibilità anche </a:t>
            </a:r>
            <a:r>
              <a:rPr b="1" u="sng">
                <a:latin typeface="+mn-lt"/>
                <a:ea typeface="+mn-ea"/>
                <a:cs typeface="+mn-cs"/>
                <a:sym typeface="Helvetica Neue"/>
              </a:rPr>
              <a:t>negativa</a:t>
            </a:r>
            <a:r>
              <a:t>, non solo </a:t>
            </a:r>
            <a:r>
              <a:rPr b="1" u="sng">
                <a:latin typeface="+mn-lt"/>
                <a:ea typeface="+mn-ea"/>
                <a:cs typeface="+mn-cs"/>
                <a:sym typeface="Helvetica Neue"/>
              </a:rPr>
              <a:t>positiva</a:t>
            </a:r>
            <a:r>
              <a:t>. Ovvero: </a:t>
            </a:r>
            <a:r>
              <a:rPr b="1" u="sng">
                <a:latin typeface="+mn-lt"/>
                <a:ea typeface="+mn-ea"/>
                <a:cs typeface="+mn-cs"/>
                <a:sym typeface="Helvetica Neue"/>
              </a:rPr>
              <a:t>possibilità che sì</a:t>
            </a:r>
            <a:r>
              <a:t>, ma anche </a:t>
            </a:r>
            <a:r>
              <a:rPr b="1" u="sng">
                <a:latin typeface="+mn-lt"/>
                <a:ea typeface="+mn-ea"/>
                <a:cs typeface="+mn-cs"/>
                <a:sym typeface="Helvetica Neue"/>
              </a:rPr>
              <a:t>possibilità che no</a:t>
            </a:r>
            <a:r>
              <a:t>.</a:t>
            </a:r>
          </a:p>
          <a:p>
            <a:pPr marL="200809" indent="-200809" algn="just" defTabSz="408940">
              <a:buSzPct val="28000"/>
              <a:buBlip>
                <a:blip r:embed="rId3"/>
              </a:buBlip>
              <a:defRPr sz="2940">
                <a:effectLst>
                  <a:outerShdw blurRad="35560" dist="17780" dir="5400000" rotWithShape="0">
                    <a:srgbClr val="000000"/>
                  </a:outerShdw>
                </a:effectLst>
              </a:defRPr>
            </a:pPr>
            <a:r>
              <a:t>Comunque la si guardi, per Kierkegaard il principale attributo della possibilità è l’essere </a:t>
            </a:r>
            <a:r>
              <a:rPr b="1" u="sng">
                <a:latin typeface="+mn-lt"/>
                <a:ea typeface="+mn-ea"/>
                <a:cs typeface="+mn-cs"/>
                <a:sym typeface="Helvetica Neue"/>
              </a:rPr>
              <a:t>paralizzante</a:t>
            </a:r>
            <a:r>
              <a:t>, ci pone di fronte a un bivio dove non si può non </a:t>
            </a:r>
            <a:r>
              <a:rPr b="1" u="sng">
                <a:latin typeface="+mn-lt"/>
                <a:ea typeface="+mn-ea"/>
                <a:cs typeface="+mn-cs"/>
                <a:sym typeface="Helvetica Neue"/>
              </a:rPr>
              <a:t>scegliere</a:t>
            </a:r>
            <a:r>
              <a:t>.</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body" idx="1"/>
          </p:nvPr>
        </p:nvSpPr>
        <p:spPr>
          <a:prstGeom prst="rect">
            <a:avLst/>
          </a:prstGeom>
        </p:spPr>
        <p:txBody>
          <a:bodyPr/>
          <a:lstStyle/>
          <a:p>
            <a:pPr algn="just"/>
            <a:r>
              <a:t>Kierkegaard ci propone una serie di </a:t>
            </a:r>
            <a:r>
              <a:rPr b="1" u="sng">
                <a:latin typeface="+mn-lt"/>
                <a:ea typeface="+mn-ea"/>
                <a:cs typeface="+mn-cs"/>
                <a:sym typeface="Helvetica Neue"/>
              </a:rPr>
              <a:t>tipologie di vita</a:t>
            </a:r>
            <a:r>
              <a:t>. Ognuna corrisponde a una </a:t>
            </a:r>
            <a:r>
              <a:rPr b="1" u="sng">
                <a:latin typeface="+mn-lt"/>
                <a:ea typeface="+mn-ea"/>
                <a:cs typeface="+mn-cs"/>
                <a:sym typeface="Helvetica Neue"/>
              </a:rPr>
              <a:t>determinata scelta</a:t>
            </a:r>
            <a:r>
              <a:t>. </a:t>
            </a:r>
          </a:p>
          <a:p>
            <a:pPr algn="just"/>
            <a:r>
              <a:t>Nella categoria della scelta l’importanza massima è attribuita al </a:t>
            </a:r>
            <a:r>
              <a:rPr b="1" u="sng">
                <a:latin typeface="+mn-lt"/>
                <a:ea typeface="+mn-ea"/>
                <a:cs typeface="+mn-cs"/>
                <a:sym typeface="Helvetica Neue"/>
              </a:rPr>
              <a:t>soggetto</a:t>
            </a:r>
            <a:r>
              <a:t> che compie </a:t>
            </a:r>
            <a:r>
              <a:rPr b="1" u="sng">
                <a:latin typeface="+mn-lt"/>
                <a:ea typeface="+mn-ea"/>
                <a:cs typeface="+mn-cs"/>
                <a:sym typeface="Helvetica Neue"/>
              </a:rPr>
              <a:t>quella scelta</a:t>
            </a:r>
            <a:r>
              <a:t>, quella proprio e non un’altra. </a:t>
            </a:r>
          </a:p>
          <a:p>
            <a:pPr algn="just"/>
            <a:r>
              <a:t>In un contesto del genere, non è tanto l’oggetto – la conoscenza/verità – e il possedimento del medesimo che conta, quanto il </a:t>
            </a:r>
            <a:r>
              <a:rPr b="1" u="sng">
                <a:latin typeface="+mn-lt"/>
                <a:ea typeface="+mn-ea"/>
                <a:cs typeface="+mn-cs"/>
                <a:sym typeface="Helvetica Neue"/>
              </a:rPr>
              <a:t>processo decisionale</a:t>
            </a:r>
            <a:r>
              <a:t> del singolo. </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61835755-6E76-4652-B3BF-0E02C2BA860C-L0-001.jpeg"/>
          <p:cNvPicPr>
            <a:picLocks noGrp="1" noChangeAspect="1"/>
          </p:cNvPicPr>
          <p:nvPr>
            <p:ph type="pic" idx="13"/>
          </p:nvPr>
        </p:nvPicPr>
        <p:blipFill>
          <a:blip r:embed="rId2"/>
          <a:srcRect l="17694" r="17694"/>
          <a:stretch>
            <a:fillRect/>
          </a:stretch>
        </p:blipFill>
        <p:spPr>
          <a:prstGeom prst="rect">
            <a:avLst/>
          </a:prstGeom>
        </p:spPr>
      </p:pic>
      <p:sp>
        <p:nvSpPr>
          <p:cNvPr id="140" name="Shape 140"/>
          <p:cNvSpPr>
            <a:spLocks noGrp="1"/>
          </p:cNvSpPr>
          <p:nvPr>
            <p:ph type="title"/>
          </p:nvPr>
        </p:nvSpPr>
        <p:spPr>
          <a:xfrm>
            <a:off x="762000" y="1238448"/>
            <a:ext cx="5384800" cy="2958704"/>
          </a:xfrm>
          <a:prstGeom prst="rect">
            <a:avLst/>
          </a:prstGeom>
        </p:spPr>
        <p:txBody>
          <a:bodyPr/>
          <a:lstStyle>
            <a:lvl1pPr defTabSz="543305">
              <a:defRPr sz="5952">
                <a:effectLst>
                  <a:outerShdw blurRad="47244" dist="23622" dir="5400000" rotWithShape="0">
                    <a:srgbClr val="000000"/>
                  </a:outerShdw>
                </a:effectLst>
              </a:defRPr>
            </a:lvl1pPr>
          </a:lstStyle>
          <a:p>
            <a:r>
              <a:t>Le tre possibili vite (o stadi dell’esistenza)</a:t>
            </a:r>
          </a:p>
        </p:txBody>
      </p:sp>
      <p:sp>
        <p:nvSpPr>
          <p:cNvPr id="141" name="Shape 141"/>
          <p:cNvSpPr>
            <a:spLocks noGrp="1"/>
          </p:cNvSpPr>
          <p:nvPr>
            <p:ph type="body" sz="quarter" idx="1"/>
          </p:nvPr>
        </p:nvSpPr>
        <p:spPr>
          <a:xfrm>
            <a:off x="762000" y="5261074"/>
            <a:ext cx="5384800" cy="3778052"/>
          </a:xfrm>
          <a:prstGeom prst="rect">
            <a:avLst/>
          </a:prstGeom>
        </p:spPr>
        <p:txBody>
          <a:bodyPr/>
          <a:lstStyle/>
          <a:p>
            <a:pPr marL="267461" indent="-267461" algn="l" defTabSz="455675">
              <a:spcBef>
                <a:spcPts val="2400"/>
              </a:spcBef>
              <a:buClr>
                <a:srgbClr val="EBEBEB"/>
              </a:buClr>
              <a:buSzPct val="75000"/>
              <a:buChar char="•"/>
              <a:defRPr sz="3743">
                <a:solidFill>
                  <a:srgbClr val="EBEBEB"/>
                </a:solidFill>
                <a:effectLst>
                  <a:outerShdw blurRad="39624" dist="19812" dir="5400000" rotWithShape="0">
                    <a:srgbClr val="000000"/>
                  </a:outerShdw>
                </a:effectLst>
              </a:defRPr>
            </a:pPr>
            <a:r>
              <a:t>Vita estetica: </a:t>
            </a:r>
            <a:r>
              <a:rPr b="1" u="sng">
                <a:latin typeface="+mn-lt"/>
                <a:ea typeface="+mn-ea"/>
                <a:cs typeface="+mn-cs"/>
                <a:sym typeface="Helvetica Neue"/>
              </a:rPr>
              <a:t>seduttore</a:t>
            </a:r>
            <a:r>
              <a:t> (Don Giovanni).</a:t>
            </a:r>
          </a:p>
          <a:p>
            <a:pPr marL="267461" indent="-267461" algn="l" defTabSz="455675">
              <a:spcBef>
                <a:spcPts val="2400"/>
              </a:spcBef>
              <a:buClr>
                <a:srgbClr val="EBEBEB"/>
              </a:buClr>
              <a:buSzPct val="75000"/>
              <a:buChar char="•"/>
              <a:defRPr sz="3743">
                <a:solidFill>
                  <a:srgbClr val="EBEBEB"/>
                </a:solidFill>
                <a:effectLst>
                  <a:outerShdw blurRad="39624" dist="19812" dir="5400000" rotWithShape="0">
                    <a:srgbClr val="000000"/>
                  </a:outerShdw>
                </a:effectLst>
              </a:defRPr>
            </a:pPr>
            <a:r>
              <a:t>Vita etica: </a:t>
            </a:r>
            <a:r>
              <a:rPr b="1" u="sng">
                <a:latin typeface="+mn-lt"/>
                <a:ea typeface="+mn-ea"/>
                <a:cs typeface="+mn-cs"/>
                <a:sym typeface="Helvetica Neue"/>
              </a:rPr>
              <a:t>marito</a:t>
            </a:r>
            <a:r>
              <a:t>.</a:t>
            </a:r>
          </a:p>
          <a:p>
            <a:pPr marL="267461" indent="-267461" algn="l" defTabSz="455675">
              <a:spcBef>
                <a:spcPts val="2400"/>
              </a:spcBef>
              <a:buClr>
                <a:srgbClr val="EBEBEB"/>
              </a:buClr>
              <a:buSzPct val="75000"/>
              <a:buChar char="•"/>
              <a:defRPr sz="3743">
                <a:solidFill>
                  <a:srgbClr val="EBEBEB"/>
                </a:solidFill>
                <a:effectLst>
                  <a:outerShdw blurRad="39624" dist="19812" dir="5400000" rotWithShape="0">
                    <a:srgbClr val="000000"/>
                  </a:outerShdw>
                </a:effectLst>
              </a:defRPr>
            </a:pPr>
            <a:r>
              <a:t>Vita religiosa: </a:t>
            </a:r>
            <a:r>
              <a:rPr b="1" u="sng">
                <a:latin typeface="+mn-lt"/>
                <a:ea typeface="+mn-ea"/>
                <a:cs typeface="+mn-cs"/>
                <a:sym typeface="Helvetica Neue"/>
              </a:rPr>
              <a:t>Abramo</a:t>
            </a:r>
            <a:r>
              <a:t>. </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43CD2B5C-667D-4897-AF8F-783F182689D8-L0-001.jpeg"/>
          <p:cNvPicPr>
            <a:picLocks noGrp="1" noChangeAspect="1"/>
          </p:cNvPicPr>
          <p:nvPr>
            <p:ph type="pic" idx="13"/>
          </p:nvPr>
        </p:nvPicPr>
        <p:blipFill>
          <a:blip r:embed="rId2"/>
          <a:srcRect l="22663" r="22663"/>
          <a:stretch>
            <a:fillRect/>
          </a:stretch>
        </p:blipFill>
        <p:spPr>
          <a:prstGeom prst="rect">
            <a:avLst/>
          </a:prstGeom>
        </p:spPr>
      </p:pic>
      <p:sp>
        <p:nvSpPr>
          <p:cNvPr id="144" name="Shape 144"/>
          <p:cNvSpPr>
            <a:spLocks noGrp="1"/>
          </p:cNvSpPr>
          <p:nvPr>
            <p:ph type="title"/>
          </p:nvPr>
        </p:nvSpPr>
        <p:spPr>
          <a:prstGeom prst="rect">
            <a:avLst/>
          </a:prstGeom>
        </p:spPr>
        <p:txBody>
          <a:bodyPr/>
          <a:lstStyle/>
          <a:p>
            <a:r>
              <a:t>Vita estetica</a:t>
            </a:r>
          </a:p>
        </p:txBody>
      </p:sp>
      <p:sp>
        <p:nvSpPr>
          <p:cNvPr id="145" name="Shape 145"/>
          <p:cNvSpPr>
            <a:spLocks noGrp="1"/>
          </p:cNvSpPr>
          <p:nvPr>
            <p:ph type="body" sz="half" idx="1"/>
          </p:nvPr>
        </p:nvSpPr>
        <p:spPr>
          <a:prstGeom prst="rect">
            <a:avLst/>
          </a:prstGeom>
        </p:spPr>
        <p:txBody>
          <a:bodyPr/>
          <a:lstStyle/>
          <a:p>
            <a:pPr marL="147446" indent="-147446" algn="just" defTabSz="251206">
              <a:spcBef>
                <a:spcPts val="1300"/>
              </a:spcBef>
              <a:defRPr sz="2494">
                <a:effectLst>
                  <a:outerShdw blurRad="21844" dist="10922" dir="5400000" rotWithShape="0">
                    <a:srgbClr val="000000"/>
                  </a:outerShdw>
                </a:effectLst>
              </a:defRPr>
            </a:pPr>
            <a:r>
              <a:t>Per dirlo con Kierkegaard, l’esteta è «immediatamente ciò che è». </a:t>
            </a:r>
          </a:p>
          <a:p>
            <a:pPr marL="147446" indent="-147446" algn="just" defTabSz="251206">
              <a:spcBef>
                <a:spcPts val="1300"/>
              </a:spcBef>
              <a:defRPr sz="2494">
                <a:effectLst>
                  <a:outerShdw blurRad="21844" dist="10922" dir="5400000" rotWithShape="0">
                    <a:srgbClr val="000000"/>
                  </a:outerShdw>
                </a:effectLst>
              </a:defRPr>
            </a:pPr>
            <a:r>
              <a:t>“</a:t>
            </a:r>
            <a:r>
              <a:rPr b="1" u="sng">
                <a:latin typeface="+mn-lt"/>
                <a:ea typeface="+mn-ea"/>
                <a:cs typeface="+mn-cs"/>
                <a:sym typeface="Helvetica Neue"/>
              </a:rPr>
              <a:t>Goditi la vita”</a:t>
            </a:r>
            <a:r>
              <a:t>, questo è il suo sacro comandamento.</a:t>
            </a:r>
          </a:p>
          <a:p>
            <a:pPr marL="147446" indent="-147446" algn="just" defTabSz="251206">
              <a:spcBef>
                <a:spcPts val="1300"/>
              </a:spcBef>
              <a:defRPr sz="2494">
                <a:effectLst>
                  <a:outerShdw blurRad="21844" dist="10922" dir="5400000" rotWithShape="0">
                    <a:srgbClr val="000000"/>
                  </a:outerShdw>
                </a:effectLst>
              </a:defRPr>
            </a:pPr>
            <a:r>
              <a:t>Come un’ape che si posa delicata di fiore in fiore per succhiarne il nettare, lo stesso compie l’esteta godendo delle cose belle. </a:t>
            </a:r>
          </a:p>
          <a:p>
            <a:pPr marL="147446" indent="-147446" algn="just" defTabSz="251206">
              <a:spcBef>
                <a:spcPts val="1300"/>
              </a:spcBef>
              <a:defRPr sz="2494">
                <a:effectLst>
                  <a:outerShdw blurRad="21844" dist="10922" dir="5400000" rotWithShape="0">
                    <a:srgbClr val="000000"/>
                  </a:outerShdw>
                </a:effectLst>
              </a:defRPr>
            </a:pPr>
            <a:r>
              <a:t>La vita dell’esteta è tutta incentrata sul </a:t>
            </a:r>
            <a:r>
              <a:rPr b="1" u="sng">
                <a:latin typeface="+mn-lt"/>
                <a:ea typeface="+mn-ea"/>
                <a:cs typeface="+mn-cs"/>
                <a:sym typeface="Helvetica Neue"/>
              </a:rPr>
              <a:t>piacere</a:t>
            </a:r>
            <a:r>
              <a:t> declinabile in più sensi: fisico, intellettuale, artistico e così via.</a:t>
            </a:r>
          </a:p>
          <a:p>
            <a:pPr marL="147446" indent="-147446" algn="just" defTabSz="251206">
              <a:spcBef>
                <a:spcPts val="1300"/>
              </a:spcBef>
              <a:defRPr sz="2494">
                <a:effectLst>
                  <a:outerShdw blurRad="21844" dist="10922" dir="5400000" rotWithShape="0">
                    <a:srgbClr val="000000"/>
                  </a:outerShdw>
                </a:effectLst>
              </a:defRPr>
            </a:pPr>
            <a:r>
              <a:t>Il </a:t>
            </a:r>
            <a:r>
              <a:rPr b="1" u="sng">
                <a:latin typeface="+mn-lt"/>
                <a:ea typeface="+mn-ea"/>
                <a:cs typeface="+mn-cs"/>
                <a:sym typeface="Helvetica Neue"/>
              </a:rPr>
              <a:t>seduttore</a:t>
            </a:r>
            <a:r>
              <a:t> è la figura che meglio ne incarna lo spirito. Un esempio: Don Giovanni. </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p:cNvSpPr>
          <p:nvPr>
            <p:ph type="body" idx="1"/>
          </p:nvPr>
        </p:nvSpPr>
        <p:spPr>
          <a:prstGeom prst="rect">
            <a:avLst/>
          </a:prstGeom>
        </p:spPr>
        <p:txBody>
          <a:bodyPr/>
          <a:lstStyle/>
          <a:p>
            <a:pPr marL="342899" indent="-342899" algn="just">
              <a:spcBef>
                <a:spcPts val="3200"/>
              </a:spcBef>
              <a:buClr>
                <a:srgbClr val="EBEBEB"/>
              </a:buClr>
              <a:defRPr sz="3800"/>
            </a:pPr>
            <a:r>
              <a:t>Il godimento ricercato dall’esteta-seduttore può essere così declinato: non rimandare a domani ciò di cui puoi godere oggi.</a:t>
            </a:r>
          </a:p>
          <a:p>
            <a:pPr marL="342899" indent="-342899" algn="just">
              <a:spcBef>
                <a:spcPts val="3200"/>
              </a:spcBef>
              <a:buClr>
                <a:srgbClr val="EBEBEB"/>
              </a:buClr>
              <a:defRPr sz="3800"/>
            </a:pPr>
            <a:r>
              <a:t>Il piacere in Kierkegaard è un po’ come la volontà in Schopenhauer, non smette mai di perpetrarsi, cioè a dire: desidera di continuo così come la volontà invece vuole senza sosta, ottenuta una cosa ne desidera/vuole subito un’altra e così via </a:t>
            </a:r>
            <a:r>
              <a:rPr i="1"/>
              <a:t>ad infinitum</a:t>
            </a:r>
            <a:r>
              <a:t>.</a:t>
            </a:r>
          </a:p>
          <a:p>
            <a:pPr marL="342899" indent="-342899" algn="just">
              <a:spcBef>
                <a:spcPts val="3200"/>
              </a:spcBef>
              <a:buClr>
                <a:srgbClr val="EBEBEB"/>
              </a:buClr>
              <a:defRPr sz="3800"/>
            </a:pPr>
            <a:r>
              <a:t>Ciò porta (o almeno può portare, nota Kierkegaard) l’esteta-seduttore alla </a:t>
            </a:r>
            <a:r>
              <a:rPr b="1" u="sng">
                <a:latin typeface="+mn-lt"/>
                <a:ea typeface="+mn-ea"/>
                <a:cs typeface="+mn-cs"/>
                <a:sym typeface="Helvetica Neue"/>
              </a:rPr>
              <a:t>disperazione</a:t>
            </a:r>
            <a:r>
              <a:t>.</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EE29672C-6AB7-4AED-A9CF-7A2BD31817E9-L0-001.jpeg"/>
          <p:cNvPicPr>
            <a:picLocks noGrp="1" noChangeAspect="1"/>
          </p:cNvPicPr>
          <p:nvPr>
            <p:ph type="pic" idx="13"/>
          </p:nvPr>
        </p:nvPicPr>
        <p:blipFill>
          <a:blip r:embed="rId2"/>
          <a:srcRect l="19380" r="19380"/>
          <a:stretch>
            <a:fillRect/>
          </a:stretch>
        </p:blipFill>
        <p:spPr>
          <a:prstGeom prst="rect">
            <a:avLst/>
          </a:prstGeom>
        </p:spPr>
      </p:pic>
      <p:sp>
        <p:nvSpPr>
          <p:cNvPr id="150" name="Shape 150"/>
          <p:cNvSpPr>
            <a:spLocks noGrp="1"/>
          </p:cNvSpPr>
          <p:nvPr>
            <p:ph type="title"/>
          </p:nvPr>
        </p:nvSpPr>
        <p:spPr>
          <a:prstGeom prst="rect">
            <a:avLst/>
          </a:prstGeom>
        </p:spPr>
        <p:txBody>
          <a:bodyPr/>
          <a:lstStyle/>
          <a:p>
            <a:r>
              <a:t>Vita etica</a:t>
            </a:r>
          </a:p>
        </p:txBody>
      </p:sp>
      <p:sp>
        <p:nvSpPr>
          <p:cNvPr id="151" name="Shape 151"/>
          <p:cNvSpPr>
            <a:spLocks noGrp="1"/>
          </p:cNvSpPr>
          <p:nvPr>
            <p:ph type="body" sz="half" idx="1"/>
          </p:nvPr>
        </p:nvSpPr>
        <p:spPr>
          <a:prstGeom prst="rect">
            <a:avLst/>
          </a:prstGeom>
        </p:spPr>
        <p:txBody>
          <a:bodyPr/>
          <a:lstStyle/>
          <a:p>
            <a:pPr marL="144017" indent="-144017" algn="just" defTabSz="245363">
              <a:spcBef>
                <a:spcPts val="1300"/>
              </a:spcBef>
              <a:defRPr sz="2267">
                <a:effectLst>
                  <a:outerShdw blurRad="21336" dist="10668" dir="5400000" rotWithShape="0">
                    <a:srgbClr val="000000"/>
                  </a:outerShdw>
                </a:effectLst>
              </a:defRPr>
            </a:pPr>
            <a:r>
              <a:t>Presa coscienza della condizione disperante indotta dalla precedente vita, l’ex esteta-seduttore decide di compiere il </a:t>
            </a:r>
            <a:r>
              <a:rPr b="1" u="sng">
                <a:latin typeface="+mn-lt"/>
                <a:ea typeface="+mn-ea"/>
                <a:cs typeface="+mn-cs"/>
                <a:sym typeface="Helvetica Neue"/>
              </a:rPr>
              <a:t>salto</a:t>
            </a:r>
            <a:r>
              <a:t> nella tipologia di vita successiva (beninteso, le tipologie di vita che indica il nostro, in realtà possono essere molte di più, lui individua soltanto tre casi esemplari).</a:t>
            </a:r>
          </a:p>
          <a:p>
            <a:pPr marL="144017" indent="-144017" algn="just" defTabSz="245363">
              <a:spcBef>
                <a:spcPts val="1300"/>
              </a:spcBef>
              <a:defRPr sz="2267">
                <a:effectLst>
                  <a:outerShdw blurRad="21336" dist="10668" dir="5400000" rotWithShape="0">
                    <a:srgbClr val="000000"/>
                  </a:outerShdw>
                </a:effectLst>
              </a:defRPr>
            </a:pPr>
            <a:r>
              <a:t>La figura che meglio di chiunque altra incarna l’essenza della vita etica è quella del </a:t>
            </a:r>
            <a:r>
              <a:rPr b="1" u="sng">
                <a:latin typeface="+mn-lt"/>
                <a:ea typeface="+mn-ea"/>
                <a:cs typeface="+mn-cs"/>
                <a:sym typeface="Helvetica Neue"/>
              </a:rPr>
              <a:t>marito</a:t>
            </a:r>
            <a:r>
              <a:t>. Qualsiasi marito, decidendo di sposarsi, taglia i ponti con la precedente condizione di scapolo, opta per un più alto – o almeno è questo che crede lui, non è detto che abbia ragione – </a:t>
            </a:r>
            <a:r>
              <a:rPr b="1" u="sng">
                <a:latin typeface="+mn-lt"/>
                <a:ea typeface="+mn-ea"/>
                <a:cs typeface="+mn-cs"/>
                <a:sym typeface="Helvetica Neue"/>
              </a:rPr>
              <a:t>senso del dovere</a:t>
            </a:r>
            <a:r>
              <a:t>.</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body" idx="1"/>
          </p:nvPr>
        </p:nvSpPr>
        <p:spPr>
          <a:prstGeom prst="rect">
            <a:avLst/>
          </a:prstGeom>
        </p:spPr>
        <p:txBody>
          <a:bodyPr/>
          <a:lstStyle/>
          <a:p>
            <a:pPr marL="369824" indent="-369824" algn="just" defTabSz="531622">
              <a:spcBef>
                <a:spcPts val="3800"/>
              </a:spcBef>
              <a:defRPr sz="3094">
                <a:effectLst>
                  <a:outerShdw blurRad="46228" dist="23114" dir="5400000" rotWithShape="0">
                    <a:srgbClr val="000000"/>
                  </a:outerShdw>
                </a:effectLst>
              </a:defRPr>
            </a:pPr>
            <a:r>
              <a:t>Quella del marito è un’etica che viene dal sé, ovvero: da una </a:t>
            </a:r>
            <a:r>
              <a:rPr b="1" u="sng">
                <a:latin typeface="+mn-lt"/>
                <a:ea typeface="+mn-ea"/>
                <a:cs typeface="+mn-cs"/>
                <a:sym typeface="Helvetica Neue"/>
              </a:rPr>
              <a:t>presa di coscienza</a:t>
            </a:r>
            <a:r>
              <a:t>.</a:t>
            </a:r>
          </a:p>
          <a:p>
            <a:pPr marL="369824" indent="-369824" algn="just" defTabSz="531622">
              <a:spcBef>
                <a:spcPts val="3800"/>
              </a:spcBef>
              <a:defRPr sz="3094">
                <a:effectLst>
                  <a:outerShdw blurRad="46228" dist="23114" dir="5400000" rotWithShape="0">
                    <a:srgbClr val="000000"/>
                  </a:outerShdw>
                </a:effectLst>
              </a:defRPr>
            </a:pPr>
            <a:r>
              <a:t>Di cosa esattamente? Del proprio </a:t>
            </a:r>
            <a:r>
              <a:rPr b="1" u="sng">
                <a:latin typeface="+mn-lt"/>
                <a:ea typeface="+mn-ea"/>
                <a:cs typeface="+mn-cs"/>
                <a:sym typeface="Helvetica Neue"/>
              </a:rPr>
              <a:t>sé individuale e interiore</a:t>
            </a:r>
            <a:r>
              <a:t> che sceglie di scegliere – anche scegliere di non scegliere è una scelta – e non si vergogna di esternarla nel mondo di fuori, esteriore, nella società insomma, dove «quel singolo» è inserito («quel singolo» è non a caso anche l’epitaffio che Kierkegaard ha detto di preferire per la sua tomba).</a:t>
            </a:r>
          </a:p>
          <a:p>
            <a:pPr marL="369824" indent="-369824" algn="just" defTabSz="531622">
              <a:spcBef>
                <a:spcPts val="3800"/>
              </a:spcBef>
              <a:defRPr sz="3094">
                <a:effectLst>
                  <a:outerShdw blurRad="46228" dist="23114" dir="5400000" rotWithShape="0">
                    <a:srgbClr val="000000"/>
                  </a:outerShdw>
                </a:effectLst>
              </a:defRPr>
            </a:pPr>
            <a:r>
              <a:t>L’etica pretende trasparenza. Tuttavia l’uomo – qualsiasi individuo – non tiene particolarmente a mostrarsi trasparente. Questo perché in cuor suo, quando si guarda allo specchio, si sente ingabbiato dai principi etici che da solo si è costruito. Come un uccellino in gabbia anela alla fuga, dal sé che si è scelto, dalle proprie scelte.   </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body" idx="1"/>
          </p:nvPr>
        </p:nvSpPr>
        <p:spPr>
          <a:prstGeom prst="rect">
            <a:avLst/>
          </a:prstGeom>
        </p:spPr>
        <p:txBody>
          <a:bodyPr/>
          <a:lstStyle/>
          <a:p>
            <a:pPr marL="321056" indent="-321056" algn="just" defTabSz="461518">
              <a:spcBef>
                <a:spcPts val="3300"/>
              </a:spcBef>
              <a:defRPr sz="2686">
                <a:effectLst>
                  <a:outerShdw blurRad="40132" dist="20066" dir="5400000" rotWithShape="0">
                    <a:srgbClr val="000000"/>
                  </a:outerShdw>
                </a:effectLst>
              </a:defRPr>
            </a:pPr>
            <a:r>
              <a:t>Quante volte è capitato e quante altre capiterà la fuga di un singolo che non ne può più della vita etica che si è scelto, del proprio </a:t>
            </a:r>
            <a:r>
              <a:rPr b="1" u="sng">
                <a:latin typeface="+mn-lt"/>
                <a:ea typeface="+mn-ea"/>
                <a:cs typeface="+mn-cs"/>
                <a:sym typeface="Helvetica Neue"/>
              </a:rPr>
              <a:t>senso di attaccamento</a:t>
            </a:r>
            <a:r>
              <a:t> a una moglie, a un lavoro, allo Stato e che, perciò, decide così, di punto in bianco, di lasciare tutto e partire? Tante, troppe…</a:t>
            </a:r>
          </a:p>
          <a:p>
            <a:pPr marL="321056" indent="-321056" algn="just" defTabSz="461518">
              <a:spcBef>
                <a:spcPts val="3300"/>
              </a:spcBef>
              <a:defRPr sz="2686">
                <a:effectLst>
                  <a:outerShdw blurRad="40132" dist="20066" dir="5400000" rotWithShape="0">
                    <a:srgbClr val="000000"/>
                  </a:outerShdw>
                </a:effectLst>
              </a:defRPr>
            </a:pPr>
            <a:r>
              <a:t>Perché il singolo, incarnato nella figura del marito (ogni marito), può far fatica a guardarsi allo specchio? Forse per timore di non riconoscersi più nella scelta compiuta, o più di preciso: di non riconoscere più quel bruto che si è diventati (un forte attaccamento al senso del dovere può abbrutire chiunque). Naturalmente, oggi, nel XXI secolo, la stessa condizione del marito può estendersi anche alla moglie (qualunque moglie), che può anch’essa provare la stessa morsa della costrizione per una scelta che si avverte come troppo soffocante.     </a:t>
            </a:r>
          </a:p>
          <a:p>
            <a:pPr marL="321056" indent="-321056" algn="just" defTabSz="461518">
              <a:spcBef>
                <a:spcPts val="3300"/>
              </a:spcBef>
              <a:defRPr sz="2686">
                <a:effectLst>
                  <a:outerShdw blurRad="40132" dist="20066" dir="5400000" rotWithShape="0">
                    <a:srgbClr val="000000"/>
                  </a:outerShdw>
                </a:effectLst>
              </a:defRPr>
            </a:pPr>
            <a:r>
              <a:t>Questa voglia di fuggire è indotta dalla condizione di </a:t>
            </a:r>
            <a:r>
              <a:rPr b="1" u="sng">
                <a:latin typeface="+mn-lt"/>
                <a:ea typeface="+mn-ea"/>
                <a:cs typeface="+mn-cs"/>
                <a:sym typeface="Helvetica Neue"/>
              </a:rPr>
              <a:t>noia</a:t>
            </a:r>
            <a:r>
              <a:t>, che è il contraltare/contrappeso della vita etica.</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2F1D9AA7-22B8-4FDF-A074-D5F05580D264-L0-001.jpeg"/>
          <p:cNvPicPr>
            <a:picLocks noGrp="1" noChangeAspect="1"/>
          </p:cNvPicPr>
          <p:nvPr>
            <p:ph type="pic" idx="13"/>
          </p:nvPr>
        </p:nvPicPr>
        <p:blipFill>
          <a:blip r:embed="rId2"/>
          <a:srcRect l="17959" r="17959"/>
          <a:stretch>
            <a:fillRect/>
          </a:stretch>
        </p:blipFill>
        <p:spPr>
          <a:prstGeom prst="rect">
            <a:avLst/>
          </a:prstGeom>
        </p:spPr>
      </p:pic>
      <p:sp>
        <p:nvSpPr>
          <p:cNvPr id="158" name="Shape 158"/>
          <p:cNvSpPr>
            <a:spLocks noGrp="1"/>
          </p:cNvSpPr>
          <p:nvPr>
            <p:ph type="title"/>
          </p:nvPr>
        </p:nvSpPr>
        <p:spPr>
          <a:prstGeom prst="rect">
            <a:avLst/>
          </a:prstGeom>
        </p:spPr>
        <p:txBody>
          <a:bodyPr/>
          <a:lstStyle/>
          <a:p>
            <a:r>
              <a:t>Vita religiosa</a:t>
            </a:r>
          </a:p>
        </p:txBody>
      </p:sp>
      <p:sp>
        <p:nvSpPr>
          <p:cNvPr id="159" name="Shape 159"/>
          <p:cNvSpPr>
            <a:spLocks noGrp="1"/>
          </p:cNvSpPr>
          <p:nvPr>
            <p:ph type="body" sz="half" idx="1"/>
          </p:nvPr>
        </p:nvSpPr>
        <p:spPr>
          <a:prstGeom prst="rect">
            <a:avLst/>
          </a:prstGeom>
        </p:spPr>
        <p:txBody>
          <a:bodyPr/>
          <a:lstStyle/>
          <a:p>
            <a:pPr marL="332613" indent="-332613" algn="just" defTabSz="566674">
              <a:spcBef>
                <a:spcPts val="3100"/>
              </a:spcBef>
              <a:defRPr sz="2716">
                <a:effectLst>
                  <a:outerShdw blurRad="49276" dist="24638" dir="5400000" rotWithShape="0">
                    <a:srgbClr val="000000"/>
                  </a:outerShdw>
                </a:effectLst>
              </a:defRPr>
            </a:pPr>
            <a:r>
              <a:t>Checché ne dica, Kierkegaard non è </a:t>
            </a:r>
            <a:r>
              <a:rPr i="1"/>
              <a:t>super partes</a:t>
            </a:r>
            <a:r>
              <a:t>, nessuno può esserlo a dire il vero. Ergo: anche lui ha optato per una </a:t>
            </a:r>
            <a:r>
              <a:rPr b="1" u="sng">
                <a:latin typeface="+mn-lt"/>
                <a:ea typeface="+mn-ea"/>
                <a:cs typeface="+mn-cs"/>
                <a:sym typeface="Helvetica Neue"/>
              </a:rPr>
              <a:t>scelta</a:t>
            </a:r>
            <a:r>
              <a:t>. Scegliendo di non sposare la sua fidanzata, Regina, il nostro ha spiccato il </a:t>
            </a:r>
            <a:r>
              <a:rPr b="1" u="sng">
                <a:latin typeface="+mn-lt"/>
                <a:ea typeface="+mn-ea"/>
                <a:cs typeface="+mn-cs"/>
                <a:sym typeface="Helvetica Neue"/>
              </a:rPr>
              <a:t>salto nella fede</a:t>
            </a:r>
            <a:r>
              <a:t>. La condizione esistenziale più autentica per l’uomo, secondo lui. </a:t>
            </a:r>
          </a:p>
          <a:p>
            <a:pPr marL="332613" indent="-332613" algn="just" defTabSz="566674">
              <a:spcBef>
                <a:spcPts val="3100"/>
              </a:spcBef>
              <a:defRPr sz="2716">
                <a:effectLst>
                  <a:outerShdw blurRad="49276" dist="24638" dir="5400000" rotWithShape="0">
                    <a:srgbClr val="000000"/>
                  </a:outerShdw>
                </a:effectLst>
              </a:defRPr>
            </a:pPr>
            <a:r>
              <a:t>La figura biblica – nel vero senso della parola – che ha tutti i crismi della vita religiosa è quella di </a:t>
            </a:r>
            <a:r>
              <a:rPr b="1" u="sng">
                <a:latin typeface="+mn-lt"/>
                <a:ea typeface="+mn-ea"/>
                <a:cs typeface="+mn-cs"/>
                <a:sym typeface="Helvetica Neue"/>
              </a:rPr>
              <a:t>Abramo</a:t>
            </a:r>
            <a:r>
              <a:t>.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body" idx="1"/>
          </p:nvPr>
        </p:nvSpPr>
        <p:spPr>
          <a:prstGeom prst="rect">
            <a:avLst/>
          </a:prstGeom>
        </p:spPr>
        <p:txBody>
          <a:bodyPr/>
          <a:lstStyle/>
          <a:p>
            <a:r>
              <a:t>L’aspetto religioso è </a:t>
            </a:r>
            <a:r>
              <a:rPr b="1" u="sng">
                <a:latin typeface="+mn-lt"/>
                <a:ea typeface="+mn-ea"/>
                <a:cs typeface="+mn-cs"/>
                <a:sym typeface="Helvetica Neue"/>
              </a:rPr>
              <a:t>superiore</a:t>
            </a:r>
            <a:r>
              <a:t> a quello morale, secondo Kierkegaard. </a:t>
            </a:r>
          </a:p>
          <a:p>
            <a:r>
              <a:t>L’angoscia è il </a:t>
            </a:r>
            <a:r>
              <a:rPr b="1" u="sng">
                <a:latin typeface="+mn-lt"/>
                <a:ea typeface="+mn-ea"/>
                <a:cs typeface="+mn-cs"/>
                <a:sym typeface="Helvetica Neue"/>
              </a:rPr>
              <a:t>tratto distintivo</a:t>
            </a:r>
            <a:r>
              <a:t> dell’individuo religioso.</a:t>
            </a:r>
          </a:p>
          <a:p>
            <a:r>
              <a:t>La fede è: </a:t>
            </a:r>
            <a:r>
              <a:rPr b="1" u="sng">
                <a:latin typeface="+mn-lt"/>
                <a:ea typeface="+mn-ea"/>
                <a:cs typeface="+mn-cs"/>
                <a:sym typeface="Helvetica Neue"/>
              </a:rPr>
              <a:t>paradosso</a:t>
            </a:r>
            <a:r>
              <a:t> e </a:t>
            </a:r>
            <a:r>
              <a:rPr b="1" u="sng">
                <a:latin typeface="+mn-lt"/>
                <a:ea typeface="+mn-ea"/>
                <a:cs typeface="+mn-cs"/>
                <a:sym typeface="Helvetica Neue"/>
              </a:rPr>
              <a:t>scandalo</a:t>
            </a:r>
            <a:r>
              <a:t> (per la ragione hegelianamente intesa). </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p:cNvSpPr>
          <p:nvPr>
            <p:ph type="title"/>
          </p:nvPr>
        </p:nvSpPr>
        <p:spPr>
          <a:prstGeom prst="rect">
            <a:avLst/>
          </a:prstGeom>
        </p:spPr>
        <p:txBody>
          <a:bodyPr/>
          <a:lstStyle/>
          <a:p>
            <a:r>
              <a:t>L’angoscia</a:t>
            </a:r>
          </a:p>
        </p:txBody>
      </p:sp>
      <p:sp>
        <p:nvSpPr>
          <p:cNvPr id="164" name="Shape 164"/>
          <p:cNvSpPr>
            <a:spLocks noGrp="1"/>
          </p:cNvSpPr>
          <p:nvPr>
            <p:ph type="body" idx="1"/>
          </p:nvPr>
        </p:nvSpPr>
        <p:spPr>
          <a:prstGeom prst="rect">
            <a:avLst/>
          </a:prstGeom>
        </p:spPr>
        <p:txBody>
          <a:bodyPr>
            <a:normAutofit fontScale="92500" lnSpcReduction="10000"/>
          </a:bodyPr>
          <a:lstStyle/>
          <a:p>
            <a:pPr marL="345440" indent="-345440" algn="just" defTabSz="496570">
              <a:spcBef>
                <a:spcPts val="3500"/>
              </a:spcBef>
              <a:defRPr sz="2890">
                <a:effectLst>
                  <a:outerShdw blurRad="43180" dist="21590" dir="5400000" rotWithShape="0">
                    <a:srgbClr val="000000"/>
                  </a:outerShdw>
                </a:effectLst>
              </a:defRPr>
            </a:pPr>
            <a:r>
              <a:rPr dirty="0"/>
              <a:t>Il </a:t>
            </a:r>
            <a:r>
              <a:rPr dirty="0" err="1"/>
              <a:t>possibile</a:t>
            </a:r>
            <a:r>
              <a:rPr dirty="0"/>
              <a:t>, la vita come </a:t>
            </a:r>
            <a:r>
              <a:rPr dirty="0" err="1"/>
              <a:t>infinita</a:t>
            </a:r>
            <a:r>
              <a:rPr dirty="0"/>
              <a:t> </a:t>
            </a:r>
            <a:r>
              <a:rPr dirty="0" err="1"/>
              <a:t>possibilità</a:t>
            </a:r>
            <a:r>
              <a:rPr dirty="0"/>
              <a:t> genera </a:t>
            </a:r>
            <a:r>
              <a:rPr dirty="0" err="1"/>
              <a:t>l’angoscia</a:t>
            </a:r>
            <a:r>
              <a:rPr dirty="0"/>
              <a:t>.</a:t>
            </a:r>
          </a:p>
          <a:p>
            <a:pPr marL="345440" indent="-345440" algn="just" defTabSz="496570">
              <a:spcBef>
                <a:spcPts val="3500"/>
              </a:spcBef>
              <a:defRPr sz="2890">
                <a:effectLst>
                  <a:outerShdw blurRad="43180" dist="21590" dir="5400000" rotWithShape="0">
                    <a:srgbClr val="000000"/>
                  </a:outerShdw>
                </a:effectLst>
              </a:defRPr>
            </a:pPr>
            <a:r>
              <a:rPr dirty="0"/>
              <a:t>Si ha </a:t>
            </a:r>
            <a:r>
              <a:rPr b="1" u="sng" dirty="0" err="1">
                <a:latin typeface="+mn-lt"/>
                <a:ea typeface="+mn-ea"/>
                <a:cs typeface="+mn-cs"/>
                <a:sym typeface="Helvetica Neue"/>
              </a:rPr>
              <a:t>paura</a:t>
            </a:r>
            <a:r>
              <a:rPr dirty="0"/>
              <a:t> di </a:t>
            </a:r>
            <a:r>
              <a:rPr b="1" u="sng" dirty="0" err="1">
                <a:latin typeface="+mn-lt"/>
                <a:ea typeface="+mn-ea"/>
                <a:cs typeface="+mn-cs"/>
                <a:sym typeface="Helvetica Neue"/>
              </a:rPr>
              <a:t>qualcosa</a:t>
            </a:r>
            <a:r>
              <a:rPr b="1" u="sng" dirty="0">
                <a:latin typeface="+mn-lt"/>
                <a:ea typeface="+mn-ea"/>
                <a:cs typeface="+mn-cs"/>
                <a:sym typeface="Helvetica Neue"/>
              </a:rPr>
              <a:t> di </a:t>
            </a:r>
            <a:r>
              <a:rPr b="1" u="sng" dirty="0" err="1">
                <a:latin typeface="+mn-lt"/>
                <a:ea typeface="+mn-ea"/>
                <a:cs typeface="+mn-cs"/>
                <a:sym typeface="Helvetica Neue"/>
              </a:rPr>
              <a:t>preciso</a:t>
            </a:r>
            <a:r>
              <a:rPr dirty="0"/>
              <a:t> (di </a:t>
            </a:r>
            <a:r>
              <a:rPr dirty="0" err="1"/>
              <a:t>una</a:t>
            </a:r>
            <a:r>
              <a:rPr dirty="0"/>
              <a:t> </a:t>
            </a:r>
            <a:r>
              <a:rPr dirty="0" err="1"/>
              <a:t>malattia</a:t>
            </a:r>
            <a:r>
              <a:rPr dirty="0"/>
              <a:t>, di </a:t>
            </a:r>
            <a:r>
              <a:rPr dirty="0" err="1"/>
              <a:t>una</a:t>
            </a:r>
            <a:r>
              <a:rPr dirty="0"/>
              <a:t> </a:t>
            </a:r>
            <a:r>
              <a:rPr dirty="0" err="1"/>
              <a:t>battaglia</a:t>
            </a:r>
            <a:r>
              <a:rPr dirty="0"/>
              <a:t>, di </a:t>
            </a:r>
            <a:r>
              <a:rPr dirty="0" err="1"/>
              <a:t>un’aggressione</a:t>
            </a:r>
            <a:r>
              <a:rPr dirty="0"/>
              <a:t> in </a:t>
            </a:r>
            <a:r>
              <a:rPr dirty="0" err="1"/>
              <a:t>strada</a:t>
            </a:r>
            <a:r>
              <a:rPr dirty="0"/>
              <a:t>, </a:t>
            </a:r>
            <a:r>
              <a:rPr dirty="0" err="1"/>
              <a:t>eccetera</a:t>
            </a:r>
            <a:r>
              <a:rPr dirty="0"/>
              <a:t>). </a:t>
            </a:r>
            <a:r>
              <a:rPr dirty="0" err="1"/>
              <a:t>Mentre</a:t>
            </a:r>
            <a:r>
              <a:rPr dirty="0"/>
              <a:t> </a:t>
            </a:r>
            <a:r>
              <a:rPr dirty="0" err="1"/>
              <a:t>si</a:t>
            </a:r>
            <a:r>
              <a:rPr dirty="0"/>
              <a:t> </a:t>
            </a:r>
            <a:r>
              <a:rPr dirty="0" err="1"/>
              <a:t>prova</a:t>
            </a:r>
            <a:r>
              <a:rPr dirty="0"/>
              <a:t> </a:t>
            </a:r>
            <a:r>
              <a:rPr b="1" u="sng" dirty="0" err="1">
                <a:latin typeface="+mn-lt"/>
                <a:ea typeface="+mn-ea"/>
                <a:cs typeface="+mn-cs"/>
                <a:sym typeface="Helvetica Neue"/>
              </a:rPr>
              <a:t>angoscia</a:t>
            </a:r>
            <a:r>
              <a:rPr dirty="0"/>
              <a:t> verso la vita come </a:t>
            </a:r>
            <a:r>
              <a:rPr b="1" u="sng" dirty="0" err="1">
                <a:latin typeface="+mn-lt"/>
                <a:ea typeface="+mn-ea"/>
                <a:cs typeface="+mn-cs"/>
                <a:sym typeface="Helvetica Neue"/>
              </a:rPr>
              <a:t>possibilità</a:t>
            </a:r>
            <a:r>
              <a:rPr b="1" u="sng" dirty="0">
                <a:latin typeface="+mn-lt"/>
                <a:ea typeface="+mn-ea"/>
                <a:cs typeface="+mn-cs"/>
                <a:sym typeface="Helvetica Neue"/>
              </a:rPr>
              <a:t> </a:t>
            </a:r>
            <a:r>
              <a:rPr b="1" u="sng" dirty="0" err="1">
                <a:latin typeface="+mn-lt"/>
                <a:ea typeface="+mn-ea"/>
                <a:cs typeface="+mn-cs"/>
                <a:sym typeface="Helvetica Neue"/>
              </a:rPr>
              <a:t>paralizzante</a:t>
            </a:r>
            <a:r>
              <a:rPr dirty="0"/>
              <a:t> – </a:t>
            </a:r>
            <a:r>
              <a:rPr dirty="0" err="1"/>
              <a:t>possibilità</a:t>
            </a:r>
            <a:r>
              <a:rPr dirty="0"/>
              <a:t> di vivere un </a:t>
            </a:r>
            <a:r>
              <a:rPr dirty="0" err="1"/>
              <a:t>altro</a:t>
            </a:r>
            <a:r>
              <a:rPr dirty="0"/>
              <a:t> </a:t>
            </a:r>
            <a:r>
              <a:rPr dirty="0" err="1"/>
              <a:t>giorno</a:t>
            </a:r>
            <a:r>
              <a:rPr dirty="0"/>
              <a:t> e </a:t>
            </a:r>
            <a:r>
              <a:rPr dirty="0" err="1"/>
              <a:t>possibilità</a:t>
            </a:r>
            <a:r>
              <a:rPr dirty="0"/>
              <a:t> di </a:t>
            </a:r>
            <a:r>
              <a:rPr dirty="0" err="1"/>
              <a:t>morire</a:t>
            </a:r>
            <a:r>
              <a:rPr dirty="0"/>
              <a:t> </a:t>
            </a:r>
            <a:r>
              <a:rPr dirty="0" err="1"/>
              <a:t>tra</a:t>
            </a:r>
            <a:r>
              <a:rPr dirty="0"/>
              <a:t> un secondo –, </a:t>
            </a:r>
            <a:r>
              <a:rPr dirty="0" err="1"/>
              <a:t>che</a:t>
            </a:r>
            <a:r>
              <a:rPr dirty="0"/>
              <a:t> </a:t>
            </a:r>
            <a:r>
              <a:rPr dirty="0" err="1"/>
              <a:t>costringe</a:t>
            </a:r>
            <a:r>
              <a:rPr dirty="0"/>
              <a:t> a </a:t>
            </a:r>
            <a:r>
              <a:rPr dirty="0" err="1"/>
              <a:t>confrontarsi</a:t>
            </a:r>
            <a:r>
              <a:rPr dirty="0"/>
              <a:t> con </a:t>
            </a:r>
            <a:r>
              <a:rPr dirty="0" err="1"/>
              <a:t>un’infinità</a:t>
            </a:r>
            <a:r>
              <a:rPr dirty="0"/>
              <a:t> di </a:t>
            </a:r>
            <a:r>
              <a:rPr b="1" u="sng" dirty="0" err="1">
                <a:latin typeface="+mn-lt"/>
                <a:ea typeface="+mn-ea"/>
                <a:cs typeface="+mn-cs"/>
                <a:sym typeface="Helvetica Neue"/>
              </a:rPr>
              <a:t>incertezze</a:t>
            </a:r>
            <a:r>
              <a:rPr dirty="0"/>
              <a:t> alle </a:t>
            </a:r>
            <a:r>
              <a:rPr dirty="0" err="1"/>
              <a:t>quali</a:t>
            </a:r>
            <a:r>
              <a:rPr dirty="0"/>
              <a:t> non </a:t>
            </a:r>
            <a:r>
              <a:rPr dirty="0" err="1"/>
              <a:t>si</a:t>
            </a:r>
            <a:r>
              <a:rPr dirty="0"/>
              <a:t> </a:t>
            </a:r>
            <a:r>
              <a:rPr dirty="0" err="1"/>
              <a:t>può</a:t>
            </a:r>
            <a:r>
              <a:rPr dirty="0"/>
              <a:t> non </a:t>
            </a:r>
            <a:r>
              <a:rPr dirty="0" err="1"/>
              <a:t>rispondere</a:t>
            </a:r>
            <a:r>
              <a:rPr dirty="0"/>
              <a:t> con </a:t>
            </a:r>
            <a:r>
              <a:rPr dirty="0" err="1"/>
              <a:t>un’unica</a:t>
            </a:r>
            <a:r>
              <a:rPr dirty="0"/>
              <a:t>, </a:t>
            </a:r>
            <a:r>
              <a:rPr dirty="0" err="1"/>
              <a:t>ineludibile</a:t>
            </a:r>
            <a:r>
              <a:rPr dirty="0"/>
              <a:t> </a:t>
            </a:r>
            <a:r>
              <a:rPr b="1" u="sng" dirty="0" err="1">
                <a:latin typeface="+mn-lt"/>
                <a:ea typeface="+mn-ea"/>
                <a:cs typeface="+mn-cs"/>
                <a:sym typeface="Helvetica Neue"/>
              </a:rPr>
              <a:t>certezza</a:t>
            </a:r>
            <a:r>
              <a:rPr dirty="0"/>
              <a:t>: </a:t>
            </a:r>
            <a:r>
              <a:rPr dirty="0" err="1"/>
              <a:t>quella</a:t>
            </a:r>
            <a:r>
              <a:rPr dirty="0"/>
              <a:t> di </a:t>
            </a:r>
            <a:r>
              <a:rPr b="1" u="sng" dirty="0">
                <a:latin typeface="+mn-lt"/>
                <a:ea typeface="+mn-ea"/>
                <a:cs typeface="+mn-cs"/>
                <a:sym typeface="Helvetica Neue"/>
              </a:rPr>
              <a:t>dover </a:t>
            </a:r>
            <a:r>
              <a:rPr b="1" u="sng" dirty="0" err="1">
                <a:latin typeface="+mn-lt"/>
                <a:ea typeface="+mn-ea"/>
                <a:cs typeface="+mn-cs"/>
                <a:sym typeface="Helvetica Neue"/>
              </a:rPr>
              <a:t>scegliere</a:t>
            </a:r>
            <a:r>
              <a:rPr dirty="0"/>
              <a:t>. </a:t>
            </a:r>
          </a:p>
          <a:p>
            <a:pPr marL="345440" indent="-345440" algn="just" defTabSz="496570">
              <a:spcBef>
                <a:spcPts val="3500"/>
              </a:spcBef>
              <a:defRPr sz="2890">
                <a:effectLst>
                  <a:outerShdw blurRad="43180" dist="21590" dir="5400000" rotWithShape="0">
                    <a:srgbClr val="000000"/>
                  </a:outerShdw>
                </a:effectLst>
              </a:defRPr>
            </a:pPr>
            <a:r>
              <a:rPr b="1" u="sng" dirty="0" err="1">
                <a:latin typeface="+mn-lt"/>
                <a:ea typeface="+mn-ea"/>
                <a:cs typeface="+mn-cs"/>
                <a:sym typeface="Helvetica Neue"/>
              </a:rPr>
              <a:t>Scegliere</a:t>
            </a:r>
            <a:r>
              <a:rPr b="1" u="sng" dirty="0">
                <a:latin typeface="+mn-lt"/>
                <a:ea typeface="+mn-ea"/>
                <a:cs typeface="+mn-cs"/>
                <a:sym typeface="Helvetica Neue"/>
              </a:rPr>
              <a:t> </a:t>
            </a:r>
            <a:r>
              <a:rPr b="1" u="sng" dirty="0" err="1">
                <a:latin typeface="+mn-lt"/>
                <a:ea typeface="+mn-ea"/>
                <a:cs typeface="+mn-cs"/>
                <a:sym typeface="Helvetica Neue"/>
              </a:rPr>
              <a:t>è</a:t>
            </a:r>
            <a:r>
              <a:rPr b="1" u="sng" dirty="0">
                <a:latin typeface="+mn-lt"/>
                <a:ea typeface="+mn-ea"/>
                <a:cs typeface="+mn-cs"/>
                <a:sym typeface="Helvetica Neue"/>
              </a:rPr>
              <a:t> </a:t>
            </a:r>
            <a:r>
              <a:rPr b="1" u="sng" dirty="0" err="1">
                <a:latin typeface="+mn-lt"/>
                <a:ea typeface="+mn-ea"/>
                <a:cs typeface="+mn-cs"/>
                <a:sym typeface="Helvetica Neue"/>
              </a:rPr>
              <a:t>angosciante</a:t>
            </a:r>
            <a:r>
              <a:rPr dirty="0"/>
              <a:t>. Per </a:t>
            </a:r>
            <a:r>
              <a:rPr dirty="0" err="1"/>
              <a:t>questo</a:t>
            </a:r>
            <a:r>
              <a:rPr dirty="0"/>
              <a:t>: le </a:t>
            </a:r>
            <a:r>
              <a:rPr dirty="0" err="1"/>
              <a:t>scelte</a:t>
            </a:r>
            <a:r>
              <a:rPr dirty="0"/>
              <a:t> </a:t>
            </a:r>
            <a:r>
              <a:rPr b="1" u="sng" dirty="0">
                <a:latin typeface="+mn-lt"/>
                <a:ea typeface="+mn-ea"/>
                <a:cs typeface="+mn-cs"/>
                <a:sym typeface="Helvetica Neue"/>
              </a:rPr>
              <a:t>ci</a:t>
            </a:r>
            <a:r>
              <a:rPr dirty="0"/>
              <a:t> </a:t>
            </a:r>
            <a:r>
              <a:rPr dirty="0" err="1"/>
              <a:t>angosciano</a:t>
            </a:r>
            <a:r>
              <a:rPr dirty="0"/>
              <a:t> (tutti).</a:t>
            </a:r>
            <a:r>
              <a:rPr lang="it-IT" dirty="0"/>
              <a:t> Perché l’angoscia? Per via della scelta. Perché la scelta? Perché si deve morire. La morte ci insegna a essere liberi (Montaigne).</a:t>
            </a:r>
            <a:endParaRPr dirty="0"/>
          </a:p>
          <a:p>
            <a:pPr marL="345440" indent="-345440" algn="just" defTabSz="496570">
              <a:spcBef>
                <a:spcPts val="3500"/>
              </a:spcBef>
              <a:defRPr sz="2890">
                <a:effectLst>
                  <a:outerShdw blurRad="43180" dist="21590" dir="5400000" rotWithShape="0">
                    <a:srgbClr val="000000"/>
                  </a:outerShdw>
                </a:effectLst>
              </a:defRPr>
            </a:pPr>
            <a:r>
              <a:rPr dirty="0" err="1"/>
              <a:t>Scegliere</a:t>
            </a:r>
            <a:r>
              <a:rPr dirty="0"/>
              <a:t> di </a:t>
            </a:r>
            <a:r>
              <a:rPr b="1" u="sng" dirty="0">
                <a:latin typeface="+mn-lt"/>
                <a:ea typeface="+mn-ea"/>
                <a:cs typeface="+mn-cs"/>
                <a:sym typeface="Helvetica Neue"/>
              </a:rPr>
              <a:t>non</a:t>
            </a:r>
            <a:r>
              <a:rPr dirty="0"/>
              <a:t> </a:t>
            </a:r>
            <a:r>
              <a:rPr dirty="0" err="1"/>
              <a:t>scegliere</a:t>
            </a:r>
            <a:r>
              <a:rPr dirty="0"/>
              <a:t> </a:t>
            </a:r>
            <a:r>
              <a:rPr dirty="0" err="1"/>
              <a:t>è</a:t>
            </a:r>
            <a:r>
              <a:rPr dirty="0"/>
              <a:t> </a:t>
            </a:r>
            <a:r>
              <a:rPr b="1" u="sng" dirty="0" err="1">
                <a:latin typeface="+mn-lt"/>
                <a:ea typeface="+mn-ea"/>
                <a:cs typeface="+mn-cs"/>
                <a:sym typeface="Helvetica Neue"/>
              </a:rPr>
              <a:t>già</a:t>
            </a:r>
            <a:r>
              <a:rPr dirty="0"/>
              <a:t> </a:t>
            </a:r>
            <a:r>
              <a:rPr dirty="0" err="1"/>
              <a:t>una</a:t>
            </a:r>
            <a:r>
              <a:rPr dirty="0"/>
              <a:t> </a:t>
            </a:r>
            <a:r>
              <a:rPr b="1" u="sng" dirty="0" err="1">
                <a:latin typeface="+mn-lt"/>
                <a:ea typeface="+mn-ea"/>
                <a:cs typeface="+mn-cs"/>
                <a:sym typeface="Helvetica Neue"/>
              </a:rPr>
              <a:t>scelta</a:t>
            </a:r>
            <a:r>
              <a:rPr dirty="0"/>
              <a:t>. </a:t>
            </a:r>
            <a:r>
              <a:rPr i="1" dirty="0" err="1"/>
              <a:t>Repetita</a:t>
            </a:r>
            <a:r>
              <a:rPr i="1" dirty="0"/>
              <a:t> </a:t>
            </a:r>
            <a:r>
              <a:rPr i="1" dirty="0" err="1"/>
              <a:t>iuvant</a:t>
            </a:r>
            <a:r>
              <a:rPr dirty="0"/>
              <a:t>…  </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911D3E14-90EC-4C3B-AEAB-E574E114E510-L0-001.jpeg"/>
          <p:cNvPicPr>
            <a:picLocks noGrp="1" noChangeAspect="1"/>
          </p:cNvPicPr>
          <p:nvPr>
            <p:ph type="pic" idx="13"/>
          </p:nvPr>
        </p:nvPicPr>
        <p:blipFill>
          <a:blip r:embed="rId2"/>
          <a:srcRect l="22631" r="22631"/>
          <a:stretch>
            <a:fillRect/>
          </a:stretch>
        </p:blipFill>
        <p:spPr>
          <a:prstGeom prst="rect">
            <a:avLst/>
          </a:prstGeom>
        </p:spPr>
      </p:pic>
      <p:sp>
        <p:nvSpPr>
          <p:cNvPr id="167" name="Shape 167"/>
          <p:cNvSpPr>
            <a:spLocks noGrp="1"/>
          </p:cNvSpPr>
          <p:nvPr>
            <p:ph type="title"/>
          </p:nvPr>
        </p:nvSpPr>
        <p:spPr>
          <a:prstGeom prst="rect">
            <a:avLst/>
          </a:prstGeom>
        </p:spPr>
        <p:txBody>
          <a:bodyPr/>
          <a:lstStyle/>
          <a:p>
            <a:r>
              <a:t>Angoscia = libertà</a:t>
            </a:r>
          </a:p>
        </p:txBody>
      </p:sp>
      <p:sp>
        <p:nvSpPr>
          <p:cNvPr id="168" name="Shape 168"/>
          <p:cNvSpPr>
            <a:spLocks noGrp="1"/>
          </p:cNvSpPr>
          <p:nvPr>
            <p:ph type="body" sz="half" idx="1"/>
          </p:nvPr>
        </p:nvSpPr>
        <p:spPr>
          <a:prstGeom prst="rect">
            <a:avLst/>
          </a:prstGeom>
        </p:spPr>
        <p:txBody>
          <a:bodyPr/>
          <a:lstStyle/>
          <a:p>
            <a:pPr algn="just"/>
            <a:r>
              <a:rPr b="1" u="sng">
                <a:latin typeface="+mn-lt"/>
                <a:ea typeface="+mn-ea"/>
                <a:cs typeface="+mn-cs"/>
                <a:sym typeface="Helvetica Neue"/>
              </a:rPr>
              <a:t>Meglio</a:t>
            </a:r>
            <a:r>
              <a:t> la condizione di angoscia piuttosto che il rimanere schiavi delle circostanze.</a:t>
            </a:r>
          </a:p>
          <a:p>
            <a:pPr algn="just"/>
            <a:r>
              <a:t>Essere uomini significa essere angosciati. L’angoscia è – per il nostro – la </a:t>
            </a:r>
            <a:r>
              <a:rPr b="1" u="sng">
                <a:latin typeface="+mn-lt"/>
                <a:ea typeface="+mn-ea"/>
                <a:cs typeface="+mn-cs"/>
                <a:sym typeface="Helvetica Neue"/>
              </a:rPr>
              <a:t>caratteristica peculiare</a:t>
            </a:r>
            <a:r>
              <a:t> dell’uomo.</a:t>
            </a:r>
          </a:p>
          <a:p>
            <a:pPr algn="just"/>
            <a:r>
              <a:t>L’angoscia è connaturata alla natura umana. È – per l’uomo – un modo di </a:t>
            </a:r>
            <a:r>
              <a:rPr b="1" u="sng">
                <a:latin typeface="+mn-lt"/>
                <a:ea typeface="+mn-ea"/>
                <a:cs typeface="+mn-cs"/>
                <a:sym typeface="Helvetica Neue"/>
              </a:rPr>
              <a:t>rapportarsi alla propria interiorità</a:t>
            </a:r>
            <a:r>
              <a:t>. </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379BAE8C-AE03-43A3-9FEC-8087C1EBEC85-L0-001.jpeg"/>
          <p:cNvPicPr>
            <a:picLocks noGrp="1" noChangeAspect="1"/>
          </p:cNvPicPr>
          <p:nvPr>
            <p:ph type="pic" idx="13"/>
          </p:nvPr>
        </p:nvPicPr>
        <p:blipFill>
          <a:blip r:embed="rId2"/>
          <a:srcRect l="4268" r="4268"/>
          <a:stretch>
            <a:fillRect/>
          </a:stretch>
        </p:blipFill>
        <p:spPr>
          <a:prstGeom prst="rect">
            <a:avLst/>
          </a:prstGeom>
        </p:spPr>
      </p:pic>
      <p:sp>
        <p:nvSpPr>
          <p:cNvPr id="171" name="Shape 171"/>
          <p:cNvSpPr>
            <a:spLocks noGrp="1"/>
          </p:cNvSpPr>
          <p:nvPr>
            <p:ph type="title"/>
          </p:nvPr>
        </p:nvSpPr>
        <p:spPr>
          <a:prstGeom prst="rect">
            <a:avLst/>
          </a:prstGeom>
        </p:spPr>
        <p:txBody>
          <a:bodyPr/>
          <a:lstStyle/>
          <a:p>
            <a:r>
              <a:t>«La malattia mortale»</a:t>
            </a:r>
          </a:p>
        </p:txBody>
      </p:sp>
      <p:sp>
        <p:nvSpPr>
          <p:cNvPr id="172" name="Shape 172"/>
          <p:cNvSpPr>
            <a:spLocks noGrp="1"/>
          </p:cNvSpPr>
          <p:nvPr>
            <p:ph type="body" sz="half" idx="1"/>
          </p:nvPr>
        </p:nvSpPr>
        <p:spPr>
          <a:prstGeom prst="rect">
            <a:avLst/>
          </a:prstGeom>
        </p:spPr>
        <p:txBody>
          <a:bodyPr/>
          <a:lstStyle/>
          <a:p>
            <a:pPr marL="294894" indent="-294894" algn="just" defTabSz="502412">
              <a:spcBef>
                <a:spcPts val="2700"/>
              </a:spcBef>
              <a:defRPr sz="2408">
                <a:effectLst>
                  <a:outerShdw blurRad="43688" dist="21844" dir="5400000" rotWithShape="0">
                    <a:srgbClr val="000000"/>
                  </a:outerShdw>
                </a:effectLst>
              </a:defRPr>
            </a:pPr>
            <a:r>
              <a:t>La disperazione è </a:t>
            </a:r>
            <a:r>
              <a:rPr b="1" u="sng">
                <a:latin typeface="+mn-lt"/>
                <a:ea typeface="+mn-ea"/>
                <a:cs typeface="+mn-cs"/>
                <a:sym typeface="Helvetica Neue"/>
              </a:rPr>
              <a:t>«la malattia mortale»</a:t>
            </a:r>
            <a:r>
              <a:t>, poiché anche se l’uomo prova in tutti i modi a negare il proprio io, non può non rapportarsi con esso, che è “</a:t>
            </a:r>
            <a:r>
              <a:rPr b="1" u="sng">
                <a:latin typeface="+mn-lt"/>
                <a:ea typeface="+mn-ea"/>
                <a:cs typeface="+mn-cs"/>
                <a:sym typeface="Helvetica Neue"/>
              </a:rPr>
              <a:t>fallato</a:t>
            </a:r>
            <a:r>
              <a:t>” a causa della condizione di </a:t>
            </a:r>
            <a:r>
              <a:rPr b="1" u="sng">
                <a:latin typeface="+mn-lt"/>
                <a:ea typeface="+mn-ea"/>
                <a:cs typeface="+mn-cs"/>
                <a:sym typeface="Helvetica Neue"/>
              </a:rPr>
              <a:t>finitezza</a:t>
            </a:r>
            <a:r>
              <a:t>. </a:t>
            </a:r>
          </a:p>
          <a:p>
            <a:pPr marL="294894" indent="-294894" algn="just" defTabSz="502412">
              <a:spcBef>
                <a:spcPts val="2700"/>
              </a:spcBef>
              <a:defRPr sz="2408">
                <a:effectLst>
                  <a:outerShdw blurRad="43688" dist="21844" dir="5400000" rotWithShape="0">
                    <a:srgbClr val="000000"/>
                  </a:outerShdw>
                </a:effectLst>
              </a:defRPr>
            </a:pPr>
            <a:r>
              <a:t>La fede in Dio </a:t>
            </a:r>
            <a:r>
              <a:rPr b="1" u="sng">
                <a:latin typeface="+mn-lt"/>
                <a:ea typeface="+mn-ea"/>
                <a:cs typeface="+mn-cs"/>
                <a:sym typeface="Helvetica Neue"/>
              </a:rPr>
              <a:t>può curare</a:t>
            </a:r>
            <a:r>
              <a:t> questa malattia, giacché credere nel Padreterno significa essere convinti – per qualche presentimento – che </a:t>
            </a:r>
            <a:r>
              <a:rPr b="1" u="sng">
                <a:latin typeface="+mn-lt"/>
                <a:ea typeface="+mn-ea"/>
                <a:cs typeface="+mn-cs"/>
                <a:sym typeface="Helvetica Neue"/>
              </a:rPr>
              <a:t>non</a:t>
            </a:r>
            <a:r>
              <a:t> finisca tutto </a:t>
            </a:r>
            <a:r>
              <a:rPr i="1"/>
              <a:t>hic et nunc</a:t>
            </a:r>
            <a:r>
              <a:t> (qui</a:t>
            </a:r>
            <a:r>
              <a:rPr i="1"/>
              <a:t> </a:t>
            </a:r>
            <a:r>
              <a:t>e ora).</a:t>
            </a:r>
            <a:endParaRPr i="1"/>
          </a:p>
          <a:p>
            <a:pPr marL="294894" indent="-294894" algn="just" defTabSz="502412">
              <a:spcBef>
                <a:spcPts val="2700"/>
              </a:spcBef>
              <a:defRPr sz="2408">
                <a:effectLst>
                  <a:outerShdw blurRad="43688" dist="21844" dir="5400000" rotWithShape="0">
                    <a:srgbClr val="000000"/>
                  </a:outerShdw>
                </a:effectLst>
              </a:defRPr>
            </a:pPr>
            <a:r>
              <a:t>L’esercizio della </a:t>
            </a:r>
            <a:r>
              <a:rPr b="1" u="sng">
                <a:latin typeface="+mn-lt"/>
                <a:ea typeface="+mn-ea"/>
                <a:cs typeface="+mn-cs"/>
                <a:sym typeface="Helvetica Neue"/>
              </a:rPr>
              <a:t>preghiera</a:t>
            </a:r>
            <a:r>
              <a:t> può essere di aiuto per la </a:t>
            </a:r>
            <a:r>
              <a:rPr b="1" u="sng">
                <a:latin typeface="+mn-lt"/>
                <a:ea typeface="+mn-ea"/>
                <a:cs typeface="+mn-cs"/>
                <a:sym typeface="Helvetica Neue"/>
              </a:rPr>
              <a:t>situazione disperante</a:t>
            </a:r>
            <a:r>
              <a:t> che l’uomo si trova a dover vivere nel suo quotidiano.  </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0D54D243-067B-4F21-BAF9-5B42985F4445-L0-001.jpeg"/>
          <p:cNvPicPr>
            <a:picLocks noGrp="1" noChangeAspect="1"/>
          </p:cNvPicPr>
          <p:nvPr>
            <p:ph type="pic" idx="13"/>
          </p:nvPr>
        </p:nvPicPr>
        <p:blipFill>
          <a:blip r:embed="rId2"/>
          <a:srcRect l="22746" r="22746"/>
          <a:stretch>
            <a:fillRect/>
          </a:stretch>
        </p:blipFill>
        <p:spPr>
          <a:prstGeom prst="rect">
            <a:avLst/>
          </a:prstGeom>
        </p:spPr>
      </p:pic>
      <p:sp>
        <p:nvSpPr>
          <p:cNvPr id="175" name="Shape 175"/>
          <p:cNvSpPr>
            <a:spLocks noGrp="1"/>
          </p:cNvSpPr>
          <p:nvPr>
            <p:ph type="title"/>
          </p:nvPr>
        </p:nvSpPr>
        <p:spPr>
          <a:prstGeom prst="rect">
            <a:avLst/>
          </a:prstGeom>
        </p:spPr>
        <p:txBody>
          <a:bodyPr/>
          <a:lstStyle/>
          <a:p>
            <a:r>
              <a:t>Angoscia = possibilità</a:t>
            </a:r>
          </a:p>
        </p:txBody>
      </p:sp>
      <p:sp>
        <p:nvSpPr>
          <p:cNvPr id="176" name="Shape 176"/>
          <p:cNvSpPr>
            <a:spLocks noGrp="1"/>
          </p:cNvSpPr>
          <p:nvPr>
            <p:ph type="body" sz="half" idx="1"/>
          </p:nvPr>
        </p:nvSpPr>
        <p:spPr>
          <a:prstGeom prst="rect">
            <a:avLst/>
          </a:prstGeom>
        </p:spPr>
        <p:txBody>
          <a:bodyPr/>
          <a:lstStyle/>
          <a:p>
            <a:pPr marL="205740" indent="-205740" algn="just" defTabSz="350520">
              <a:spcBef>
                <a:spcPts val="1900"/>
              </a:spcBef>
              <a:defRPr sz="3480">
                <a:effectLst>
                  <a:outerShdw blurRad="30480" dist="15240" dir="5400000" rotWithShape="0">
                    <a:srgbClr val="000000"/>
                  </a:outerShdw>
                </a:effectLst>
              </a:defRPr>
            </a:pPr>
            <a:r>
              <a:t>La possibilità costringe l’uomo a una </a:t>
            </a:r>
            <a:r>
              <a:rPr b="1" u="sng">
                <a:latin typeface="+mn-lt"/>
                <a:ea typeface="+mn-ea"/>
                <a:cs typeface="+mn-cs"/>
                <a:sym typeface="Helvetica Neue"/>
              </a:rPr>
              <a:t>perenne condizione esistenziale</a:t>
            </a:r>
            <a:r>
              <a:t> di angoscia e di disperazione.</a:t>
            </a:r>
          </a:p>
          <a:p>
            <a:pPr marL="243839" indent="-243839" algn="just" defTabSz="350520">
              <a:spcBef>
                <a:spcPts val="2500"/>
              </a:spcBef>
              <a:buClrTx/>
              <a:defRPr sz="3480">
                <a:effectLst>
                  <a:outerShdw blurRad="30480" dist="15240" dir="5400000" rotWithShape="0">
                    <a:srgbClr val="000000"/>
                  </a:outerShdw>
                </a:effectLst>
              </a:defRPr>
            </a:pPr>
            <a:r>
              <a:t>Se l’</a:t>
            </a:r>
            <a:r>
              <a:rPr b="1" u="sng">
                <a:latin typeface="+mn-lt"/>
                <a:ea typeface="+mn-ea"/>
                <a:cs typeface="+mn-cs"/>
                <a:sym typeface="Helvetica Neue"/>
              </a:rPr>
              <a:t>angoscia</a:t>
            </a:r>
            <a:r>
              <a:t> è il modo in cui </a:t>
            </a:r>
            <a:r>
              <a:rPr b="1" u="sng">
                <a:latin typeface="+mn-lt"/>
                <a:ea typeface="+mn-ea"/>
                <a:cs typeface="+mn-cs"/>
                <a:sym typeface="Helvetica Neue"/>
              </a:rPr>
              <a:t>l’io si rapporta con il mondo</a:t>
            </a:r>
            <a:r>
              <a:t>, la </a:t>
            </a:r>
            <a:r>
              <a:rPr b="1" u="sng">
                <a:latin typeface="+mn-lt"/>
                <a:ea typeface="+mn-ea"/>
                <a:cs typeface="+mn-cs"/>
                <a:sym typeface="Helvetica Neue"/>
              </a:rPr>
              <a:t>disperazione</a:t>
            </a:r>
            <a:r>
              <a:t> è la modalità con cui </a:t>
            </a:r>
            <a:r>
              <a:rPr b="1" u="sng">
                <a:latin typeface="+mn-lt"/>
                <a:ea typeface="+mn-ea"/>
                <a:cs typeface="+mn-cs"/>
                <a:sym typeface="Helvetica Neue"/>
              </a:rPr>
              <a:t>l’io si rapporta con se stesso</a:t>
            </a:r>
            <a:r>
              <a:t>.</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E237B64D-9BC7-4B75-85E6-6FF2060B9F67-L0-001.jpg"/>
          <p:cNvPicPr>
            <a:picLocks noGrp="1" noChangeAspect="1"/>
          </p:cNvPicPr>
          <p:nvPr>
            <p:ph type="pic" idx="13"/>
          </p:nvPr>
        </p:nvPicPr>
        <p:blipFill>
          <a:blip r:embed="rId2"/>
          <a:srcRect l="22743" r="22743"/>
          <a:stretch>
            <a:fillRect/>
          </a:stretch>
        </p:blipFill>
        <p:spPr>
          <a:prstGeom prst="rect">
            <a:avLst/>
          </a:prstGeom>
        </p:spPr>
      </p:pic>
      <p:sp>
        <p:nvSpPr>
          <p:cNvPr id="179" name="Shape 179"/>
          <p:cNvSpPr>
            <a:spLocks noGrp="1"/>
          </p:cNvSpPr>
          <p:nvPr>
            <p:ph type="title"/>
          </p:nvPr>
        </p:nvSpPr>
        <p:spPr>
          <a:prstGeom prst="rect">
            <a:avLst/>
          </a:prstGeom>
        </p:spPr>
        <p:txBody>
          <a:bodyPr/>
          <a:lstStyle/>
          <a:p>
            <a:r>
              <a:t>La cura</a:t>
            </a:r>
          </a:p>
        </p:txBody>
      </p:sp>
      <p:sp>
        <p:nvSpPr>
          <p:cNvPr id="180" name="Shape 180"/>
          <p:cNvSpPr>
            <a:spLocks noGrp="1"/>
          </p:cNvSpPr>
          <p:nvPr>
            <p:ph type="body" sz="half" idx="1"/>
          </p:nvPr>
        </p:nvSpPr>
        <p:spPr>
          <a:prstGeom prst="rect">
            <a:avLst/>
          </a:prstGeom>
        </p:spPr>
        <p:txBody>
          <a:bodyPr/>
          <a:lstStyle/>
          <a:p>
            <a:pPr marL="188595" indent="-188595" algn="just" defTabSz="321310">
              <a:spcBef>
                <a:spcPts val="1700"/>
              </a:spcBef>
              <a:defRPr sz="3190">
                <a:effectLst>
                  <a:outerShdw blurRad="27940" dist="13970" dir="5400000" rotWithShape="0">
                    <a:srgbClr val="000000"/>
                  </a:outerShdw>
                </a:effectLst>
              </a:defRPr>
            </a:pPr>
            <a:r>
              <a:t>Angoscia e disperazione sono il </a:t>
            </a:r>
            <a:r>
              <a:rPr b="1" u="sng">
                <a:latin typeface="+mn-lt"/>
                <a:ea typeface="+mn-ea"/>
                <a:cs typeface="+mn-cs"/>
                <a:sym typeface="Helvetica Neue"/>
              </a:rPr>
              <a:t>pane quotidiano</a:t>
            </a:r>
            <a:r>
              <a:t> con il quale l’uomo, nel corso della sua esistenza, deve imparare a fare i conti.</a:t>
            </a:r>
          </a:p>
          <a:p>
            <a:pPr marL="188595" indent="-188595" algn="just" defTabSz="321310">
              <a:spcBef>
                <a:spcPts val="1700"/>
              </a:spcBef>
              <a:defRPr sz="3190">
                <a:effectLst>
                  <a:outerShdw blurRad="27940" dist="13970" dir="5400000" rotWithShape="0">
                    <a:srgbClr val="000000"/>
                  </a:outerShdw>
                </a:effectLst>
              </a:defRPr>
            </a:pPr>
            <a:r>
              <a:t>Tuttavia, secondo Kierkegaard, la via della fede può condurre alla </a:t>
            </a:r>
            <a:r>
              <a:rPr b="1" u="sng">
                <a:latin typeface="+mn-lt"/>
                <a:ea typeface="+mn-ea"/>
                <a:cs typeface="+mn-cs"/>
                <a:sym typeface="Helvetica Neue"/>
              </a:rPr>
              <a:t>guarigione</a:t>
            </a:r>
            <a:r>
              <a:t>, che può avvenire solamente però: </a:t>
            </a:r>
            <a:r>
              <a:rPr b="1" u="sng">
                <a:latin typeface="+mn-lt"/>
                <a:ea typeface="+mn-ea"/>
                <a:cs typeface="+mn-cs"/>
                <a:sym typeface="Helvetica Neue"/>
              </a:rPr>
              <a:t>rimettendosi al volere di Dio</a:t>
            </a:r>
            <a:r>
              <a:t>.</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A4607B38-2917-48A0-AA7F-4F50A9F92EB3-L0-001.jpeg"/>
          <p:cNvPicPr>
            <a:picLocks noGrp="1" noChangeAspect="1"/>
          </p:cNvPicPr>
          <p:nvPr>
            <p:ph type="pic" idx="13"/>
          </p:nvPr>
        </p:nvPicPr>
        <p:blipFill>
          <a:blip r:embed="rId2"/>
          <a:srcRect l="19216" r="19216"/>
          <a:stretch>
            <a:fillRect/>
          </a:stretch>
        </p:blipFill>
        <p:spPr>
          <a:prstGeom prst="rect">
            <a:avLst/>
          </a:prstGeom>
        </p:spPr>
      </p:pic>
      <p:sp>
        <p:nvSpPr>
          <p:cNvPr id="183" name="Shape 183"/>
          <p:cNvSpPr>
            <a:spLocks noGrp="1"/>
          </p:cNvSpPr>
          <p:nvPr>
            <p:ph type="title"/>
          </p:nvPr>
        </p:nvSpPr>
        <p:spPr>
          <a:prstGeom prst="rect">
            <a:avLst/>
          </a:prstGeom>
        </p:spPr>
        <p:txBody>
          <a:bodyPr/>
          <a:lstStyle/>
          <a:p>
            <a:r>
              <a:t>Dio, sorgente di ogni possibilità</a:t>
            </a:r>
          </a:p>
        </p:txBody>
      </p:sp>
      <p:sp>
        <p:nvSpPr>
          <p:cNvPr id="184" name="Shape 184"/>
          <p:cNvSpPr>
            <a:spLocks noGrp="1"/>
          </p:cNvSpPr>
          <p:nvPr>
            <p:ph type="body" sz="half" idx="1"/>
          </p:nvPr>
        </p:nvSpPr>
        <p:spPr>
          <a:prstGeom prst="rect">
            <a:avLst/>
          </a:prstGeom>
        </p:spPr>
        <p:txBody>
          <a:bodyPr/>
          <a:lstStyle/>
          <a:p>
            <a:pPr algn="just"/>
            <a:r>
              <a:t>“Sia fatta la Sua volontà”, la </a:t>
            </a:r>
            <a:r>
              <a:rPr b="1" u="sng">
                <a:latin typeface="+mn-lt"/>
                <a:ea typeface="+mn-ea"/>
                <a:cs typeface="+mn-cs"/>
                <a:sym typeface="Helvetica Neue"/>
              </a:rPr>
              <a:t>Sua</a:t>
            </a:r>
            <a:r>
              <a:t> appunto, che è – d’altronde – quello che chiede il patriarca Abramo, disposto a sacrificare suo figlio Isacco.</a:t>
            </a:r>
          </a:p>
          <a:p>
            <a:pPr algn="just"/>
            <a:r>
              <a:t>Quale definizione di Dio? Come </a:t>
            </a:r>
            <a:r>
              <a:rPr b="1" u="sng">
                <a:latin typeface="+mn-lt"/>
                <a:ea typeface="+mn-ea"/>
                <a:cs typeface="+mn-cs"/>
                <a:sym typeface="Helvetica Neue"/>
              </a:rPr>
              <a:t>differenza assoluta</a:t>
            </a:r>
            <a:r>
              <a:t>. Insomma, il contrario di uomo.</a:t>
            </a:r>
          </a:p>
          <a:p>
            <a:pPr algn="just"/>
            <a:r>
              <a:t>In definitiva, Dio è la </a:t>
            </a:r>
            <a:r>
              <a:rPr b="1" u="sng">
                <a:latin typeface="+mn-lt"/>
                <a:ea typeface="+mn-ea"/>
                <a:cs typeface="+mn-cs"/>
                <a:sym typeface="Helvetica Neue"/>
              </a:rPr>
              <a:t>sorgente</a:t>
            </a:r>
            <a:r>
              <a:t> di ogni possibilità.</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8D4AB461-D98E-4A2D-AF7D-DDD7D5975DAC-L0-001.jpeg"/>
          <p:cNvPicPr>
            <a:picLocks noGrp="1" noChangeAspect="1"/>
          </p:cNvPicPr>
          <p:nvPr>
            <p:ph type="pic" idx="13"/>
          </p:nvPr>
        </p:nvPicPr>
        <p:blipFill>
          <a:blip r:embed="rId2"/>
          <a:srcRect t="3563" b="3563"/>
          <a:stretch>
            <a:fillRect/>
          </a:stretch>
        </p:blipFill>
        <p:spPr>
          <a:prstGeom prst="rect">
            <a:avLst/>
          </a:prstGeom>
        </p:spPr>
      </p:pic>
      <p:sp>
        <p:nvSpPr>
          <p:cNvPr id="187" name="Shape 187"/>
          <p:cNvSpPr>
            <a:spLocks noGrp="1"/>
          </p:cNvSpPr>
          <p:nvPr>
            <p:ph type="title"/>
          </p:nvPr>
        </p:nvSpPr>
        <p:spPr>
          <a:prstGeom prst="rect">
            <a:avLst/>
          </a:prstGeom>
        </p:spPr>
        <p:txBody>
          <a:bodyPr/>
          <a:lstStyle/>
          <a:p>
            <a:r>
              <a:t>L’attimo eterno cristiano</a:t>
            </a:r>
          </a:p>
        </p:txBody>
      </p:sp>
      <p:sp>
        <p:nvSpPr>
          <p:cNvPr id="188" name="Shape 188"/>
          <p:cNvSpPr>
            <a:spLocks noGrp="1"/>
          </p:cNvSpPr>
          <p:nvPr>
            <p:ph type="body" sz="half" idx="1"/>
          </p:nvPr>
        </p:nvSpPr>
        <p:spPr>
          <a:prstGeom prst="rect">
            <a:avLst/>
          </a:prstGeom>
        </p:spPr>
        <p:txBody>
          <a:bodyPr/>
          <a:lstStyle/>
          <a:p>
            <a:pPr marL="0" indent="0" algn="just" defTabSz="508254">
              <a:spcBef>
                <a:spcPts val="2700"/>
              </a:spcBef>
              <a:buClrTx/>
              <a:buSzTx/>
              <a:buNone/>
              <a:defRPr sz="2436">
                <a:effectLst>
                  <a:outerShdw blurRad="44196" dist="22098" dir="5400000" rotWithShape="0">
                    <a:srgbClr val="000000"/>
                  </a:outerShdw>
                </a:effectLst>
              </a:defRPr>
            </a:pPr>
            <a:r>
              <a:t>Cristo si fa </a:t>
            </a:r>
            <a:r>
              <a:rPr b="1" u="sng">
                <a:latin typeface="+mn-lt"/>
                <a:ea typeface="+mn-ea"/>
                <a:cs typeface="+mn-cs"/>
                <a:sym typeface="Helvetica Neue"/>
              </a:rPr>
              <a:t>tempo</a:t>
            </a:r>
            <a:r>
              <a:t>, </a:t>
            </a:r>
            <a:r>
              <a:rPr b="1" u="sng">
                <a:latin typeface="+mn-lt"/>
                <a:ea typeface="+mn-ea"/>
                <a:cs typeface="+mn-cs"/>
                <a:sym typeface="Helvetica Neue"/>
              </a:rPr>
              <a:t>storia</a:t>
            </a:r>
            <a:r>
              <a:t> ed è venuto ad </a:t>
            </a:r>
            <a:r>
              <a:rPr b="1" u="sng">
                <a:latin typeface="+mn-lt"/>
                <a:ea typeface="+mn-ea"/>
                <a:cs typeface="+mn-cs"/>
                <a:sym typeface="Helvetica Neue"/>
              </a:rPr>
              <a:t>abitare in mezzo a noi</a:t>
            </a:r>
            <a:r>
              <a:t>. Chiunque può fare esperienza di </a:t>
            </a:r>
            <a:r>
              <a:rPr b="1" u="sng">
                <a:latin typeface="+mn-lt"/>
                <a:ea typeface="+mn-ea"/>
                <a:cs typeface="+mn-cs"/>
                <a:sym typeface="Helvetica Neue"/>
              </a:rPr>
              <a:t>conversione in Cristo</a:t>
            </a:r>
            <a:r>
              <a:t>, in qualsiasi momento nonché epoca storica (non solo i “fortunati” che hanno potuto assistere ai suoi prodigi), anche a distanza di duemila e passa anni dalla sua venuta. L’attimo in cui si verifica questo cambiamento nei cuori è – potremmo dire – </a:t>
            </a:r>
            <a:r>
              <a:rPr b="1" u="sng">
                <a:latin typeface="+mn-lt"/>
                <a:ea typeface="+mn-ea"/>
                <a:cs typeface="+mn-cs"/>
                <a:sym typeface="Helvetica Neue"/>
              </a:rPr>
              <a:t>l’attimo eterno cristiano</a:t>
            </a:r>
            <a:r>
              <a:t>, l’attimo in cui Cristo sbaraglia l’odiosa ragione, penetrando nei cuori e convertendoli alla </a:t>
            </a:r>
            <a:r>
              <a:rPr b="1" u="sng">
                <a:latin typeface="+mn-lt"/>
                <a:ea typeface="+mn-ea"/>
                <a:cs typeface="+mn-cs"/>
                <a:sym typeface="Helvetica Neue"/>
              </a:rPr>
              <a:t>superiore legge dell’amore</a:t>
            </a:r>
            <a:r>
              <a:t>, persino dei propri nemici (anche per questo scandalo e follia).</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body" idx="13"/>
          </p:nvPr>
        </p:nvSpPr>
        <p:spPr>
          <a:prstGeom prst="rect">
            <a:avLst/>
          </a:prstGeom>
        </p:spPr>
        <p:txBody>
          <a:bodyPr/>
          <a:lstStyle/>
          <a:p>
            <a:r>
              <a:t>–Søren Aabye Kierkegaard</a:t>
            </a:r>
          </a:p>
        </p:txBody>
      </p:sp>
      <p:sp>
        <p:nvSpPr>
          <p:cNvPr id="191" name="Shape 191"/>
          <p:cNvSpPr>
            <a:spLocks noGrp="1"/>
          </p:cNvSpPr>
          <p:nvPr>
            <p:ph type="body" idx="14"/>
          </p:nvPr>
        </p:nvSpPr>
        <p:spPr>
          <a:xfrm>
            <a:off x="1270000" y="2772196"/>
            <a:ext cx="10464800" cy="3713908"/>
          </a:xfrm>
          <a:prstGeom prst="rect">
            <a:avLst/>
          </a:prstGeom>
        </p:spPr>
        <p:txBody>
          <a:bodyPr/>
          <a:lstStyle>
            <a:lvl1pPr algn="just"/>
          </a:lstStyle>
          <a:p>
            <a:r>
              <a:t>“Il pentimento dell'individuo coinvolge se stesso, la famiglia, il genere umano, finché egli si ritrova in Dio. Solo a questa condizione egli può scegliere se stesso e questa è la sola condizione che egli vuole, perché solo così può scegliere se stesso in senso assoluto”. </a:t>
            </a:r>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2">
  <a:themeElements>
    <a:clrScheme name="New_Template2">
      <a:dk1>
        <a:srgbClr val="C000EB"/>
      </a:dk1>
      <a:lt1>
        <a:srgbClr val="EBEBEB"/>
      </a:lt1>
      <a:dk2>
        <a:srgbClr val="525252"/>
      </a:dk2>
      <a:lt2>
        <a:srgbClr val="C9C9C9"/>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Neue"/>
        <a:ea typeface="Helvetica Neue"/>
        <a:cs typeface="Helvetica Neue"/>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50800" dist="25400" dir="54000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80000"/>
                </a:srgbClr>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2">
  <a:themeElements>
    <a:clrScheme name="New_Template2">
      <a:dk1>
        <a:srgbClr val="000000"/>
      </a:dk1>
      <a:lt1>
        <a:srgbClr val="FFFFFF"/>
      </a:lt1>
      <a:dk2>
        <a:srgbClr val="525252"/>
      </a:dk2>
      <a:lt2>
        <a:srgbClr val="C9C9C9"/>
      </a:lt2>
      <a:accent1>
        <a:srgbClr val="619AE3"/>
      </a:accent1>
      <a:accent2>
        <a:srgbClr val="54BFB9"/>
      </a:accent2>
      <a:accent3>
        <a:srgbClr val="29C439"/>
      </a:accent3>
      <a:accent4>
        <a:srgbClr val="EDAC0F"/>
      </a:accent4>
      <a:accent5>
        <a:srgbClr val="D41D03"/>
      </a:accent5>
      <a:accent6>
        <a:srgbClr val="B264DA"/>
      </a:accent6>
      <a:hlink>
        <a:srgbClr val="0000FF"/>
      </a:hlink>
      <a:folHlink>
        <a:srgbClr val="FF00FF"/>
      </a:folHlink>
    </a:clrScheme>
    <a:fontScheme name="New_Template2">
      <a:majorFont>
        <a:latin typeface="Helvetica Neue"/>
        <a:ea typeface="Helvetica Neue"/>
        <a:cs typeface="Helvetica Neue"/>
      </a:majorFont>
      <a:minorFont>
        <a:latin typeface="Helvetica Neue"/>
        <a:ea typeface="Helvetica Neue"/>
        <a:cs typeface="Helvetica Neue"/>
      </a:minorFont>
    </a:fontScheme>
    <a:fmtScheme name="New_Templat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50800" dist="25400" dir="54000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80000"/>
                </a:srgbClr>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EBEBEB"/>
            </a:solidFill>
            <a:effectLst>
              <a:outerShdw blurRad="50800" dist="25400" dir="5400000" rotWithShape="0">
                <a:srgbClr val="000000"/>
              </a:outerShdw>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1678</Words>
  <Application>Microsoft Macintosh PowerPoint</Application>
  <PresentationFormat>Personalizzato</PresentationFormat>
  <Paragraphs>74</Paragraphs>
  <Slides>22</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22</vt:i4>
      </vt:variant>
    </vt:vector>
  </HeadingPairs>
  <TitlesOfParts>
    <vt:vector size="25" baseType="lpstr">
      <vt:lpstr>Helvetica Neue</vt:lpstr>
      <vt:lpstr>Helvetica Neue Medium</vt:lpstr>
      <vt:lpstr>New_Template2</vt:lpstr>
      <vt:lpstr>Søren Aabye Kierkegaard (1813-1855)</vt:lpstr>
      <vt:lpstr>Presentazione standard di PowerPoint</vt:lpstr>
      <vt:lpstr>Alcune opere</vt:lpstr>
      <vt:lpstr>Il grande nemico</vt:lpstr>
      <vt:lpstr>Le due libertà</vt:lpstr>
      <vt:lpstr>Presentazione standard di PowerPoint</vt:lpstr>
      <vt:lpstr>Le tre possibili vite (o stadi dell’esistenza)</vt:lpstr>
      <vt:lpstr>Vita estetica</vt:lpstr>
      <vt:lpstr>Presentazione standard di PowerPoint</vt:lpstr>
      <vt:lpstr>Vita etica</vt:lpstr>
      <vt:lpstr>Presentazione standard di PowerPoint</vt:lpstr>
      <vt:lpstr>Presentazione standard di PowerPoint</vt:lpstr>
      <vt:lpstr>Vita religiosa</vt:lpstr>
      <vt:lpstr>Presentazione standard di PowerPoint</vt:lpstr>
      <vt:lpstr>L’angoscia</vt:lpstr>
      <vt:lpstr>Angoscia = libertà</vt:lpstr>
      <vt:lpstr>«La malattia mortale»</vt:lpstr>
      <vt:lpstr>Angoscia = possibilità</vt:lpstr>
      <vt:lpstr>La cura</vt:lpstr>
      <vt:lpstr>Dio, sorgente di ogni possibilità</vt:lpstr>
      <vt:lpstr>L’attimo eterno cristiano</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Søren Aabye Kierkegaard (1813-1855)</dc:title>
  <cp:lastModifiedBy>Marco Apolloni</cp:lastModifiedBy>
  <cp:revision>1</cp:revision>
  <dcterms:modified xsi:type="dcterms:W3CDTF">2023-11-14T14:26:31Z</dcterms:modified>
</cp:coreProperties>
</file>