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DCB"/>
          </a:solidFill>
        </a:fill>
      </a:tcStyle>
    </a:wholeTbl>
    <a:band2H>
      <a:tcTxStyle/>
      <a:tcStyle>
        <a:tcBdr/>
        <a:fill>
          <a:solidFill>
            <a:srgbClr val="ECEF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DE"/>
          </a:solidFill>
        </a:fill>
      </a:tcStyle>
    </a:wholeTbl>
    <a:band2H>
      <a:tcTxStyle/>
      <a:tcStyle>
        <a:tcBdr/>
        <a:fill>
          <a:solidFill>
            <a:srgbClr val="E8EB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4CD"/>
          </a:solidFill>
        </a:fill>
      </a:tcStyle>
    </a:wholeTbl>
    <a:band2H>
      <a:tcTxStyle/>
      <a:tcStyle>
        <a:tcBdr/>
        <a:fill>
          <a:solidFill>
            <a:srgbClr val="F9F2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Apolloni" userId="a5f9c1a527a117a4" providerId="LiveId" clId="{F4799303-0B33-504B-A0BA-E08360B1CEBA}"/>
    <pc:docChg chg="undo custSel delSld modSld">
      <pc:chgData name="Marco Apolloni" userId="a5f9c1a527a117a4" providerId="LiveId" clId="{F4799303-0B33-504B-A0BA-E08360B1CEBA}" dt="2023-10-13T16:51:40.739" v="1633" actId="113"/>
      <pc:docMkLst>
        <pc:docMk/>
      </pc:docMkLst>
      <pc:sldChg chg="modSp mod">
        <pc:chgData name="Marco Apolloni" userId="a5f9c1a527a117a4" providerId="LiveId" clId="{F4799303-0B33-504B-A0BA-E08360B1CEBA}" dt="2023-10-13T16:42:45.560" v="1137" actId="113"/>
        <pc:sldMkLst>
          <pc:docMk/>
          <pc:sldMk cId="0" sldId="258"/>
        </pc:sldMkLst>
        <pc:spChg chg="mod">
          <ac:chgData name="Marco Apolloni" userId="a5f9c1a527a117a4" providerId="LiveId" clId="{F4799303-0B33-504B-A0BA-E08360B1CEBA}" dt="2023-10-13T16:42:45.560" v="1137" actId="113"/>
          <ac:spMkLst>
            <pc:docMk/>
            <pc:sldMk cId="0" sldId="258"/>
            <ac:spMk id="205" creationId="{00000000-0000-0000-0000-000000000000}"/>
          </ac:spMkLst>
        </pc:spChg>
      </pc:sldChg>
      <pc:sldChg chg="del">
        <pc:chgData name="Marco Apolloni" userId="a5f9c1a527a117a4" providerId="LiveId" clId="{F4799303-0B33-504B-A0BA-E08360B1CEBA}" dt="2023-10-13T16:43:35.443" v="1138" actId="2696"/>
        <pc:sldMkLst>
          <pc:docMk/>
          <pc:sldMk cId="0" sldId="259"/>
        </pc:sldMkLst>
      </pc:sldChg>
      <pc:sldChg chg="modSp mod">
        <pc:chgData name="Marco Apolloni" userId="a5f9c1a527a117a4" providerId="LiveId" clId="{F4799303-0B33-504B-A0BA-E08360B1CEBA}" dt="2023-10-13T16:51:40.739" v="1633" actId="113"/>
        <pc:sldMkLst>
          <pc:docMk/>
          <pc:sldMk cId="0" sldId="266"/>
        </pc:sldMkLst>
        <pc:spChg chg="mod">
          <ac:chgData name="Marco Apolloni" userId="a5f9c1a527a117a4" providerId="LiveId" clId="{F4799303-0B33-504B-A0BA-E08360B1CEBA}" dt="2023-10-13T16:45:21.568" v="1153" actId="20577"/>
          <ac:spMkLst>
            <pc:docMk/>
            <pc:sldMk cId="0" sldId="266"/>
            <ac:spMk id="238" creationId="{00000000-0000-0000-0000-000000000000}"/>
          </ac:spMkLst>
        </pc:spChg>
        <pc:spChg chg="mod">
          <ac:chgData name="Marco Apolloni" userId="a5f9c1a527a117a4" providerId="LiveId" clId="{F4799303-0B33-504B-A0BA-E08360B1CEBA}" dt="2023-10-13T16:51:40.739" v="1633" actId="113"/>
          <ac:spMkLst>
            <pc:docMk/>
            <pc:sldMk cId="0" sldId="266"/>
            <ac:spMk id="23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Garamond"/>
      </a:defRPr>
    </a:lvl1pPr>
    <a:lvl2pPr indent="228600" defTabSz="457200" latinLnBrk="0">
      <a:defRPr sz="1200">
        <a:latin typeface="+mn-lt"/>
        <a:ea typeface="+mn-ea"/>
        <a:cs typeface="+mn-cs"/>
        <a:sym typeface="Garamond"/>
      </a:defRPr>
    </a:lvl2pPr>
    <a:lvl3pPr indent="457200" defTabSz="457200" latinLnBrk="0">
      <a:defRPr sz="1200">
        <a:latin typeface="+mn-lt"/>
        <a:ea typeface="+mn-ea"/>
        <a:cs typeface="+mn-cs"/>
        <a:sym typeface="Garamond"/>
      </a:defRPr>
    </a:lvl3pPr>
    <a:lvl4pPr indent="685800" defTabSz="457200" latinLnBrk="0">
      <a:defRPr sz="1200">
        <a:latin typeface="+mn-lt"/>
        <a:ea typeface="+mn-ea"/>
        <a:cs typeface="+mn-cs"/>
        <a:sym typeface="Garamond"/>
      </a:defRPr>
    </a:lvl4pPr>
    <a:lvl5pPr indent="914400" defTabSz="457200" latinLnBrk="0">
      <a:defRPr sz="1200">
        <a:latin typeface="+mn-lt"/>
        <a:ea typeface="+mn-ea"/>
        <a:cs typeface="+mn-cs"/>
        <a:sym typeface="Garamond"/>
      </a:defRPr>
    </a:lvl5pPr>
    <a:lvl6pPr indent="1143000" defTabSz="457200" latinLnBrk="0">
      <a:defRPr sz="1200">
        <a:latin typeface="+mn-lt"/>
        <a:ea typeface="+mn-ea"/>
        <a:cs typeface="+mn-cs"/>
        <a:sym typeface="Garamond"/>
      </a:defRPr>
    </a:lvl6pPr>
    <a:lvl7pPr indent="1371600" defTabSz="457200" latinLnBrk="0">
      <a:defRPr sz="1200">
        <a:latin typeface="+mn-lt"/>
        <a:ea typeface="+mn-ea"/>
        <a:cs typeface="+mn-cs"/>
        <a:sym typeface="Garamond"/>
      </a:defRPr>
    </a:lvl7pPr>
    <a:lvl8pPr indent="1600200" defTabSz="457200" latinLnBrk="0">
      <a:defRPr sz="1200">
        <a:latin typeface="+mn-lt"/>
        <a:ea typeface="+mn-ea"/>
        <a:cs typeface="+mn-cs"/>
        <a:sym typeface="Garamond"/>
      </a:defRPr>
    </a:lvl8pPr>
    <a:lvl9pPr indent="1828800" defTabSz="457200" latinLnBrk="0">
      <a:defRPr sz="1200">
        <a:latin typeface="+mn-lt"/>
        <a:ea typeface="+mn-ea"/>
        <a:cs typeface="+mn-cs"/>
        <a:sym typeface="Garamond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0"/>
          <p:cNvGrpSpPr/>
          <p:nvPr/>
        </p:nvGrpSpPr>
        <p:grpSpPr>
          <a:xfrm>
            <a:off x="-16935" y="0"/>
            <a:ext cx="12231161" cy="6856215"/>
            <a:chOff x="0" y="0"/>
            <a:chExt cx="12231160" cy="6856214"/>
          </a:xfrm>
        </p:grpSpPr>
        <p:pic>
          <p:nvPicPr>
            <p:cNvPr id="16" name="image5.png" descr="HD-PanelTitleR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33" y="0"/>
              <a:ext cx="12188826" cy="68562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" name="Shape 17"/>
            <p:cNvSpPr/>
            <p:nvPr/>
          </p:nvSpPr>
          <p:spPr>
            <a:xfrm>
              <a:off x="2345265" y="1540930"/>
              <a:ext cx="7543803" cy="3835403"/>
            </a:xfrm>
            <a:prstGeom prst="rect">
              <a:avLst/>
            </a:prstGeom>
            <a:noFill/>
            <a:ln w="1587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18" name="image6.png" descr="HDRibbonTitle-UniformTri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3147609"/>
              <a:ext cx="2478025" cy="6126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" name="image6.png" descr="HDRibbonTitle-UniformTri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53135" y="3147609"/>
              <a:ext cx="2478025" cy="6126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2692398" y="1871130"/>
            <a:ext cx="6815670" cy="1515534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t>Titolo Testo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2692398" y="3657596"/>
            <a:ext cx="6815670" cy="1320803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1pPr>
            <a:lvl2pPr marL="0" indent="4572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2pPr>
            <a:lvl3pPr marL="0" indent="9144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3pPr>
            <a:lvl4pPr marL="0" indent="13716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4pPr>
            <a:lvl5pPr marL="0" indent="18288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Shape 23"/>
          <p:cNvSpPr/>
          <p:nvPr/>
        </p:nvSpPr>
        <p:spPr>
          <a:xfrm>
            <a:off x="2692399" y="3522131"/>
            <a:ext cx="6815667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xfrm>
            <a:off x="9284864" y="5055443"/>
            <a:ext cx="223203" cy="2438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sz="half" idx="1"/>
          </p:nvPr>
        </p:nvSpPr>
        <p:spPr>
          <a:xfrm>
            <a:off x="1295400" y="2556931"/>
            <a:ext cx="9601198" cy="33189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9" cy="1822514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sz="quarter" idx="1"/>
          </p:nvPr>
        </p:nvSpPr>
        <p:spPr>
          <a:xfrm>
            <a:off x="2015066" y="3846050"/>
            <a:ext cx="8158692" cy="954548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1pPr>
            <a:lvl2pPr marL="0" indent="4572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2pPr>
            <a:lvl3pPr marL="0" indent="9144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3pPr>
            <a:lvl4pPr marL="0" indent="13716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4pPr>
            <a:lvl5pPr marL="0" indent="18288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3" name="Shape 43"/>
          <p:cNvSpPr/>
          <p:nvPr/>
        </p:nvSpPr>
        <p:spPr>
          <a:xfrm>
            <a:off x="2012723" y="3710585"/>
            <a:ext cx="8163381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1298447" y="2560320"/>
            <a:ext cx="4718305" cy="3310129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4" name="Shape 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xfrm>
            <a:off x="1295400" y="2658533"/>
            <a:ext cx="4718304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1pPr>
            <a:lvl2pPr marL="0" indent="4572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2pPr>
            <a:lvl3pPr marL="0" indent="9144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3pPr>
            <a:lvl4pPr marL="0" indent="13716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4pPr>
            <a:lvl5pPr marL="0" indent="18288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sz="quarter" idx="13"/>
          </p:nvPr>
        </p:nvSpPr>
        <p:spPr>
          <a:xfrm>
            <a:off x="6180670" y="2658533"/>
            <a:ext cx="4718305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pPr>
            <a:endParaRPr/>
          </a:p>
        </p:txBody>
      </p:sp>
      <p:sp>
        <p:nvSpPr>
          <p:cNvPr id="64" name="Shape 64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73" name="Shape 73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Titolo Testo</a:t>
            </a:r>
          </a:p>
        </p:txBody>
      </p:sp>
      <p:sp>
        <p:nvSpPr>
          <p:cNvPr id="89" name="Shape 89"/>
          <p:cNvSpPr>
            <a:spLocks noGrp="1"/>
          </p:cNvSpPr>
          <p:nvPr>
            <p:ph type="body" sz="half" idx="1"/>
          </p:nvPr>
        </p:nvSpPr>
        <p:spPr>
          <a:xfrm>
            <a:off x="5418668" y="982131"/>
            <a:ext cx="5469467" cy="4893736"/>
          </a:xfrm>
          <a:prstGeom prst="rect">
            <a:avLst/>
          </a:prstGeom>
        </p:spPr>
        <p:txBody>
          <a:bodyPr anchor="ctr"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0" name="Shape 90"/>
          <p:cNvSpPr>
            <a:spLocks noGrp="1"/>
          </p:cNvSpPr>
          <p:nvPr>
            <p:ph type="body" sz="quarter" idx="13"/>
          </p:nvPr>
        </p:nvSpPr>
        <p:spPr>
          <a:xfrm>
            <a:off x="1293811" y="3031064"/>
            <a:ext cx="3718455" cy="2438406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91" name="Shape 91"/>
          <p:cNvSpPr/>
          <p:nvPr/>
        </p:nvSpPr>
        <p:spPr>
          <a:xfrm>
            <a:off x="1396169" y="2912533"/>
            <a:ext cx="35144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xfrm>
            <a:off x="1295399" y="1883831"/>
            <a:ext cx="6241816" cy="1371601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r>
              <a:t>Titolo Testo</a:t>
            </a:r>
          </a:p>
        </p:txBody>
      </p:sp>
      <p:sp>
        <p:nvSpPr>
          <p:cNvPr id="100" name="Shape 100"/>
          <p:cNvSpPr>
            <a:spLocks noGrp="1"/>
          </p:cNvSpPr>
          <p:nvPr>
            <p:ph type="pic" sz="quarter" idx="13"/>
          </p:nvPr>
        </p:nvSpPr>
        <p:spPr>
          <a:xfrm>
            <a:off x="8094830" y="1041400"/>
            <a:ext cx="3063348" cy="4775200"/>
          </a:xfrm>
          <a:prstGeom prst="rect">
            <a:avLst/>
          </a:prstGeom>
          <a:ln w="57150">
            <a:solidFill>
              <a:srgbClr val="808080"/>
            </a:solidFill>
            <a:miter lim="800000"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1295399" y="3255431"/>
            <a:ext cx="6241816" cy="1828801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1800"/>
            </a:lvl1pPr>
            <a:lvl2pPr marL="0" indent="457200" algn="ctr">
              <a:buClrTx/>
              <a:buSzTx/>
              <a:buFontTx/>
              <a:buNone/>
              <a:defRPr sz="1800"/>
            </a:lvl2pPr>
            <a:lvl3pPr marL="0" indent="914400" algn="ctr">
              <a:buClrTx/>
              <a:buSzTx/>
              <a:buFontTx/>
              <a:buNone/>
              <a:defRPr sz="1800"/>
            </a:lvl3pPr>
            <a:lvl4pPr marL="0" indent="1371600" algn="ctr">
              <a:buClrTx/>
              <a:buSzTx/>
              <a:buFontTx/>
              <a:buNone/>
              <a:defRPr sz="1800"/>
            </a:lvl4pPr>
            <a:lvl5pPr marL="0" indent="1828800" algn="ctr">
              <a:buClrTx/>
              <a:buSzTx/>
              <a:buFontTx/>
              <a:buNone/>
              <a:defRPr sz="18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2" name="Shape 1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1295400" y="4815414"/>
            <a:ext cx="9609668" cy="566739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Titolo Testo</a:t>
            </a:r>
          </a:p>
        </p:txBody>
      </p:sp>
      <p:sp>
        <p:nvSpPr>
          <p:cNvPr id="110" name="Shape 110"/>
          <p:cNvSpPr>
            <a:spLocks noGrp="1"/>
          </p:cNvSpPr>
          <p:nvPr>
            <p:ph type="pic" idx="13"/>
          </p:nvPr>
        </p:nvSpPr>
        <p:spPr>
          <a:xfrm>
            <a:off x="1041426" y="1041399"/>
            <a:ext cx="10105974" cy="3335869"/>
          </a:xfrm>
          <a:prstGeom prst="rect">
            <a:avLst/>
          </a:prstGeom>
          <a:ln w="57150">
            <a:solidFill>
              <a:srgbClr val="808080"/>
            </a:solidFill>
            <a:miter lim="800000"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body" sz="quarter" idx="1"/>
          </p:nvPr>
        </p:nvSpPr>
        <p:spPr>
          <a:xfrm>
            <a:off x="1295400" y="5382152"/>
            <a:ext cx="9609668" cy="493713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1400"/>
            </a:lvl1pPr>
            <a:lvl2pPr marL="0" indent="457200" algn="ctr">
              <a:buClrTx/>
              <a:buSzTx/>
              <a:buFontTx/>
              <a:buNone/>
              <a:defRPr sz="1400"/>
            </a:lvl2pPr>
            <a:lvl3pPr marL="0" indent="914400" algn="ctr">
              <a:buClrTx/>
              <a:buSzTx/>
              <a:buFontTx/>
              <a:buNone/>
              <a:defRPr sz="1400"/>
            </a:lvl3pPr>
            <a:lvl4pPr marL="0" indent="1371600" algn="ctr">
              <a:buClrTx/>
              <a:buSzTx/>
              <a:buFontTx/>
              <a:buNone/>
              <a:defRPr sz="1400"/>
            </a:lvl4pPr>
            <a:lvl5pPr marL="0" indent="1828800" algn="ctr">
              <a:buClrTx/>
              <a:buSzTx/>
              <a:buFontTx/>
              <a:buNone/>
              <a:defRPr sz="1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title"/>
          </p:nvPr>
        </p:nvSpPr>
        <p:spPr>
          <a:xfrm>
            <a:off x="1303867" y="982132"/>
            <a:ext cx="9592734" cy="295486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20" name="Shape 120"/>
          <p:cNvSpPr>
            <a:spLocks noGrp="1"/>
          </p:cNvSpPr>
          <p:nvPr>
            <p:ph type="body" sz="quarter" idx="1"/>
          </p:nvPr>
        </p:nvSpPr>
        <p:spPr>
          <a:xfrm>
            <a:off x="1303867" y="4343398"/>
            <a:ext cx="9592734" cy="1532468"/>
          </a:xfrm>
          <a:prstGeom prst="rect">
            <a:avLst/>
          </a:prstGeom>
        </p:spPr>
        <p:txBody>
          <a:bodyPr anchor="ctr"/>
          <a:lstStyle>
            <a:lvl1pPr marL="0" indent="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1pPr>
            <a:lvl2pPr marL="0" indent="4572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2pPr>
            <a:lvl3pPr marL="0" indent="9144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3pPr>
            <a:lvl4pPr marL="0" indent="13716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4pPr>
            <a:lvl5pPr marL="0" indent="18288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21" name="Shape 121"/>
          <p:cNvSpPr/>
          <p:nvPr/>
        </p:nvSpPr>
        <p:spPr>
          <a:xfrm>
            <a:off x="1396169" y="4140198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/>
          </p:cNvSpPr>
          <p:nvPr>
            <p:ph type="title"/>
          </p:nvPr>
        </p:nvSpPr>
        <p:spPr>
          <a:xfrm>
            <a:off x="1446212" y="982132"/>
            <a:ext cx="9296399" cy="237066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t>Titolo Testo</a:t>
            </a:r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xfrm>
            <a:off x="1674811" y="3352800"/>
            <a:ext cx="8839204" cy="584200"/>
          </a:xfrm>
          <a:prstGeom prst="rect">
            <a:avLst/>
          </a:prstGeom>
        </p:spPr>
        <p:txBody>
          <a:bodyPr anchor="ctr"/>
          <a:lstStyle>
            <a:lvl1pPr marL="0" indent="0" algn="r">
              <a:buClrTx/>
              <a:buSzTx/>
              <a:buFontTx/>
              <a:buNone/>
              <a:defRPr sz="2000"/>
            </a:lvl1pPr>
            <a:lvl2pPr marL="0" indent="457200" algn="r">
              <a:buClrTx/>
              <a:buSzTx/>
              <a:buFontTx/>
              <a:buNone/>
              <a:defRPr sz="2000"/>
            </a:lvl2pPr>
            <a:lvl3pPr marL="0" indent="914400" algn="r">
              <a:buClrTx/>
              <a:buSzTx/>
              <a:buFontTx/>
              <a:buNone/>
              <a:defRPr sz="2000"/>
            </a:lvl3pPr>
            <a:lvl4pPr marL="0" indent="1371600" algn="r">
              <a:buClrTx/>
              <a:buSzTx/>
              <a:buFontTx/>
              <a:buNone/>
              <a:defRPr sz="2000"/>
            </a:lvl4pPr>
            <a:lvl5pPr marL="0" indent="1828800" algn="r">
              <a:buClrTx/>
              <a:buSzTx/>
              <a:buFontTx/>
              <a:buNone/>
              <a:defRPr sz="20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3"/>
          </p:nvPr>
        </p:nvSpPr>
        <p:spPr>
          <a:xfrm>
            <a:off x="1295400" y="4343398"/>
            <a:ext cx="9609668" cy="1532468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862012" y="555129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/>
            </a:lvl1pPr>
          </a:lstStyle>
          <a:p>
            <a:r>
              <a:t>“</a:t>
            </a:r>
          </a:p>
        </p:txBody>
      </p:sp>
      <p:sp>
        <p:nvSpPr>
          <p:cNvPr id="133" name="Shape 133"/>
          <p:cNvSpPr/>
          <p:nvPr/>
        </p:nvSpPr>
        <p:spPr>
          <a:xfrm>
            <a:off x="10600266" y="2503038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/>
            </a:lvl1pPr>
          </a:lstStyle>
          <a:p>
            <a:r>
              <a:t>”</a:t>
            </a:r>
          </a:p>
        </p:txBody>
      </p:sp>
      <p:sp>
        <p:nvSpPr>
          <p:cNvPr id="134" name="Shape 134"/>
          <p:cNvSpPr/>
          <p:nvPr/>
        </p:nvSpPr>
        <p:spPr>
          <a:xfrm>
            <a:off x="1396169" y="4140198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title"/>
          </p:nvPr>
        </p:nvSpPr>
        <p:spPr>
          <a:xfrm>
            <a:off x="1295402" y="3308580"/>
            <a:ext cx="9609668" cy="1468801"/>
          </a:xfrm>
          <a:prstGeom prst="rect">
            <a:avLst/>
          </a:prstGeom>
        </p:spPr>
        <p:txBody>
          <a:bodyPr anchor="b"/>
          <a:lstStyle>
            <a:lvl1pPr algn="l"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43" name="Shape 143"/>
          <p:cNvSpPr>
            <a:spLocks noGrp="1"/>
          </p:cNvSpPr>
          <p:nvPr>
            <p:ph type="body" sz="quarter" idx="1"/>
          </p:nvPr>
        </p:nvSpPr>
        <p:spPr>
          <a:xfrm>
            <a:off x="1295400" y="4777380"/>
            <a:ext cx="9609669" cy="8604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1pPr>
            <a:lvl2pPr marL="0" indent="4572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2pPr>
            <a:lvl3pPr marL="0" indent="9144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3pPr>
            <a:lvl4pPr marL="0" indent="13716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4pPr>
            <a:lvl5pPr marL="0" indent="18288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44" name="Shape 1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title"/>
          </p:nvPr>
        </p:nvSpPr>
        <p:spPr>
          <a:xfrm>
            <a:off x="1446212" y="982132"/>
            <a:ext cx="9296399" cy="224366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t>Titolo Testo</a:t>
            </a:r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1295400" y="3639311"/>
            <a:ext cx="9609669" cy="886969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3" name="Shape 153"/>
          <p:cNvSpPr>
            <a:spLocks noGrp="1"/>
          </p:cNvSpPr>
          <p:nvPr>
            <p:ph type="body" sz="quarter" idx="13"/>
          </p:nvPr>
        </p:nvSpPr>
        <p:spPr>
          <a:xfrm>
            <a:off x="1295400" y="4529666"/>
            <a:ext cx="9609670" cy="134620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54" name="Shape 154"/>
          <p:cNvSpPr/>
          <p:nvPr/>
        </p:nvSpPr>
        <p:spPr>
          <a:xfrm>
            <a:off x="862012" y="555129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/>
            </a:lvl1pPr>
          </a:lstStyle>
          <a:p>
            <a:r>
              <a:t>“</a:t>
            </a:r>
          </a:p>
        </p:txBody>
      </p:sp>
      <p:sp>
        <p:nvSpPr>
          <p:cNvPr id="155" name="Shape 155"/>
          <p:cNvSpPr/>
          <p:nvPr/>
        </p:nvSpPr>
        <p:spPr>
          <a:xfrm>
            <a:off x="10600266" y="2274428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/>
            </a:lvl1pPr>
          </a:lstStyle>
          <a:p>
            <a:r>
              <a:t>”</a:t>
            </a:r>
          </a:p>
        </p:txBody>
      </p:sp>
      <p:sp>
        <p:nvSpPr>
          <p:cNvPr id="156" name="Shape 156"/>
          <p:cNvSpPr/>
          <p:nvPr/>
        </p:nvSpPr>
        <p:spPr>
          <a:xfrm>
            <a:off x="1396169" y="3429000"/>
            <a:ext cx="9407299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xfrm>
            <a:off x="1295400" y="982132"/>
            <a:ext cx="9609668" cy="2243669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165" name="Shape 165"/>
          <p:cNvSpPr>
            <a:spLocks noGrp="1"/>
          </p:cNvSpPr>
          <p:nvPr>
            <p:ph type="body" sz="quarter" idx="1"/>
          </p:nvPr>
        </p:nvSpPr>
        <p:spPr>
          <a:xfrm>
            <a:off x="1295400" y="3630167"/>
            <a:ext cx="9609669" cy="841249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1pPr>
            <a:lvl2pPr marL="0" indent="4572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2pPr>
            <a:lvl3pPr marL="0" indent="9144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3pPr>
            <a:lvl4pPr marL="0" indent="13716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4pPr>
            <a:lvl5pPr marL="0" indent="18288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3"/>
          </p:nvPr>
        </p:nvSpPr>
        <p:spPr>
          <a:xfrm>
            <a:off x="1295400" y="4470398"/>
            <a:ext cx="9609671" cy="140546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1396169" y="3429000"/>
            <a:ext cx="9407299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176" name="Shape 176"/>
          <p:cNvSpPr>
            <a:spLocks noGrp="1"/>
          </p:cNvSpPr>
          <p:nvPr>
            <p:ph type="body" sz="half" idx="1"/>
          </p:nvPr>
        </p:nvSpPr>
        <p:spPr>
          <a:xfrm>
            <a:off x="1295400" y="2556931"/>
            <a:ext cx="9601198" cy="33189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77" name="Shape 177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title"/>
          </p:nvPr>
        </p:nvSpPr>
        <p:spPr>
          <a:xfrm>
            <a:off x="8999356" y="982131"/>
            <a:ext cx="1890896" cy="4893736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186" name="Shape 186"/>
          <p:cNvSpPr>
            <a:spLocks noGrp="1"/>
          </p:cNvSpPr>
          <p:nvPr>
            <p:ph type="body" idx="1"/>
          </p:nvPr>
        </p:nvSpPr>
        <p:spPr>
          <a:xfrm>
            <a:off x="1295397" y="982132"/>
            <a:ext cx="7433027" cy="4893734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87" name="Shape 187"/>
          <p:cNvSpPr/>
          <p:nvPr/>
        </p:nvSpPr>
        <p:spPr>
          <a:xfrm flipH="1">
            <a:off x="8863889" y="990600"/>
            <a:ext cx="1" cy="4876800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8" name="Shape 1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-15737" y="0"/>
            <a:ext cx="12229963" cy="6856215"/>
            <a:chOff x="0" y="0"/>
            <a:chExt cx="12229961" cy="6856214"/>
          </a:xfrm>
        </p:grpSpPr>
        <p:pic>
          <p:nvPicPr>
            <p:cNvPr id="2" name="image3.png" descr="HD-PanelContent.png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5736" y="0"/>
              <a:ext cx="12188826" cy="68562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" name="Shape 3"/>
            <p:cNvSpPr/>
            <p:nvPr/>
          </p:nvSpPr>
          <p:spPr>
            <a:xfrm>
              <a:off x="623748" y="609600"/>
              <a:ext cx="10972801" cy="5638801"/>
            </a:xfrm>
            <a:prstGeom prst="rect">
              <a:avLst/>
            </a:prstGeom>
            <a:noFill/>
            <a:ln w="1587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4" name="image4.png" descr="HDRibbonContent-UniformTrim.png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-1" y="3153832"/>
              <a:ext cx="777241" cy="606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image4.png" descr="HDRibbonContent-UniformTrim.png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452721" y="3153832"/>
              <a:ext cx="777241" cy="606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" name="Shape 9"/>
          <p:cNvSpPr>
            <a:spLocks noGrp="1"/>
          </p:cNvSpPr>
          <p:nvPr>
            <p:ph type="sldNum" sz="quarter" idx="2"/>
          </p:nvPr>
        </p:nvSpPr>
        <p:spPr>
          <a:xfrm>
            <a:off x="10673395" y="5986779"/>
            <a:ext cx="223204" cy="243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00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9pPr>
    </p:titleStyle>
    <p:bodyStyle>
      <a:lvl1pPr marL="285750" marR="0" indent="-28575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1pPr>
      <a:lvl2pPr marL="8001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2pPr>
      <a:lvl3pPr marL="1295400" marR="0" indent="-3810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3pPr>
      <a:lvl4pPr marL="1628775" marR="0" indent="-25717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4pPr>
      <a:lvl5pPr marL="2122714" marR="0" indent="-293914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5pPr>
      <a:lvl6pPr marL="26778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6pPr>
      <a:lvl7pPr marL="31350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7pPr>
      <a:lvl8pPr marL="35922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8pPr>
      <a:lvl9pPr marL="40494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/>
          </p:cNvSpPr>
          <p:nvPr>
            <p:ph type="ctrTitle"/>
          </p:nvPr>
        </p:nvSpPr>
        <p:spPr>
          <a:xfrm>
            <a:off x="2872931" y="1991486"/>
            <a:ext cx="6815669" cy="1355060"/>
          </a:xfrm>
          <a:prstGeom prst="rect">
            <a:avLst/>
          </a:prstGeom>
        </p:spPr>
        <p:txBody>
          <a:bodyPr/>
          <a:lstStyle>
            <a:lvl1pPr defTabSz="425195">
              <a:defRPr sz="5022"/>
            </a:lvl1pPr>
          </a:lstStyle>
          <a:p>
            <a:r>
              <a:t>G. W. F. Hegel (1770-1831)</a:t>
            </a:r>
          </a:p>
        </p:txBody>
      </p:sp>
      <p:sp>
        <p:nvSpPr>
          <p:cNvPr id="198" name="Shape 198"/>
          <p:cNvSpPr>
            <a:spLocks noGrp="1"/>
          </p:cNvSpPr>
          <p:nvPr>
            <p:ph type="subTitle" sz="quarter" idx="1"/>
          </p:nvPr>
        </p:nvSpPr>
        <p:spPr>
          <a:xfrm>
            <a:off x="2692397" y="4219302"/>
            <a:ext cx="6815669" cy="49638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t>Prof. Marco Apolloni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/>
          </p:cNvSpPr>
          <p:nvPr>
            <p:ph type="title"/>
          </p:nvPr>
        </p:nvSpPr>
        <p:spPr>
          <a:xfrm>
            <a:off x="1308463" y="4833256"/>
            <a:ext cx="9609668" cy="548897"/>
          </a:xfrm>
          <a:prstGeom prst="rect">
            <a:avLst/>
          </a:prstGeom>
        </p:spPr>
        <p:txBody>
          <a:bodyPr/>
          <a:lstStyle>
            <a:lvl1pPr defTabSz="365760">
              <a:defRPr sz="3200"/>
            </a:lvl1pPr>
          </a:lstStyle>
          <a:p>
            <a:r>
              <a:t>«Il vero è l’intero»</a:t>
            </a:r>
          </a:p>
        </p:txBody>
      </p:sp>
      <p:pic>
        <p:nvPicPr>
          <p:cNvPr id="201" name="image7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37252" b="37252"/>
          <a:stretch>
            <a:fillRect/>
          </a:stretch>
        </p:blipFill>
        <p:spPr>
          <a:xfrm>
            <a:off x="1041427" y="1041398"/>
            <a:ext cx="10105973" cy="3335870"/>
          </a:xfrm>
          <a:prstGeom prst="rect">
            <a:avLst/>
          </a:prstGeom>
        </p:spPr>
      </p:pic>
      <p:sp>
        <p:nvSpPr>
          <p:cNvPr id="202" name="Shape 202"/>
          <p:cNvSpPr>
            <a:spLocks noGrp="1"/>
          </p:cNvSpPr>
          <p:nvPr>
            <p:ph type="body" sz="quarter" idx="1"/>
          </p:nvPr>
        </p:nvSpPr>
        <p:spPr>
          <a:xfrm>
            <a:off x="1295400" y="5382152"/>
            <a:ext cx="9609668" cy="49371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2400"/>
            </a:pPr>
            <a:r>
              <a:t>(Hegel, </a:t>
            </a:r>
            <a:r>
              <a:rPr i="1"/>
              <a:t>Fenomenologia dello spirito</a:t>
            </a:r>
            <a:r>
              <a:t>)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264680"/>
          </a:xfrm>
          <a:prstGeom prst="rect">
            <a:avLst/>
          </a:prstGeom>
        </p:spPr>
        <p:txBody>
          <a:bodyPr/>
          <a:lstStyle/>
          <a:p>
            <a:pPr defTabSz="425195">
              <a:defRPr sz="4092"/>
            </a:pPr>
            <a:r>
              <a:t>«Ciò che è razionale è reale; ciò che è reale è razionale» (Hegel, </a:t>
            </a:r>
            <a:r>
              <a:rPr i="1"/>
              <a:t>Filosofia del diritto</a:t>
            </a:r>
            <a:r>
              <a:t>)</a:t>
            </a:r>
          </a:p>
        </p:txBody>
      </p:sp>
      <p:sp>
        <p:nvSpPr>
          <p:cNvPr id="205" name="Shape 205"/>
          <p:cNvSpPr>
            <a:spLocks noGrp="1"/>
          </p:cNvSpPr>
          <p:nvPr>
            <p:ph type="body" sz="half" idx="1"/>
          </p:nvPr>
        </p:nvSpPr>
        <p:spPr>
          <a:xfrm>
            <a:off x="1295401" y="2939144"/>
            <a:ext cx="9601198" cy="2936724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spcBef>
                <a:spcPts val="800"/>
              </a:spcBef>
              <a:defRPr sz="3600"/>
            </a:pPr>
            <a:r>
              <a:rPr lang="it-IT" sz="2100" dirty="0"/>
              <a:t>Filosofo della </a:t>
            </a:r>
            <a:r>
              <a:rPr lang="it-IT" sz="2100" b="1" dirty="0"/>
              <a:t>contraddizione</a:t>
            </a:r>
            <a:r>
              <a:rPr sz="2100" dirty="0"/>
              <a:t>: </a:t>
            </a:r>
            <a:r>
              <a:rPr lang="it-IT" sz="2100" u="sng" dirty="0"/>
              <a:t>la dialettica è il </a:t>
            </a:r>
            <a:r>
              <a:rPr lang="it-IT" sz="2100" i="1" u="sng" dirty="0"/>
              <a:t>modus </a:t>
            </a:r>
            <a:r>
              <a:rPr lang="it-IT" sz="2100" i="1" u="sng" dirty="0" err="1"/>
              <a:t>philosophandi</a:t>
            </a:r>
            <a:r>
              <a:rPr lang="it-IT" sz="2100" u="sng" dirty="0"/>
              <a:t> hegeliano</a:t>
            </a:r>
            <a:r>
              <a:rPr lang="it-IT" sz="2100" dirty="0"/>
              <a:t> (</a:t>
            </a:r>
            <a:r>
              <a:rPr lang="it-IT" sz="2100" b="1" dirty="0"/>
              <a:t>tesi</a:t>
            </a:r>
            <a:r>
              <a:rPr lang="it-IT" sz="2100" dirty="0"/>
              <a:t>, </a:t>
            </a:r>
            <a:r>
              <a:rPr lang="it-IT" sz="2100" b="1" dirty="0"/>
              <a:t>antitesi</a:t>
            </a:r>
            <a:r>
              <a:rPr lang="it-IT" sz="2100" dirty="0"/>
              <a:t>, </a:t>
            </a:r>
            <a:r>
              <a:rPr lang="it-IT" sz="2100" b="1" dirty="0"/>
              <a:t>sintesi</a:t>
            </a:r>
            <a:r>
              <a:rPr lang="it-IT" sz="2100" dirty="0"/>
              <a:t>, quest’ultima </a:t>
            </a:r>
            <a:r>
              <a:rPr lang="it-IT" sz="2100" b="1" dirty="0"/>
              <a:t>provvisoria</a:t>
            </a:r>
            <a:r>
              <a:rPr lang="it-IT" sz="2100" dirty="0"/>
              <a:t>)</a:t>
            </a:r>
            <a:r>
              <a:rPr sz="2100" dirty="0"/>
              <a:t>.</a:t>
            </a:r>
            <a:endParaRPr lang="it-IT" sz="2100" dirty="0"/>
          </a:p>
          <a:p>
            <a:pPr algn="just">
              <a:spcBef>
                <a:spcPts val="800"/>
              </a:spcBef>
              <a:defRPr sz="3600"/>
            </a:pPr>
            <a:r>
              <a:rPr lang="it-IT" sz="2100" dirty="0"/>
              <a:t>Filosofo della </a:t>
            </a:r>
            <a:r>
              <a:rPr lang="it-IT" sz="2100" b="1" dirty="0"/>
              <a:t>storia</a:t>
            </a:r>
            <a:r>
              <a:rPr lang="it-IT" sz="2100" dirty="0"/>
              <a:t>: </a:t>
            </a:r>
            <a:r>
              <a:rPr lang="it-IT" sz="2100" u="sng" dirty="0"/>
              <a:t>la storia ha sempre ragione</a:t>
            </a:r>
            <a:r>
              <a:rPr lang="it-IT" sz="2100" dirty="0"/>
              <a:t>. L’epoca storica presente ha più ragione delle epoche passate, così come l’epoca futura avrà più ragione della presente. </a:t>
            </a:r>
          </a:p>
          <a:p>
            <a:pPr algn="just">
              <a:spcBef>
                <a:spcPts val="800"/>
              </a:spcBef>
              <a:defRPr sz="3600"/>
            </a:pPr>
            <a:r>
              <a:rPr lang="it-IT" sz="2100" dirty="0"/>
              <a:t>Filosofo del </a:t>
            </a:r>
            <a:r>
              <a:rPr lang="it-IT" sz="2100" b="1" dirty="0"/>
              <a:t>mito del progresso</a:t>
            </a:r>
            <a:r>
              <a:rPr lang="it-IT" sz="2100" dirty="0"/>
              <a:t>: </a:t>
            </a:r>
            <a:r>
              <a:rPr lang="it-IT" sz="2100" u="sng" dirty="0"/>
              <a:t>lo Spirito della storia si disvela di epoca in epoca</a:t>
            </a:r>
            <a:r>
              <a:rPr lang="it-IT" sz="2100" dirty="0"/>
              <a:t>. </a:t>
            </a:r>
            <a:endParaRPr sz="2100" dirty="0"/>
          </a:p>
          <a:p>
            <a:pPr algn="just">
              <a:spcBef>
                <a:spcPts val="800"/>
              </a:spcBef>
              <a:defRPr sz="3600"/>
            </a:pPr>
            <a:r>
              <a:rPr lang="it-IT" sz="2100" dirty="0"/>
              <a:t>Filosofo dello </a:t>
            </a:r>
            <a:r>
              <a:rPr lang="it-IT" sz="2100" b="1" i="1" dirty="0"/>
              <a:t>status quo</a:t>
            </a:r>
            <a:r>
              <a:rPr lang="it-IT" sz="2100" i="1" dirty="0"/>
              <a:t> </a:t>
            </a:r>
            <a:r>
              <a:rPr lang="it-IT" sz="2100" dirty="0"/>
              <a:t>(e dello </a:t>
            </a:r>
            <a:r>
              <a:rPr lang="it-IT" sz="2100" b="1" dirty="0"/>
              <a:t>Stato</a:t>
            </a:r>
            <a:r>
              <a:rPr lang="it-IT" sz="2100" dirty="0"/>
              <a:t>)</a:t>
            </a:r>
            <a:r>
              <a:rPr sz="2100" dirty="0"/>
              <a:t>: </a:t>
            </a:r>
            <a:r>
              <a:rPr lang="it-IT" sz="2100" u="sng" dirty="0"/>
              <a:t>reale e razionale coincidono, la storia ha sempre ragione, anche quando si presenta come «banco di macelleria», perché ciò che accade nel divenire storico trova sempre una giustificazione razionale e lo Stato ne è l’incarnazione</a:t>
            </a:r>
            <a:r>
              <a:rPr lang="it-IT" sz="2100" dirty="0"/>
              <a:t>.</a:t>
            </a:r>
            <a:endParaRPr sz="2100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>
              <a:defRPr u="sng"/>
            </a:pPr>
            <a:r>
              <a:t>Essere</a:t>
            </a:r>
            <a:r>
              <a:rPr u="none"/>
              <a:t> o </a:t>
            </a:r>
            <a:r>
              <a:t>dover essere</a:t>
            </a:r>
            <a:r>
              <a:rPr u="none"/>
              <a:t>?</a:t>
            </a:r>
          </a:p>
        </p:txBody>
      </p:sp>
      <p:sp>
        <p:nvSpPr>
          <p:cNvPr id="212" name="Shape 212"/>
          <p:cNvSpPr>
            <a:spLocks noGrp="1"/>
          </p:cNvSpPr>
          <p:nvPr>
            <p:ph type="body" sz="quarter" idx="1"/>
          </p:nvPr>
        </p:nvSpPr>
        <p:spPr>
          <a:xfrm>
            <a:off x="1295401" y="2560320"/>
            <a:ext cx="4721352" cy="3310129"/>
          </a:xfrm>
          <a:prstGeom prst="rect">
            <a:avLst/>
          </a:prstGeom>
        </p:spPr>
        <p:txBody>
          <a:bodyPr/>
          <a:lstStyle/>
          <a:p>
            <a:pPr algn="just">
              <a:defRPr sz="2700" b="1"/>
            </a:pPr>
            <a:r>
              <a:t>Kant</a:t>
            </a:r>
            <a:r>
              <a:rPr b="0"/>
              <a:t>: </a:t>
            </a:r>
            <a:r>
              <a:rPr b="0" u="sng"/>
              <a:t>l’essere</a:t>
            </a:r>
            <a:r>
              <a:rPr b="0"/>
              <a:t> e il </a:t>
            </a:r>
            <a:r>
              <a:rPr b="0" u="sng"/>
              <a:t>dover essere</a:t>
            </a:r>
            <a:r>
              <a:rPr b="0"/>
              <a:t> coincidono. Come se per Kant ci fosse: una profonda dissociazione cognitiva  tra il mondo come dovrebbe essere e il mondo come invece è.</a:t>
            </a:r>
          </a:p>
        </p:txBody>
      </p:sp>
      <p:sp>
        <p:nvSpPr>
          <p:cNvPr id="213" name="Shape 213"/>
          <p:cNvSpPr/>
          <p:nvPr/>
        </p:nvSpPr>
        <p:spPr>
          <a:xfrm>
            <a:off x="6181344" y="2560320"/>
            <a:ext cx="4718305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700" b="1">
                <a:solidFill>
                  <a:srgbClr val="262626"/>
                </a:solidFill>
              </a:defRPr>
            </a:pPr>
            <a:r>
              <a:t>Hegel</a:t>
            </a:r>
            <a:r>
              <a:rPr b="0"/>
              <a:t>: si prende gioco di ciò che </a:t>
            </a:r>
            <a:r>
              <a:rPr b="0" u="sng"/>
              <a:t>deve essere</a:t>
            </a:r>
            <a:r>
              <a:rPr b="0"/>
              <a:t> e bada unicamente </a:t>
            </a:r>
            <a:r>
              <a:rPr b="0" u="sng"/>
              <a:t>all’essere</a:t>
            </a:r>
            <a:r>
              <a:rPr b="0"/>
              <a:t>, che </a:t>
            </a:r>
            <a:r>
              <a:rPr b="0" i="1"/>
              <a:t>è</a:t>
            </a:r>
            <a:r>
              <a:rPr b="0"/>
              <a:t> propriamente l’argomento della filosofia. La ragione è la realtà stessa. E «il corso del mondo ha sempre ragione».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/>
          </p:cNvSpPr>
          <p:nvPr>
            <p:ph type="title"/>
          </p:nvPr>
        </p:nvSpPr>
        <p:spPr>
          <a:xfrm>
            <a:off x="1295399" y="914400"/>
            <a:ext cx="6241816" cy="1267097"/>
          </a:xfrm>
          <a:prstGeom prst="rect">
            <a:avLst/>
          </a:prstGeom>
        </p:spPr>
        <p:txBody>
          <a:bodyPr/>
          <a:lstStyle>
            <a:lvl1pPr defTabSz="425195">
              <a:defRPr sz="4092"/>
            </a:lvl1pPr>
          </a:lstStyle>
          <a:p>
            <a:r>
              <a:t>La filosofia come la nottola di Minerva</a:t>
            </a:r>
          </a:p>
        </p:txBody>
      </p:sp>
      <p:pic>
        <p:nvPicPr>
          <p:cNvPr id="216" name="image9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19778" r="19778"/>
          <a:stretch>
            <a:fillRect/>
          </a:stretch>
        </p:blipFill>
        <p:spPr>
          <a:xfrm>
            <a:off x="8094663" y="914400"/>
            <a:ext cx="3063876" cy="5068888"/>
          </a:xfrm>
          <a:prstGeom prst="rect">
            <a:avLst/>
          </a:prstGeom>
        </p:spPr>
      </p:pic>
      <p:sp>
        <p:nvSpPr>
          <p:cNvPr id="217" name="Shape 217"/>
          <p:cNvSpPr>
            <a:spLocks noGrp="1"/>
          </p:cNvSpPr>
          <p:nvPr>
            <p:ph type="body" sz="half" idx="1"/>
          </p:nvPr>
        </p:nvSpPr>
        <p:spPr>
          <a:xfrm>
            <a:off x="1295399" y="2299062"/>
            <a:ext cx="6241816" cy="3684227"/>
          </a:xfrm>
          <a:prstGeom prst="rect">
            <a:avLst/>
          </a:prstGeom>
        </p:spPr>
        <p:txBody>
          <a:bodyPr/>
          <a:lstStyle/>
          <a:p>
            <a:pPr algn="just">
              <a:defRPr sz="2600"/>
            </a:pPr>
            <a:r>
              <a:t>Minerva è la dea romana della sapienza. La philo-sophia (letteralmente: </a:t>
            </a:r>
            <a:r>
              <a:rPr b="1"/>
              <a:t>amore della sapienza</a:t>
            </a:r>
            <a:r>
              <a:t>) deve volare alto, come la nottola, ma allo stesso tempo non deve farlo prima che cali la sera, poiché essa è – secondo Hegel – riflessione </a:t>
            </a:r>
            <a:r>
              <a:rPr i="1"/>
              <a:t>a posteriori</a:t>
            </a:r>
            <a:r>
              <a:t> della realtà </a:t>
            </a:r>
            <a:r>
              <a:rPr i="1"/>
              <a:t>già data</a:t>
            </a:r>
            <a:r>
              <a:t>, che </a:t>
            </a:r>
            <a:r>
              <a:rPr i="1"/>
              <a:t>già è</a:t>
            </a:r>
            <a:r>
              <a:t> e che si dispiega nel corso della storia. Per questo potremmo dire che l’intera filosofia di Hegel non è che una </a:t>
            </a:r>
            <a:r>
              <a:rPr b="1"/>
              <a:t>filosofia della storia</a:t>
            </a:r>
            <a:r>
              <a:t>. 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r>
              <a:t>La filosofia hegeliana fa pace con la storia</a:t>
            </a:r>
          </a:p>
        </p:txBody>
      </p:sp>
      <p:sp>
        <p:nvSpPr>
          <p:cNvPr id="220" name="Shape 220"/>
          <p:cNvSpPr>
            <a:spLocks noGrp="1"/>
          </p:cNvSpPr>
          <p:nvPr>
            <p:ph type="body" sz="half" idx="1"/>
          </p:nvPr>
        </p:nvSpPr>
        <p:spPr>
          <a:xfrm>
            <a:off x="1295400" y="3148147"/>
            <a:ext cx="9601197" cy="2727720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2800"/>
            </a:pPr>
            <a:r>
              <a:t>La storia altro non è se non il quotidiano dispiegarsi dello Spirito assoluto (o ragione assoluta). Ragion per cui: la filosofia più compiuta è l’</a:t>
            </a:r>
            <a:r>
              <a:rPr u="sng"/>
              <a:t>ultima arrivata</a:t>
            </a:r>
            <a:r>
              <a:t> se – e solo </a:t>
            </a:r>
            <a:r>
              <a:rPr i="1"/>
              <a:t>se </a:t>
            </a:r>
            <a:r>
              <a:t>– vera filosofia. Poiché quest’ultima ha saputo fare tesoro delle filosofie che l’hanno preceduta, ri-pensandole, quindi </a:t>
            </a:r>
            <a:r>
              <a:rPr b="1"/>
              <a:t>innovandole</a:t>
            </a:r>
            <a:r>
              <a:t>, nel segno però della </a:t>
            </a:r>
            <a:r>
              <a:rPr b="1"/>
              <a:t>tradizione</a:t>
            </a:r>
            <a:r>
              <a:t> (categoria importante del pensiero hegeliano).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>
              <a:defRPr sz="3900"/>
            </a:pPr>
            <a:r>
              <a:t>La filosofia </a:t>
            </a:r>
            <a:r>
              <a:rPr b="1"/>
              <a:t>comprende</a:t>
            </a:r>
            <a:r>
              <a:t> la totalità del sapere</a:t>
            </a:r>
          </a:p>
        </p:txBody>
      </p:sp>
      <p:sp>
        <p:nvSpPr>
          <p:cNvPr id="223" name="Shape 223"/>
          <p:cNvSpPr>
            <a:spLocks noGrp="1"/>
          </p:cNvSpPr>
          <p:nvPr>
            <p:ph type="body" sz="quarter" idx="1"/>
          </p:nvPr>
        </p:nvSpPr>
        <p:spPr>
          <a:xfrm>
            <a:off x="1295399" y="2658533"/>
            <a:ext cx="4718306" cy="576263"/>
          </a:xfrm>
          <a:prstGeom prst="rect">
            <a:avLst/>
          </a:prstGeom>
        </p:spPr>
        <p:txBody>
          <a:bodyPr/>
          <a:lstStyle>
            <a:lvl1pPr algn="ctr">
              <a:defRPr sz="3200"/>
            </a:lvl1pPr>
          </a:lstStyle>
          <a:p>
            <a:r>
              <a:t>Filosofia/ragione filosofica</a:t>
            </a:r>
          </a:p>
        </p:txBody>
      </p:sp>
      <p:sp>
        <p:nvSpPr>
          <p:cNvPr id="224" name="Shape 224"/>
          <p:cNvSpPr/>
          <p:nvPr/>
        </p:nvSpPr>
        <p:spPr>
          <a:xfrm>
            <a:off x="1295399" y="3243261"/>
            <a:ext cx="4718306" cy="166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800">
                <a:solidFill>
                  <a:srgbClr val="262626"/>
                </a:solidFill>
              </a:defRPr>
            </a:pPr>
            <a:r>
              <a:t>È </a:t>
            </a:r>
            <a:r>
              <a:rPr u="sng"/>
              <a:t>dinamica</a:t>
            </a:r>
            <a:r>
              <a:t>, </a:t>
            </a:r>
            <a:r>
              <a:rPr u="sng"/>
              <a:t>supera</a:t>
            </a:r>
            <a:r>
              <a:t> le differenze e le opposizioni, </a:t>
            </a:r>
            <a:r>
              <a:rPr u="sng"/>
              <a:t>unifica</a:t>
            </a:r>
            <a:r>
              <a:t> adoperando il metodo dialettico.</a:t>
            </a:r>
          </a:p>
        </p:txBody>
      </p:sp>
      <p:sp>
        <p:nvSpPr>
          <p:cNvPr id="225" name="Shape 225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ctr">
              <a:buClrTx/>
              <a:buSzTx/>
              <a:buFontTx/>
              <a:buNone/>
              <a:defRPr sz="3200">
                <a:solidFill>
                  <a:schemeClr val="accent1"/>
                </a:solidFill>
              </a:defRPr>
            </a:lvl1pPr>
          </a:lstStyle>
          <a:p>
            <a:r>
              <a:t>Intelletto</a:t>
            </a:r>
          </a:p>
        </p:txBody>
      </p:sp>
      <p:sp>
        <p:nvSpPr>
          <p:cNvPr id="226" name="Shape 226"/>
          <p:cNvSpPr/>
          <p:nvPr/>
        </p:nvSpPr>
        <p:spPr>
          <a:xfrm>
            <a:off x="6180670" y="3243261"/>
            <a:ext cx="4718305" cy="2059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800">
                <a:solidFill>
                  <a:srgbClr val="262626"/>
                </a:solidFill>
              </a:defRPr>
            </a:pPr>
            <a:r>
              <a:t>È </a:t>
            </a:r>
            <a:r>
              <a:rPr u="sng"/>
              <a:t>statico</a:t>
            </a:r>
            <a:r>
              <a:t>, rimane </a:t>
            </a:r>
            <a:r>
              <a:rPr u="sng"/>
              <a:t>ancorato/arroccato</a:t>
            </a:r>
            <a:r>
              <a:t> nelle proprie posizioni, di conseguenza </a:t>
            </a:r>
            <a:r>
              <a:rPr u="sng"/>
              <a:t>non</a:t>
            </a:r>
            <a:r>
              <a:t> riesce a superare le differenze/opposizioni.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/>
          </p:cNvSpPr>
          <p:nvPr>
            <p:ph type="title"/>
          </p:nvPr>
        </p:nvSpPr>
        <p:spPr>
          <a:xfrm>
            <a:off x="1295399" y="901700"/>
            <a:ext cx="6241816" cy="652781"/>
          </a:xfrm>
          <a:prstGeom prst="rect">
            <a:avLst/>
          </a:prstGeom>
        </p:spPr>
        <p:txBody>
          <a:bodyPr/>
          <a:lstStyle>
            <a:lvl1pPr defTabSz="411479">
              <a:defRPr sz="3959"/>
            </a:lvl1pPr>
          </a:lstStyle>
          <a:p>
            <a:r>
              <a:t>Hegel e i romantici</a:t>
            </a:r>
          </a:p>
        </p:txBody>
      </p:sp>
      <p:pic>
        <p:nvPicPr>
          <p:cNvPr id="229" name="image10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10303" r="10303"/>
          <a:stretch>
            <a:fillRect/>
          </a:stretch>
        </p:blipFill>
        <p:spPr>
          <a:xfrm>
            <a:off x="8094663" y="901700"/>
            <a:ext cx="3063876" cy="4914900"/>
          </a:xfrm>
          <a:prstGeom prst="rect">
            <a:avLst/>
          </a:prstGeom>
        </p:spPr>
      </p:pic>
      <p:sp>
        <p:nvSpPr>
          <p:cNvPr id="230" name="Shape 230"/>
          <p:cNvSpPr>
            <a:spLocks noGrp="1"/>
          </p:cNvSpPr>
          <p:nvPr>
            <p:ph type="body" sz="half" idx="1"/>
          </p:nvPr>
        </p:nvSpPr>
        <p:spPr>
          <a:xfrm>
            <a:off x="1295399" y="2259874"/>
            <a:ext cx="6241816" cy="3422468"/>
          </a:xfrm>
          <a:prstGeom prst="rect">
            <a:avLst/>
          </a:prstGeom>
        </p:spPr>
        <p:txBody>
          <a:bodyPr/>
          <a:lstStyle/>
          <a:p>
            <a:pPr algn="just">
              <a:defRPr sz="2800"/>
            </a:pPr>
            <a:r>
              <a:t>Da un lato </a:t>
            </a:r>
            <a:r>
              <a:rPr b="1"/>
              <a:t>condivide</a:t>
            </a:r>
            <a:r>
              <a:t> con i romantici il principio dell’</a:t>
            </a:r>
            <a:r>
              <a:rPr u="sng"/>
              <a:t>identità del finito e dell’infinito</a:t>
            </a:r>
            <a:r>
              <a:t>. Dall’altro è un tenace </a:t>
            </a:r>
            <a:r>
              <a:rPr b="1"/>
              <a:t>oppositore</a:t>
            </a:r>
            <a:r>
              <a:t> delle </a:t>
            </a:r>
            <a:r>
              <a:rPr u="sng"/>
              <a:t>filosofie sentimentalistiche</a:t>
            </a:r>
            <a:r>
              <a:t>. Celebre è l’affermazione hegeliana secondo la quale il Romanticismo non sarebbe altro che una «brodaglia di cuore e di sentimento».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813527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Cosa si prefigge Hegel?</a:t>
            </a:r>
          </a:p>
        </p:txBody>
      </p:sp>
      <p:grpSp>
        <p:nvGrpSpPr>
          <p:cNvPr id="235" name="Group 235"/>
          <p:cNvGrpSpPr/>
          <p:nvPr/>
        </p:nvGrpSpPr>
        <p:grpSpPr>
          <a:xfrm>
            <a:off x="8094830" y="1041400"/>
            <a:ext cx="3063348" cy="4775200"/>
            <a:chOff x="0" y="0"/>
            <a:chExt cx="3063346" cy="4775200"/>
          </a:xfrm>
        </p:grpSpPr>
        <p:sp>
          <p:nvSpPr>
            <p:cNvPr id="233" name="Shape 233"/>
            <p:cNvSpPr/>
            <p:nvPr/>
          </p:nvSpPr>
          <p:spPr>
            <a:xfrm>
              <a:off x="0" y="0"/>
              <a:ext cx="3063347" cy="47752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234" name="image11.jpg"/>
            <p:cNvPicPr>
              <a:picLocks noChangeAspect="1"/>
            </p:cNvPicPr>
            <p:nvPr/>
          </p:nvPicPr>
          <p:blipFill>
            <a:blip r:embed="rId2"/>
            <a:srcRect l="17919" r="17919"/>
            <a:stretch>
              <a:fillRect/>
            </a:stretch>
          </p:blipFill>
          <p:spPr>
            <a:xfrm>
              <a:off x="0" y="0"/>
              <a:ext cx="3063347" cy="477520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miter lim="800000"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  <p:sp>
        <p:nvSpPr>
          <p:cNvPr id="236" name="Shape 236"/>
          <p:cNvSpPr>
            <a:spLocks noGrp="1"/>
          </p:cNvSpPr>
          <p:nvPr>
            <p:ph type="body" sz="half" idx="1"/>
          </p:nvPr>
        </p:nvSpPr>
        <p:spPr>
          <a:xfrm>
            <a:off x="1295399" y="2220685"/>
            <a:ext cx="6241816" cy="3595915"/>
          </a:xfrm>
          <a:prstGeom prst="rect">
            <a:avLst/>
          </a:prstGeom>
        </p:spPr>
        <p:txBody>
          <a:bodyPr/>
          <a:lstStyle/>
          <a:p>
            <a:pPr marL="285750" indent="-285750" algn="just">
              <a:lnSpc>
                <a:spcPct val="90000"/>
              </a:lnSpc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La ragione è estraniata da se stessa. Motivo per cui il Nostro si prefigge di </a:t>
            </a:r>
            <a:r>
              <a:rPr u="sng"/>
              <a:t>riconciliarla con se stessa</a:t>
            </a:r>
            <a:r>
              <a:t>. Ciò può avvenire solo se la ragione prende coscienza di sé, divenendo pertanto: </a:t>
            </a:r>
            <a:r>
              <a:rPr b="1"/>
              <a:t>autocosciente</a:t>
            </a:r>
            <a:r>
              <a:t>. </a:t>
            </a:r>
          </a:p>
          <a:p>
            <a:pPr marL="285750" indent="-285750" algn="just">
              <a:lnSpc>
                <a:spcPct val="90000"/>
              </a:lnSpc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Il lessico hegeliano usa come sinonimo di </a:t>
            </a:r>
            <a:r>
              <a:rPr b="1"/>
              <a:t>ragione</a:t>
            </a:r>
            <a:r>
              <a:t> i termini: </a:t>
            </a:r>
            <a:r>
              <a:rPr u="sng"/>
              <a:t>autocoscienza</a:t>
            </a:r>
            <a:r>
              <a:t> o </a:t>
            </a:r>
            <a:r>
              <a:rPr u="sng"/>
              <a:t>idea</a:t>
            </a:r>
            <a:r>
              <a:t>.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r>
              <a:rPr dirty="0"/>
              <a:t>La </a:t>
            </a:r>
            <a:r>
              <a:rPr dirty="0" err="1"/>
              <a:t>dialettica</a:t>
            </a:r>
            <a:r>
              <a:rPr lang="it-IT" dirty="0"/>
              <a:t>.</a:t>
            </a:r>
            <a:endParaRPr dirty="0"/>
          </a:p>
        </p:txBody>
      </p:sp>
      <p:sp>
        <p:nvSpPr>
          <p:cNvPr id="239" name="Shape 239"/>
          <p:cNvSpPr>
            <a:spLocks noGrp="1"/>
          </p:cNvSpPr>
          <p:nvPr>
            <p:ph type="body" idx="1"/>
          </p:nvPr>
        </p:nvSpPr>
        <p:spPr>
          <a:xfrm>
            <a:off x="1295400" y="2495007"/>
            <a:ext cx="9601197" cy="3579222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algn="just">
              <a:defRPr sz="2700"/>
            </a:pPr>
            <a:r>
              <a:rPr dirty="0"/>
              <a:t>Per Hegel la </a:t>
            </a:r>
            <a:r>
              <a:rPr dirty="0" err="1"/>
              <a:t>dialettica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sia</a:t>
            </a:r>
            <a:r>
              <a:rPr dirty="0"/>
              <a:t> </a:t>
            </a:r>
            <a:r>
              <a:rPr b="1" dirty="0" err="1"/>
              <a:t>metodo</a:t>
            </a:r>
            <a:r>
              <a:rPr b="1" dirty="0"/>
              <a:t> del </a:t>
            </a:r>
            <a:r>
              <a:rPr b="1" dirty="0" err="1"/>
              <a:t>sapere</a:t>
            </a:r>
            <a:r>
              <a:rPr b="1" dirty="0"/>
              <a:t> </a:t>
            </a:r>
            <a:r>
              <a:rPr dirty="0" err="1"/>
              <a:t>sia</a:t>
            </a:r>
            <a:r>
              <a:rPr dirty="0"/>
              <a:t> </a:t>
            </a:r>
            <a:r>
              <a:rPr b="1" dirty="0" err="1"/>
              <a:t>legge</a:t>
            </a:r>
            <a:r>
              <a:rPr b="1" dirty="0"/>
              <a:t> di </a:t>
            </a:r>
            <a:r>
              <a:rPr b="1" dirty="0" err="1"/>
              <a:t>sviluppo</a:t>
            </a:r>
            <a:r>
              <a:rPr b="1" dirty="0"/>
              <a:t>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realtà</a:t>
            </a:r>
            <a:r>
              <a:rPr dirty="0"/>
              <a:t>. </a:t>
            </a:r>
          </a:p>
          <a:p>
            <a:pPr algn="just">
              <a:defRPr sz="2700"/>
            </a:pPr>
            <a:r>
              <a:rPr dirty="0" err="1"/>
              <a:t>Presenta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similitudine</a:t>
            </a:r>
            <a:r>
              <a:rPr dirty="0"/>
              <a:t> con il </a:t>
            </a:r>
            <a:r>
              <a:rPr dirty="0" err="1"/>
              <a:t>concetto</a:t>
            </a:r>
            <a:r>
              <a:rPr dirty="0"/>
              <a:t> religioso di </a:t>
            </a:r>
            <a:r>
              <a:rPr b="1" dirty="0" err="1"/>
              <a:t>provvidenza</a:t>
            </a:r>
            <a:r>
              <a:rPr dirty="0"/>
              <a:t>. </a:t>
            </a:r>
          </a:p>
          <a:p>
            <a:pPr algn="just">
              <a:defRPr sz="2700"/>
            </a:pPr>
            <a:r>
              <a:rPr dirty="0"/>
              <a:t> In </a:t>
            </a:r>
            <a:r>
              <a:rPr dirty="0" err="1"/>
              <a:t>definitiva</a:t>
            </a:r>
            <a:r>
              <a:rPr dirty="0"/>
              <a:t>: la </a:t>
            </a:r>
            <a:r>
              <a:rPr dirty="0" err="1"/>
              <a:t>dialettica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la </a:t>
            </a:r>
            <a:r>
              <a:rPr u="sng" dirty="0" err="1"/>
              <a:t>legge</a:t>
            </a:r>
            <a:r>
              <a:rPr u="sng" dirty="0"/>
              <a:t> del mondo</a:t>
            </a:r>
            <a:r>
              <a:rPr dirty="0"/>
              <a:t> e </a:t>
            </a:r>
            <a:r>
              <a:rPr u="sng" dirty="0" err="1"/>
              <a:t>della</a:t>
            </a:r>
            <a:r>
              <a:rPr u="sng" dirty="0"/>
              <a:t> </a:t>
            </a:r>
            <a:r>
              <a:rPr u="sng" dirty="0" err="1"/>
              <a:t>ragione</a:t>
            </a:r>
            <a:r>
              <a:rPr dirty="0"/>
              <a:t>. </a:t>
            </a:r>
          </a:p>
          <a:p>
            <a:pPr algn="just">
              <a:defRPr sz="2700"/>
            </a:pPr>
            <a:r>
              <a:rPr dirty="0"/>
              <a:t>Come </a:t>
            </a:r>
            <a:r>
              <a:rPr dirty="0" err="1"/>
              <a:t>scopo</a:t>
            </a:r>
            <a:r>
              <a:rPr dirty="0"/>
              <a:t> supremo </a:t>
            </a:r>
            <a:r>
              <a:rPr dirty="0" err="1"/>
              <a:t>si</a:t>
            </a:r>
            <a:r>
              <a:rPr dirty="0"/>
              <a:t> propone di </a:t>
            </a:r>
            <a:r>
              <a:rPr b="1" dirty="0" err="1"/>
              <a:t>unificare</a:t>
            </a:r>
            <a:r>
              <a:rPr dirty="0"/>
              <a:t> il </a:t>
            </a:r>
            <a:r>
              <a:rPr dirty="0" err="1"/>
              <a:t>molteplice</a:t>
            </a:r>
            <a:r>
              <a:rPr dirty="0"/>
              <a:t>, </a:t>
            </a:r>
            <a:r>
              <a:rPr dirty="0" err="1"/>
              <a:t>ovvero</a:t>
            </a:r>
            <a:r>
              <a:rPr dirty="0"/>
              <a:t> </a:t>
            </a:r>
            <a:r>
              <a:rPr dirty="0" err="1"/>
              <a:t>ricondurre</a:t>
            </a:r>
            <a:r>
              <a:rPr dirty="0"/>
              <a:t> a </a:t>
            </a:r>
            <a:r>
              <a:rPr dirty="0" err="1"/>
              <a:t>una</a:t>
            </a:r>
            <a:r>
              <a:rPr dirty="0"/>
              <a:t> </a:t>
            </a:r>
            <a:r>
              <a:rPr b="1" dirty="0" err="1"/>
              <a:t>sintesi</a:t>
            </a:r>
            <a:r>
              <a:rPr dirty="0"/>
              <a:t> (o </a:t>
            </a:r>
            <a:r>
              <a:rPr u="sng" dirty="0" err="1"/>
              <a:t>nuova</a:t>
            </a:r>
            <a:r>
              <a:rPr u="sng" dirty="0"/>
              <a:t> </a:t>
            </a:r>
            <a:r>
              <a:rPr u="sng" dirty="0" err="1"/>
              <a:t>tesi</a:t>
            </a:r>
            <a:r>
              <a:rPr dirty="0"/>
              <a:t>) la </a:t>
            </a:r>
            <a:r>
              <a:rPr dirty="0" err="1"/>
              <a:t>molteplicità</a:t>
            </a:r>
            <a:r>
              <a:rPr dirty="0"/>
              <a:t> del </a:t>
            </a:r>
            <a:r>
              <a:rPr dirty="0" err="1"/>
              <a:t>reale-razionale</a:t>
            </a:r>
            <a:r>
              <a:rPr dirty="0"/>
              <a:t>.</a:t>
            </a:r>
            <a:endParaRPr lang="it-IT" dirty="0"/>
          </a:p>
          <a:p>
            <a:pPr algn="just">
              <a:defRPr sz="2700"/>
            </a:pPr>
            <a:r>
              <a:rPr lang="it-IT" u="sng" dirty="0"/>
              <a:t>La vita è contraddizione</a:t>
            </a:r>
            <a:r>
              <a:rPr lang="it-IT" dirty="0"/>
              <a:t>, </a:t>
            </a:r>
            <a:r>
              <a:rPr lang="it-IT" u="sng" dirty="0"/>
              <a:t>il pensiero pure</a:t>
            </a:r>
            <a:r>
              <a:rPr lang="it-IT" dirty="0"/>
              <a:t> (il pensiero non è che lo specchio della vita). </a:t>
            </a:r>
            <a:r>
              <a:rPr lang="it-IT" u="sng" dirty="0"/>
              <a:t>La dialettica abbraccia la contraddizione della vita</a:t>
            </a:r>
            <a:r>
              <a:rPr lang="it-IT" dirty="0"/>
              <a:t> e </a:t>
            </a:r>
            <a:r>
              <a:rPr lang="it-IT" u="sng" dirty="0"/>
              <a:t>permette di risolvere lo stallo della storia</a:t>
            </a:r>
            <a:r>
              <a:rPr lang="it-IT" dirty="0"/>
              <a:t> proponendoci di continuo </a:t>
            </a:r>
            <a:r>
              <a:rPr lang="it-IT" b="1" dirty="0"/>
              <a:t>nuove sintesi</a:t>
            </a:r>
            <a:r>
              <a:rPr lang="it-IT" dirty="0"/>
              <a:t>. Esse fanno evolvere la storia. La </a:t>
            </a:r>
            <a:r>
              <a:rPr lang="it-IT" b="1" dirty="0"/>
              <a:t>storia</a:t>
            </a:r>
            <a:r>
              <a:rPr lang="it-IT" dirty="0"/>
              <a:t> evolve dialetticamente, cioè grazie alla </a:t>
            </a:r>
            <a:r>
              <a:rPr lang="it-IT" b="1" dirty="0"/>
              <a:t>dialettica</a:t>
            </a:r>
            <a:r>
              <a:rPr lang="it-IT" dirty="0"/>
              <a:t>.   </a:t>
            </a:r>
            <a:endParaRPr dirty="0"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Per Hegel: «La dialettica […], come la provvidenza, giustifica tutto» (Abbagnano)</a:t>
            </a:r>
          </a:p>
        </p:txBody>
      </p:sp>
      <p:sp>
        <p:nvSpPr>
          <p:cNvPr id="242" name="Shape 242"/>
          <p:cNvSpPr>
            <a:spLocks noGrp="1"/>
          </p:cNvSpPr>
          <p:nvPr>
            <p:ph type="body" idx="1"/>
          </p:nvPr>
        </p:nvSpPr>
        <p:spPr>
          <a:xfrm>
            <a:off x="1295400" y="2556931"/>
            <a:ext cx="9601197" cy="3543423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2800"/>
            </a:pPr>
            <a:r>
              <a:t>Allora è uguale alla sofistica?, verrebbe da chiedersi. No, perché i sofisti non avevano un </a:t>
            </a:r>
            <a:r>
              <a:rPr b="1"/>
              <a:t>baricentro</a:t>
            </a:r>
            <a:r>
              <a:t> di pensiero, Hegel, invece, ce l’ha eccome: </a:t>
            </a:r>
            <a:r>
              <a:rPr u="sng"/>
              <a:t>l’unità del finito e dell’infinito</a:t>
            </a:r>
            <a:r>
              <a:t>, che grazie al metodo dialettico riesce a </a:t>
            </a:r>
            <a:r>
              <a:rPr u="sng"/>
              <a:t>trovare un’unità nella molteplicità del reale-razionale</a:t>
            </a:r>
            <a:r>
              <a:t>. E il cammino di quest’unità è il cammino dello Spirito assoluto e autocosciente, che acquisisce, strada facendo, piena consapevolezza di sé e del suo dispiegarsi. Spirito che trova giustificazione nella realtà così com’è. 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846306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t>Perché?</a:t>
            </a:r>
          </a:p>
        </p:txBody>
      </p:sp>
      <p:sp>
        <p:nvSpPr>
          <p:cNvPr id="245" name="Shape 245"/>
          <p:cNvSpPr>
            <a:spLocks noGrp="1"/>
          </p:cNvSpPr>
          <p:nvPr>
            <p:ph type="body" sz="half" idx="1"/>
          </p:nvPr>
        </p:nvSpPr>
        <p:spPr>
          <a:xfrm>
            <a:off x="1295399" y="2062539"/>
            <a:ext cx="6241816" cy="3754060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700"/>
              </a:spcBef>
              <a:defRPr sz="3000"/>
            </a:pPr>
            <a:r>
              <a:t>Perché la </a:t>
            </a:r>
            <a:r>
              <a:rPr b="1"/>
              <a:t>realtà</a:t>
            </a:r>
            <a:r>
              <a:t>, così com’è, è </a:t>
            </a:r>
            <a:r>
              <a:rPr b="1"/>
              <a:t>razionale</a:t>
            </a:r>
            <a:r>
              <a:t> e non potrebbe essere altrimenti. Inutile – ci dice Hegel – lambiccarci kantianamente il cervello con ciò che la realtà dovrebbe essere e invece non è. La filosofia hegeliana è scienza dell’</a:t>
            </a:r>
            <a:r>
              <a:rPr b="1"/>
              <a:t>essere</a:t>
            </a:r>
            <a:r>
              <a:t>, non del </a:t>
            </a:r>
            <a:r>
              <a:rPr b="1"/>
              <a:t>dover essere</a:t>
            </a:r>
            <a:r>
              <a:t>. Dà conto dell’essere e basta.</a:t>
            </a:r>
          </a:p>
        </p:txBody>
      </p:sp>
      <p:pic>
        <p:nvPicPr>
          <p:cNvPr id="246" name="image12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24937" r="24937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228600" cap="sq">
            <a:solidFill>
              <a:srgbClr val="000000"/>
            </a:solidFill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526143"/>
          </a:xfrm>
          <a:prstGeom prst="rect">
            <a:avLst/>
          </a:prstGeom>
        </p:spPr>
        <p:txBody>
          <a:bodyPr/>
          <a:lstStyle>
            <a:lvl1pPr defTabSz="347472">
              <a:defRPr sz="3040"/>
            </a:lvl1pPr>
          </a:lstStyle>
          <a:p>
            <a:r>
              <a:t>Progenitore di Hegel è…</a:t>
            </a:r>
          </a:p>
        </p:txBody>
      </p:sp>
      <p:pic>
        <p:nvPicPr>
          <p:cNvPr id="249" name="image13.gif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27139" r="27139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250" name="Shape 250"/>
          <p:cNvSpPr>
            <a:spLocks noGrp="1"/>
          </p:cNvSpPr>
          <p:nvPr>
            <p:ph type="body" sz="half" idx="1"/>
          </p:nvPr>
        </p:nvSpPr>
        <p:spPr>
          <a:xfrm>
            <a:off x="1295399" y="1672046"/>
            <a:ext cx="6241816" cy="4144555"/>
          </a:xfrm>
          <a:prstGeom prst="rect">
            <a:avLst/>
          </a:prstGeom>
        </p:spPr>
        <p:txBody>
          <a:bodyPr/>
          <a:lstStyle/>
          <a:p>
            <a:pPr algn="just">
              <a:defRPr sz="2700"/>
            </a:pPr>
            <a:r>
              <a:t>Eraclito, detto «l’Oscuro», getta le basi della </a:t>
            </a:r>
            <a:r>
              <a:rPr b="1"/>
              <a:t>mentalità dialettica</a:t>
            </a:r>
            <a:r>
              <a:t>. Enunciando che «</a:t>
            </a:r>
            <a:r>
              <a:rPr u="sng"/>
              <a:t>Panta rei</a:t>
            </a:r>
            <a:r>
              <a:t>», «tutto scorre», fluisce incessantemente – bagnandoci due volte nello stesso fiume non ci bagniamo nella stessa acqua –, tutto è mutevole, non fa che sancire il principio razionale governante la realtà-razionalità: </a:t>
            </a:r>
            <a:r>
              <a:rPr u="sng"/>
              <a:t>nulla è scontato, tranne il</a:t>
            </a:r>
            <a:r>
              <a:t> </a:t>
            </a:r>
            <a:r>
              <a:rPr b="1"/>
              <a:t>cambiamento</a:t>
            </a:r>
            <a:r>
              <a:t>. La persona che si era un minuto fa, già non si è più adesso. 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69183"/>
          </a:xfrm>
          <a:prstGeom prst="rect">
            <a:avLst/>
          </a:prstGeom>
        </p:spPr>
        <p:txBody>
          <a:bodyPr/>
          <a:lstStyle/>
          <a:p>
            <a:r>
              <a:t>Cosa c’entra con la dialettica?</a:t>
            </a:r>
          </a:p>
        </p:txBody>
      </p:sp>
      <p:sp>
        <p:nvSpPr>
          <p:cNvPr id="253" name="Shape 253"/>
          <p:cNvSpPr>
            <a:spLocks noGrp="1"/>
          </p:cNvSpPr>
          <p:nvPr>
            <p:ph type="body" sz="half" idx="1"/>
          </p:nvPr>
        </p:nvSpPr>
        <p:spPr>
          <a:xfrm>
            <a:off x="1295400" y="3383279"/>
            <a:ext cx="9601197" cy="2492589"/>
          </a:xfrm>
          <a:prstGeom prst="rect">
            <a:avLst/>
          </a:prstGeom>
        </p:spPr>
        <p:txBody>
          <a:bodyPr/>
          <a:lstStyle/>
          <a:p>
            <a:pPr marL="0" indent="0" algn="just">
              <a:spcBef>
                <a:spcPts val="700"/>
              </a:spcBef>
              <a:buSzTx/>
              <a:buNone/>
              <a:defRPr sz="3200"/>
            </a:pPr>
            <a:r>
              <a:t>Tutto, poiché la dialettica è scienza sì dell’</a:t>
            </a:r>
            <a:r>
              <a:rPr u="sng"/>
              <a:t>essere</a:t>
            </a:r>
            <a:r>
              <a:t> ma in quanto </a:t>
            </a:r>
            <a:r>
              <a:rPr u="sng"/>
              <a:t>diveniente</a:t>
            </a:r>
            <a:r>
              <a:t>, cioè del </a:t>
            </a:r>
            <a:r>
              <a:rPr i="1"/>
              <a:t>farsi storico</a:t>
            </a:r>
            <a:r>
              <a:t> dell’essere. E la storia è divenire continuo, incessante.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/>
          </p:cNvSpPr>
          <p:nvPr>
            <p:ph type="title"/>
          </p:nvPr>
        </p:nvSpPr>
        <p:spPr>
          <a:xfrm>
            <a:off x="1041426" y="4519750"/>
            <a:ext cx="10105974" cy="1423851"/>
          </a:xfrm>
          <a:prstGeom prst="rect">
            <a:avLst/>
          </a:prstGeom>
        </p:spPr>
        <p:txBody>
          <a:bodyPr/>
          <a:lstStyle/>
          <a:p>
            <a:pPr algn="just" defTabSz="452627">
              <a:defRPr sz="2376"/>
            </a:pPr>
            <a:r>
              <a:t>«[…] il bisogno di produrre una totalità del sapere, un sistema della scienza […]» (Abbagnano) ha fatto sì che Hegel teorizzasse il suo </a:t>
            </a:r>
            <a:r>
              <a:rPr b="1"/>
              <a:t>sistema</a:t>
            </a:r>
            <a:r>
              <a:t>. Un sistema che sapesse </a:t>
            </a:r>
            <a:r>
              <a:rPr u="sng"/>
              <a:t>dare conto della scienza assoluta</a:t>
            </a:r>
            <a:r>
              <a:t> e che fosse </a:t>
            </a:r>
            <a:r>
              <a:rPr u="sng"/>
              <a:t>il prodotto dell’autocoscienza della ragione assoluta</a:t>
            </a:r>
            <a:r>
              <a:t>. </a:t>
            </a:r>
          </a:p>
        </p:txBody>
      </p:sp>
      <p:pic>
        <p:nvPicPr>
          <p:cNvPr id="256" name="image14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24939" b="24939"/>
          <a:stretch>
            <a:fillRect/>
          </a:stretch>
        </p:blipFill>
        <p:spPr>
          <a:xfrm>
            <a:off x="1041427" y="1041399"/>
            <a:ext cx="10105973" cy="333586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r>
              <a:t>La </a:t>
            </a:r>
            <a:r>
              <a:rPr i="1"/>
              <a:t>Fenomenologia dello spirito</a:t>
            </a:r>
          </a:p>
        </p:txBody>
      </p:sp>
      <p:sp>
        <p:nvSpPr>
          <p:cNvPr id="259" name="Shape 259"/>
          <p:cNvSpPr>
            <a:spLocks noGrp="1"/>
          </p:cNvSpPr>
          <p:nvPr>
            <p:ph type="body" idx="1"/>
          </p:nvPr>
        </p:nvSpPr>
        <p:spPr>
          <a:xfrm>
            <a:off x="1295400" y="2429691"/>
            <a:ext cx="9601197" cy="3644539"/>
          </a:xfrm>
          <a:prstGeom prst="rect">
            <a:avLst/>
          </a:prstGeom>
        </p:spPr>
        <p:txBody>
          <a:bodyPr/>
          <a:lstStyle/>
          <a:p>
            <a:pPr algn="just">
              <a:defRPr sz="2500"/>
            </a:pPr>
            <a:r>
              <a:t>Fenomenologia (realtà fenomenica, del mondo esteriore) hegeliana: </a:t>
            </a:r>
            <a:r>
              <a:rPr u="sng"/>
              <a:t>scienza del divenire della filosofia</a:t>
            </a:r>
            <a:r>
              <a:t>, </a:t>
            </a:r>
            <a:r>
              <a:rPr u="sng"/>
              <a:t>esteriorizzazione della coscienza</a:t>
            </a:r>
            <a:r>
              <a:t>.</a:t>
            </a:r>
          </a:p>
          <a:p>
            <a:pPr algn="just">
              <a:defRPr sz="2500"/>
            </a:pPr>
            <a:r>
              <a:t>La «</a:t>
            </a:r>
            <a:r>
              <a:rPr b="1"/>
              <a:t>coscienza infelice</a:t>
            </a:r>
            <a:r>
              <a:t>», la chiama Hegel, </a:t>
            </a:r>
            <a:r>
              <a:rPr i="1"/>
              <a:t>infelice</a:t>
            </a:r>
            <a:r>
              <a:t> perché si sente profondamente scissa e solo raggiungendo la consapevolezza di essere </a:t>
            </a:r>
            <a:r>
              <a:rPr u="sng"/>
              <a:t>tutto</a:t>
            </a:r>
            <a:r>
              <a:t> può acquisire </a:t>
            </a:r>
            <a:r>
              <a:rPr b="1"/>
              <a:t>l’autocoscienza</a:t>
            </a:r>
            <a:r>
              <a:t>, vale a dire: la piena coscienza di sé e del proprio ruolo unico, inimitabile e totalizzante. La coscienza è triste fintanto che rimane rincantucciata nella sua individualità, fuoriuscendo dal guscio, divenendo </a:t>
            </a:r>
            <a:r>
              <a:rPr u="sng"/>
              <a:t>spirito autocosciente:</a:t>
            </a:r>
            <a:r>
              <a:t> si libera e abbandona il velo di tristezza che la ammantava.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>
              <a:defRPr sz="5400"/>
            </a:pPr>
            <a:r>
              <a:t>I </a:t>
            </a:r>
            <a:r>
              <a:rPr u="sng"/>
              <a:t>tre</a:t>
            </a:r>
            <a:r>
              <a:t> gradi della coscienza</a:t>
            </a:r>
          </a:p>
        </p:txBody>
      </p:sp>
      <p:sp>
        <p:nvSpPr>
          <p:cNvPr id="262" name="Shape 262"/>
          <p:cNvSpPr>
            <a:spLocks noGrp="1"/>
          </p:cNvSpPr>
          <p:nvPr>
            <p:ph type="body" idx="1"/>
          </p:nvPr>
        </p:nvSpPr>
        <p:spPr>
          <a:xfrm>
            <a:off x="1295400" y="2556931"/>
            <a:ext cx="9601197" cy="3569549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700"/>
              </a:spcBef>
              <a:defRPr sz="3200" b="1"/>
            </a:pPr>
            <a:r>
              <a:t>Certezza sensibile</a:t>
            </a:r>
            <a:r>
              <a:rPr b="0"/>
              <a:t>: si è certi di </a:t>
            </a:r>
            <a:r>
              <a:rPr b="0" i="1"/>
              <a:t>questa cosa</a:t>
            </a:r>
            <a:r>
              <a:rPr b="0"/>
              <a:t>, </a:t>
            </a:r>
            <a:r>
              <a:rPr b="0" i="1"/>
              <a:t>questa penna</a:t>
            </a:r>
            <a:r>
              <a:rPr b="0"/>
              <a:t> che si ha in mano, </a:t>
            </a:r>
            <a:r>
              <a:rPr b="0" i="1"/>
              <a:t>questa qui</a:t>
            </a:r>
            <a:r>
              <a:rPr b="0"/>
              <a:t> soltanto, è la certezza di un io che considera questa penna.</a:t>
            </a:r>
          </a:p>
          <a:p>
            <a:pPr algn="just">
              <a:spcBef>
                <a:spcPts val="700"/>
              </a:spcBef>
              <a:defRPr sz="3200" b="1"/>
            </a:pPr>
            <a:r>
              <a:t>Percezione</a:t>
            </a:r>
            <a:r>
              <a:rPr b="0"/>
              <a:t>: l’io si fa carico della penna in questione.</a:t>
            </a:r>
          </a:p>
          <a:p>
            <a:pPr algn="just">
              <a:spcBef>
                <a:spcPts val="700"/>
              </a:spcBef>
              <a:defRPr sz="3200" b="1"/>
            </a:pPr>
            <a:r>
              <a:t>Intelletto</a:t>
            </a:r>
            <a:r>
              <a:rPr b="0"/>
              <a:t>: riconosce la realtà fenomenica dell’oggetto-penna.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333257" cy="7874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t>Autocoscienza</a:t>
            </a:r>
          </a:p>
        </p:txBody>
      </p:sp>
      <p:pic>
        <p:nvPicPr>
          <p:cNvPr id="265" name="image15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27436" r="27435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266" name="Shape 266"/>
          <p:cNvSpPr>
            <a:spLocks noGrp="1"/>
          </p:cNvSpPr>
          <p:nvPr>
            <p:ph type="body" sz="half" idx="1"/>
          </p:nvPr>
        </p:nvSpPr>
        <p:spPr>
          <a:xfrm>
            <a:off x="1295399" y="2103118"/>
            <a:ext cx="6241816" cy="3713482"/>
          </a:xfrm>
          <a:prstGeom prst="rect">
            <a:avLst/>
          </a:prstGeom>
        </p:spPr>
        <p:txBody>
          <a:bodyPr/>
          <a:lstStyle/>
          <a:p>
            <a:pPr algn="just" defTabSz="448055">
              <a:defRPr sz="2842" u="sng"/>
            </a:pPr>
            <a:r>
              <a:t>Certezza sensibile</a:t>
            </a:r>
            <a:r>
              <a:rPr u="none"/>
              <a:t>, </a:t>
            </a:r>
            <a:r>
              <a:t>percezione</a:t>
            </a:r>
            <a:r>
              <a:rPr u="none"/>
              <a:t>, </a:t>
            </a:r>
            <a:r>
              <a:t>intelletto</a:t>
            </a:r>
            <a:r>
              <a:rPr u="none"/>
              <a:t> si fondono, nel senso che trovano compimento, nell’</a:t>
            </a:r>
            <a:r>
              <a:rPr b="1" u="none"/>
              <a:t>autocoscienza</a:t>
            </a:r>
            <a:r>
              <a:rPr u="none"/>
              <a:t>, giacché «il fenomeno è soltanto nella coscienza e ciò che è al di là del fenomeno o è un nulla o è qualcosa per la coscienza» (Abbagnano), la coscienza diviene coscienza di sé, o autocoscienza appunto.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500017"/>
          </a:xfrm>
          <a:prstGeom prst="rect">
            <a:avLst/>
          </a:prstGeom>
        </p:spPr>
        <p:txBody>
          <a:bodyPr/>
          <a:lstStyle>
            <a:lvl1pPr defTabSz="324611">
              <a:defRPr sz="2840"/>
            </a:lvl1pPr>
          </a:lstStyle>
          <a:p>
            <a:r>
              <a:t>La dialettica servo-padrone</a:t>
            </a:r>
          </a:p>
        </p:txBody>
      </p:sp>
      <p:pic>
        <p:nvPicPr>
          <p:cNvPr id="269" name="image16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18026" r="18026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228600" cap="sq">
            <a:solidFill>
              <a:srgbClr val="000000"/>
            </a:solidFill>
          </a:ln>
        </p:spPr>
      </p:pic>
      <p:sp>
        <p:nvSpPr>
          <p:cNvPr id="270" name="Shape 270"/>
          <p:cNvSpPr>
            <a:spLocks noGrp="1"/>
          </p:cNvSpPr>
          <p:nvPr>
            <p:ph type="body" sz="half" idx="1"/>
          </p:nvPr>
        </p:nvSpPr>
        <p:spPr>
          <a:xfrm>
            <a:off x="1295399" y="1541417"/>
            <a:ext cx="6241816" cy="4275183"/>
          </a:xfrm>
          <a:prstGeom prst="rect">
            <a:avLst/>
          </a:prstGeom>
        </p:spPr>
        <p:txBody>
          <a:bodyPr/>
          <a:lstStyle/>
          <a:p>
            <a:pPr algn="just">
              <a:defRPr sz="2200"/>
            </a:pPr>
            <a:r>
              <a:t>Celebre è l’esempio che Hegel trae dal mondo antico: il rapporto tra </a:t>
            </a:r>
            <a:r>
              <a:rPr b="1"/>
              <a:t>servo</a:t>
            </a:r>
            <a:r>
              <a:t> e </a:t>
            </a:r>
            <a:r>
              <a:rPr b="1"/>
              <a:t>padrone</a:t>
            </a:r>
            <a:r>
              <a:t>. Esso è caratterizzato dalla </a:t>
            </a:r>
            <a:r>
              <a:rPr b="1"/>
              <a:t>lotta</a:t>
            </a:r>
            <a:r>
              <a:t> e dall’atto stesso del lottare, laddove è implicata la possibilità di </a:t>
            </a:r>
            <a:r>
              <a:rPr u="sng"/>
              <a:t>soccombere</a:t>
            </a:r>
            <a:r>
              <a:t>. Tale possibilità viene accantonata grazie alla disponibilità di rendersi </a:t>
            </a:r>
            <a:r>
              <a:rPr u="sng"/>
              <a:t>subalterno</a:t>
            </a:r>
            <a:r>
              <a:t> propria di uno dei due: il servo. Tuttavia, prendendo man mano coscienza di sé, il servo </a:t>
            </a:r>
            <a:r>
              <a:rPr i="1"/>
              <a:t>può</a:t>
            </a:r>
            <a:r>
              <a:t> emanciparsi, tanto più che il padrone nel frattempo è diventato sempre più dipendente dal lavoro materiale del servo. All’emancipazione del servo fa seguito la capitolazione del padrone e la coscienza servile diviene la nuova forza motrice della storia. 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Hegel distingue:</a:t>
            </a:r>
          </a:p>
        </p:txBody>
      </p:sp>
      <p:sp>
        <p:nvSpPr>
          <p:cNvPr id="273" name="Shape 273"/>
          <p:cNvSpPr>
            <a:spLocks noGrp="1"/>
          </p:cNvSpPr>
          <p:nvPr>
            <p:ph type="body" sz="quarter" idx="1"/>
          </p:nvPr>
        </p:nvSpPr>
        <p:spPr>
          <a:xfrm>
            <a:off x="1295399" y="2534193"/>
            <a:ext cx="4718306" cy="561704"/>
          </a:xfrm>
          <a:prstGeom prst="rect">
            <a:avLst/>
          </a:prstGeom>
        </p:spPr>
        <p:txBody>
          <a:bodyPr/>
          <a:lstStyle>
            <a:lvl1pPr algn="ctr" defTabSz="416052">
              <a:spcBef>
                <a:spcPts val="500"/>
              </a:spcBef>
              <a:defRPr sz="3276"/>
            </a:lvl1pPr>
          </a:lstStyle>
          <a:p>
            <a:r>
              <a:t>Eticità</a:t>
            </a:r>
          </a:p>
        </p:txBody>
      </p:sp>
      <p:sp>
        <p:nvSpPr>
          <p:cNvPr id="274" name="Shape 274"/>
          <p:cNvSpPr/>
          <p:nvPr/>
        </p:nvSpPr>
        <p:spPr>
          <a:xfrm>
            <a:off x="1295399" y="3095897"/>
            <a:ext cx="4718306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Appartiene alla sfera dell’</a:t>
            </a:r>
            <a:r>
              <a:rPr b="1"/>
              <a:t>essere</a:t>
            </a:r>
            <a:r>
              <a:t>.</a:t>
            </a:r>
            <a:endParaRPr sz="2400"/>
          </a:p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È la moralità che si è </a:t>
            </a:r>
            <a:r>
              <a:rPr b="1"/>
              <a:t>realizzata</a:t>
            </a:r>
            <a:r>
              <a:t> in un </a:t>
            </a:r>
            <a:r>
              <a:rPr u="sng"/>
              <a:t>dato momento</a:t>
            </a:r>
            <a:r>
              <a:t> e in un </a:t>
            </a:r>
            <a:r>
              <a:rPr u="sng"/>
              <a:t>dato posto</a:t>
            </a:r>
            <a:r>
              <a:t>. </a:t>
            </a:r>
            <a:endParaRPr sz="2400"/>
          </a:p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La moralità è direttamente riconducibile alle forme esteriori nelle quali la ragione si è concretizzata/manifestata (la forma più alta per il Nostro si è avverata nello Stato). </a:t>
            </a:r>
            <a:r>
              <a:rPr u="sng"/>
              <a:t>L’eticità suprema dello Stato</a:t>
            </a:r>
            <a:r>
              <a:t> vs. </a:t>
            </a:r>
            <a:r>
              <a:rPr u="sng"/>
              <a:t>l’eticità meschina del singolo</a:t>
            </a:r>
            <a:r>
              <a:t>.</a:t>
            </a:r>
          </a:p>
        </p:txBody>
      </p:sp>
      <p:sp>
        <p:nvSpPr>
          <p:cNvPr id="275" name="Shape 275"/>
          <p:cNvSpPr>
            <a:spLocks noGrp="1"/>
          </p:cNvSpPr>
          <p:nvPr>
            <p:ph type="body" idx="13"/>
          </p:nvPr>
        </p:nvSpPr>
        <p:spPr>
          <a:xfrm>
            <a:off x="6180670" y="2534193"/>
            <a:ext cx="4718305" cy="5617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ctr" defTabSz="416052">
              <a:spcBef>
                <a:spcPts val="500"/>
              </a:spcBef>
              <a:buClrTx/>
              <a:buSzTx/>
              <a:buFontTx/>
              <a:buNone/>
              <a:defRPr sz="3276">
                <a:solidFill>
                  <a:schemeClr val="accent1"/>
                </a:solidFill>
              </a:defRPr>
            </a:lvl1pPr>
          </a:lstStyle>
          <a:p>
            <a:r>
              <a:t>Moralità</a:t>
            </a:r>
          </a:p>
        </p:txBody>
      </p:sp>
      <p:sp>
        <p:nvSpPr>
          <p:cNvPr id="276" name="Shape 276"/>
          <p:cNvSpPr/>
          <p:nvPr/>
        </p:nvSpPr>
        <p:spPr>
          <a:xfrm>
            <a:off x="6180670" y="3095897"/>
            <a:ext cx="4718305" cy="247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Compete alla sfera del </a:t>
            </a:r>
            <a:r>
              <a:rPr b="1"/>
              <a:t>dover essere</a:t>
            </a:r>
            <a:r>
              <a:t>.</a:t>
            </a:r>
            <a:endParaRPr sz="2400"/>
          </a:p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Il suo enunciato fondamentale è la </a:t>
            </a:r>
            <a:r>
              <a:rPr u="sng"/>
              <a:t>legge dell’amore</a:t>
            </a:r>
            <a:r>
              <a:t>, per esempio: l’amore del prossimo. Tutti si dovrebbero amare, in teoria, ma, in pratica, ciò non avviene. </a:t>
            </a:r>
          </a:p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La morale è </a:t>
            </a:r>
            <a:r>
              <a:rPr b="1"/>
              <a:t>superiore</a:t>
            </a:r>
            <a:r>
              <a:t> all’etica; il problema però è che vola </a:t>
            </a:r>
            <a:r>
              <a:rPr u="sng"/>
              <a:t>troppo alto</a:t>
            </a:r>
            <a:r>
              <a:t>, mentre l’etica rimane con i piedi ben piantati per terra.  </a:t>
            </a: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r>
              <a:t>Le </a:t>
            </a:r>
            <a:r>
              <a:rPr u="sng"/>
              <a:t>tre</a:t>
            </a:r>
            <a:r>
              <a:t> parti del sistema hegeliano</a:t>
            </a:r>
          </a:p>
        </p:txBody>
      </p:sp>
      <p:sp>
        <p:nvSpPr>
          <p:cNvPr id="279" name="Shape 279"/>
          <p:cNvSpPr>
            <a:spLocks noGrp="1"/>
          </p:cNvSpPr>
          <p:nvPr>
            <p:ph type="body" sz="half" idx="1"/>
          </p:nvPr>
        </p:nvSpPr>
        <p:spPr>
          <a:xfrm>
            <a:off x="1295400" y="2556930"/>
            <a:ext cx="9601197" cy="3399732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buFontTx/>
              <a:buAutoNum type="arabicPeriod"/>
              <a:defRPr sz="2800"/>
            </a:pPr>
            <a:r>
              <a:t>La </a:t>
            </a:r>
            <a:r>
              <a:rPr u="sng"/>
              <a:t>logica</a:t>
            </a:r>
            <a:r>
              <a:t>: «scienza dell’idea </a:t>
            </a:r>
            <a:r>
              <a:rPr i="1"/>
              <a:t>in sé</a:t>
            </a:r>
            <a:r>
              <a:t> e </a:t>
            </a:r>
            <a:r>
              <a:rPr i="1"/>
              <a:t>per sé</a:t>
            </a:r>
            <a:r>
              <a:t>» (Abbagnano), </a:t>
            </a:r>
            <a:r>
              <a:rPr b="1"/>
              <a:t>importante</a:t>
            </a:r>
            <a:r>
              <a:t>.</a:t>
            </a:r>
          </a:p>
          <a:p>
            <a:pPr marL="457200" indent="-457200" algn="just">
              <a:buFontTx/>
              <a:buAutoNum type="arabicPeriod"/>
              <a:defRPr sz="2800"/>
            </a:pPr>
            <a:r>
              <a:t>La </a:t>
            </a:r>
            <a:r>
              <a:rPr u="sng"/>
              <a:t>filosofia della natura</a:t>
            </a:r>
            <a:r>
              <a:t>: «scienza dell’Idea nel suo essere altro» (Abbagnano), </a:t>
            </a:r>
            <a:r>
              <a:rPr b="1"/>
              <a:t>meno importante</a:t>
            </a:r>
            <a:r>
              <a:t>.</a:t>
            </a:r>
          </a:p>
          <a:p>
            <a:pPr marL="457200" indent="-457200" algn="just">
              <a:buFontTx/>
              <a:buAutoNum type="arabicPeriod"/>
              <a:defRPr sz="2800"/>
            </a:pPr>
            <a:r>
              <a:t>La </a:t>
            </a:r>
            <a:r>
              <a:rPr u="sng"/>
              <a:t>filosofia dello spirito</a:t>
            </a:r>
            <a:r>
              <a:t>: «scienza dell’idea che dal suo alienamento ritorna a se stessa cioè alla sua compiuta autocoscienza» (Abbagnano), </a:t>
            </a:r>
            <a:r>
              <a:rPr b="1"/>
              <a:t>più importante</a:t>
            </a:r>
            <a:r>
              <a:t>.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1884679"/>
          </a:xfrm>
          <a:prstGeom prst="rect">
            <a:avLst/>
          </a:prstGeom>
        </p:spPr>
        <p:txBody>
          <a:bodyPr/>
          <a:lstStyle/>
          <a:p>
            <a:pPr algn="just">
              <a:defRPr sz="2900"/>
            </a:pPr>
            <a:r>
              <a:t>La filosofia dello spirito si divide a sua volta in </a:t>
            </a:r>
            <a:r>
              <a:rPr u="sng"/>
              <a:t>tre</a:t>
            </a:r>
            <a:r>
              <a:t> parti (il filosofare hegeliano è </a:t>
            </a:r>
            <a:r>
              <a:rPr b="1" u="sng"/>
              <a:t>triadico</a:t>
            </a:r>
            <a:r>
              <a:t>, risente degli influssi del neoplatonico Proclo):</a:t>
            </a:r>
          </a:p>
        </p:txBody>
      </p:sp>
      <p:pic>
        <p:nvPicPr>
          <p:cNvPr id="282" name="image17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33906" r="33906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283" name="Shape 283"/>
          <p:cNvSpPr>
            <a:spLocks noGrp="1"/>
          </p:cNvSpPr>
          <p:nvPr>
            <p:ph type="body" sz="half" idx="1"/>
          </p:nvPr>
        </p:nvSpPr>
        <p:spPr>
          <a:xfrm>
            <a:off x="1295399" y="3043645"/>
            <a:ext cx="6241816" cy="3161212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buClr>
                <a:schemeClr val="accent1"/>
              </a:buClr>
              <a:buSzPct val="115000"/>
              <a:buAutoNum type="arabicPeriod"/>
              <a:defRPr sz="2300" u="sng"/>
            </a:pPr>
            <a:r>
              <a:t>Spirito soggettivo</a:t>
            </a:r>
            <a:r>
              <a:rPr u="none"/>
              <a:t>: autocoscienza di sé, che raggiunge il suo punto massimo nella </a:t>
            </a:r>
            <a:r>
              <a:rPr i="1" u="none"/>
              <a:t>volontà di libertà</a:t>
            </a:r>
            <a:r>
              <a:rPr u="none"/>
              <a:t>.</a:t>
            </a:r>
          </a:p>
          <a:p>
            <a:pPr marL="342900" indent="-342900" algn="just">
              <a:buClr>
                <a:schemeClr val="accent1"/>
              </a:buClr>
              <a:buSzPct val="115000"/>
              <a:buAutoNum type="arabicPeriod"/>
              <a:defRPr sz="2300" u="sng"/>
            </a:pPr>
            <a:r>
              <a:t>Spirito oggettivo</a:t>
            </a:r>
            <a:r>
              <a:rPr u="none"/>
              <a:t>: la libertà trova compimento in istituzioni storiche concrete, negli </a:t>
            </a:r>
            <a:r>
              <a:rPr b="1" u="none"/>
              <a:t>Stati</a:t>
            </a:r>
            <a:r>
              <a:rPr u="none"/>
              <a:t>.</a:t>
            </a:r>
          </a:p>
          <a:p>
            <a:pPr marL="342900" indent="-342900" algn="just">
              <a:buClr>
                <a:schemeClr val="accent1"/>
              </a:buClr>
              <a:buSzPct val="115000"/>
              <a:buAutoNum type="arabicPeriod"/>
              <a:defRPr sz="2300" u="sng"/>
            </a:pPr>
            <a:r>
              <a:t>Spirito assoluto</a:t>
            </a:r>
            <a:r>
              <a:rPr u="none"/>
              <a:t>: è lo spirito di un popolo, le cui forme si manifestano nell’</a:t>
            </a:r>
            <a:r>
              <a:rPr b="1" u="none"/>
              <a:t>arte</a:t>
            </a:r>
            <a:r>
              <a:rPr u="none"/>
              <a:t>, nella </a:t>
            </a:r>
            <a:r>
              <a:rPr b="1" u="none"/>
              <a:t>religione</a:t>
            </a:r>
            <a:r>
              <a:rPr u="none"/>
              <a:t> e nella </a:t>
            </a:r>
            <a:r>
              <a:rPr b="1" u="none"/>
              <a:t>filosofia</a:t>
            </a:r>
            <a:r>
              <a:rPr u="none"/>
              <a:t>.</a:t>
            </a: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492588"/>
          </a:xfrm>
          <a:prstGeom prst="rect">
            <a:avLst/>
          </a:prstGeom>
        </p:spPr>
        <p:txBody>
          <a:bodyPr/>
          <a:lstStyle>
            <a:lvl1pPr algn="just">
              <a:defRPr sz="3600"/>
            </a:lvl1pPr>
          </a:lstStyle>
          <a:p>
            <a:r>
              <a:t>L’arte conosce l’assoluto nella forma dell’intuizione sensibile, la religione nella forma della rappresentazione, la filosofia nella forma del puro concetto.</a:t>
            </a:r>
          </a:p>
        </p:txBody>
      </p:sp>
      <p:sp>
        <p:nvSpPr>
          <p:cNvPr id="286" name="Shape 286"/>
          <p:cNvSpPr>
            <a:spLocks noGrp="1"/>
          </p:cNvSpPr>
          <p:nvPr>
            <p:ph type="body" sz="quarter" idx="1"/>
          </p:nvPr>
        </p:nvSpPr>
        <p:spPr>
          <a:xfrm>
            <a:off x="1674811" y="3474720"/>
            <a:ext cx="8839204" cy="522515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(Abbagnano)</a:t>
            </a:r>
          </a:p>
        </p:txBody>
      </p:sp>
      <p:sp>
        <p:nvSpPr>
          <p:cNvPr id="287" name="Shape 287"/>
          <p:cNvSpPr>
            <a:spLocks noGrp="1"/>
          </p:cNvSpPr>
          <p:nvPr>
            <p:ph type="body" idx="13"/>
          </p:nvPr>
        </p:nvSpPr>
        <p:spPr>
          <a:xfrm>
            <a:off x="1295400" y="4310743"/>
            <a:ext cx="9609668" cy="15651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marL="0" indent="0" algn="just">
              <a:buClrTx/>
              <a:buSzTx/>
              <a:buFontTx/>
              <a:buNone/>
              <a:defRPr sz="2700">
                <a:solidFill>
                  <a:srgbClr val="000000"/>
                </a:solidFill>
              </a:defRPr>
            </a:pPr>
            <a:r>
              <a:t>L’arte è un </a:t>
            </a:r>
            <a:r>
              <a:rPr b="1"/>
              <a:t>ponte</a:t>
            </a:r>
            <a:r>
              <a:t> teso tra il </a:t>
            </a:r>
            <a:r>
              <a:rPr u="sng"/>
              <a:t>finito</a:t>
            </a:r>
            <a:r>
              <a:t> e </a:t>
            </a:r>
            <a:r>
              <a:rPr u="sng"/>
              <a:t>l’infinito</a:t>
            </a:r>
            <a:r>
              <a:t>, tra </a:t>
            </a:r>
            <a:r>
              <a:rPr u="sng"/>
              <a:t>l’umano</a:t>
            </a:r>
            <a:r>
              <a:t> e il </a:t>
            </a:r>
            <a:r>
              <a:rPr u="sng"/>
              <a:t>divino</a:t>
            </a:r>
            <a:r>
              <a:t>. Proprio per questo non poteva non essere </a:t>
            </a:r>
            <a:r>
              <a:rPr b="1"/>
              <a:t>funzionale</a:t>
            </a:r>
            <a:r>
              <a:t> al </a:t>
            </a:r>
            <a:r>
              <a:rPr u="sng"/>
              <a:t>sistema</a:t>
            </a:r>
            <a:r>
              <a:t> hegeliano, che ne conserva – infatti – una ben alta opinione.</a:t>
            </a: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r>
              <a:t>Tripartizione dell’arte individuata da Hegel</a:t>
            </a:r>
          </a:p>
        </p:txBody>
      </p:sp>
      <p:sp>
        <p:nvSpPr>
          <p:cNvPr id="290" name="Shape 290"/>
          <p:cNvSpPr>
            <a:spLocks noGrp="1"/>
          </p:cNvSpPr>
          <p:nvPr>
            <p:ph type="body" sz="half" idx="1"/>
          </p:nvPr>
        </p:nvSpPr>
        <p:spPr>
          <a:xfrm>
            <a:off x="1295400" y="2556931"/>
            <a:ext cx="9601197" cy="3318938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90000"/>
              </a:lnSpc>
              <a:buFontTx/>
              <a:buAutoNum type="arabicPeriod"/>
              <a:defRPr sz="2800" u="sng"/>
            </a:pPr>
            <a:r>
              <a:t>Arte simbolica</a:t>
            </a:r>
            <a:r>
              <a:rPr u="none"/>
              <a:t>: «caratterizzata dallo squilibrio tra l’Idea infinita e la sua forma sensibile» (Abbagnano).</a:t>
            </a:r>
          </a:p>
          <a:p>
            <a:pPr marL="457200" indent="-457200" algn="just">
              <a:lnSpc>
                <a:spcPct val="90000"/>
              </a:lnSpc>
              <a:buFontTx/>
              <a:buAutoNum type="arabicPeriod"/>
              <a:defRPr sz="2800" u="sng"/>
            </a:pPr>
            <a:r>
              <a:t>Arte classica</a:t>
            </a:r>
            <a:r>
              <a:rPr u="none"/>
              <a:t>: «vi è piena e libera adeguazione tra l’idea e la sua manifestazione sensibile» (Abbagnano).</a:t>
            </a:r>
          </a:p>
          <a:p>
            <a:pPr marL="457200" indent="-457200" algn="just">
              <a:lnSpc>
                <a:spcPct val="90000"/>
              </a:lnSpc>
              <a:buFontTx/>
              <a:buAutoNum type="arabicPeriod"/>
              <a:defRPr sz="2800" u="sng"/>
            </a:pPr>
            <a:r>
              <a:t>Arte romantica o cristiana</a:t>
            </a:r>
            <a:r>
              <a:rPr u="none"/>
              <a:t>: «il contenuto non è più dato dalla forma umana ma dall’interiorità cosciente di se stessa» (Abbagnano).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591457"/>
          </a:xfrm>
          <a:prstGeom prst="rect">
            <a:avLst/>
          </a:prstGeom>
        </p:spPr>
        <p:txBody>
          <a:bodyPr/>
          <a:lstStyle/>
          <a:p>
            <a:pPr defTabSz="411479">
              <a:defRPr sz="3600"/>
            </a:pPr>
            <a:r>
              <a:t>Arte </a:t>
            </a:r>
            <a:r>
              <a:rPr u="sng"/>
              <a:t>romantica o cristiana</a:t>
            </a:r>
          </a:p>
        </p:txBody>
      </p:sp>
      <p:pic>
        <p:nvPicPr>
          <p:cNvPr id="293" name="image18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954" r="955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294" name="Shape 294"/>
          <p:cNvSpPr>
            <a:spLocks noGrp="1"/>
          </p:cNvSpPr>
          <p:nvPr>
            <p:ph type="body" sz="half" idx="1"/>
          </p:nvPr>
        </p:nvSpPr>
        <p:spPr>
          <a:xfrm>
            <a:off x="1295399" y="1959429"/>
            <a:ext cx="6241816" cy="3857172"/>
          </a:xfrm>
          <a:prstGeom prst="rect">
            <a:avLst/>
          </a:prstGeom>
        </p:spPr>
        <p:txBody>
          <a:bodyPr/>
          <a:lstStyle/>
          <a:p>
            <a:pPr marL="285750" indent="-285750" algn="just">
              <a:buClr>
                <a:schemeClr val="accent1"/>
              </a:buClr>
              <a:buSzPct val="115000"/>
              <a:buFont typeface="Arial"/>
              <a:buChar char="•"/>
              <a:defRPr sz="2600"/>
            </a:pPr>
            <a:r>
              <a:t>Con l’arte romantica o cristiana si è avuto il passaggio </a:t>
            </a:r>
            <a:r>
              <a:rPr b="1"/>
              <a:t>dalla</a:t>
            </a:r>
            <a:r>
              <a:t> </a:t>
            </a:r>
            <a:r>
              <a:rPr u="sng"/>
              <a:t>bellezza esteriore</a:t>
            </a:r>
            <a:r>
              <a:t> (del corpo) </a:t>
            </a:r>
            <a:r>
              <a:rPr b="1"/>
              <a:t>alla</a:t>
            </a:r>
            <a:r>
              <a:t> </a:t>
            </a:r>
            <a:r>
              <a:rPr u="sng"/>
              <a:t>bellezza interiore</a:t>
            </a:r>
            <a:r>
              <a:t> (dello spirito).</a:t>
            </a:r>
          </a:p>
          <a:p>
            <a:pPr marL="285750" indent="-285750" algn="just">
              <a:buClr>
                <a:schemeClr val="accent1"/>
              </a:buClr>
              <a:buSzPct val="115000"/>
              <a:buFont typeface="Arial"/>
              <a:buChar char="•"/>
              <a:defRPr sz="2600"/>
            </a:pPr>
            <a:r>
              <a:t>L’arte riesce a realizzare </a:t>
            </a:r>
            <a:r>
              <a:rPr b="1"/>
              <a:t>l’unità</a:t>
            </a:r>
            <a:r>
              <a:t> del corpo (finito) con lo spirito (infinito), dell’umano con il divino. Unione, questa, rappresentata in maniera icastica dal Crocefisso, che ne </a:t>
            </a:r>
            <a:r>
              <a:rPr b="1"/>
              <a:t>incarna</a:t>
            </a:r>
            <a:r>
              <a:t> la </a:t>
            </a:r>
            <a:r>
              <a:rPr u="sng"/>
              <a:t>perfetta sintesi unitiva</a:t>
            </a:r>
            <a:r>
              <a:t>.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r>
              <a:t>Filosofia della religione. I </a:t>
            </a:r>
            <a:r>
              <a:rPr u="sng"/>
              <a:t>quattro</a:t>
            </a:r>
            <a:r>
              <a:t> stadi</a:t>
            </a:r>
          </a:p>
        </p:txBody>
      </p:sp>
      <p:sp>
        <p:nvSpPr>
          <p:cNvPr id="297" name="Shape 297"/>
          <p:cNvSpPr>
            <a:spLocks noGrp="1"/>
          </p:cNvSpPr>
          <p:nvPr>
            <p:ph type="body" idx="1"/>
          </p:nvPr>
        </p:nvSpPr>
        <p:spPr>
          <a:xfrm>
            <a:off x="1295401" y="2481943"/>
            <a:ext cx="9601198" cy="368372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spcBef>
                <a:spcPts val="700"/>
              </a:spcBef>
              <a:buFontTx/>
              <a:buAutoNum type="arabicPeriod"/>
              <a:defRPr sz="3000" b="1"/>
            </a:pPr>
            <a:r>
              <a:t>Religione naturale</a:t>
            </a:r>
            <a:r>
              <a:rPr b="0"/>
              <a:t> (cinese, indiana, buddistica).</a:t>
            </a:r>
          </a:p>
          <a:p>
            <a:pPr marL="457200" indent="-457200" algn="just">
              <a:spcBef>
                <a:spcPts val="700"/>
              </a:spcBef>
              <a:buFontTx/>
              <a:buAutoNum type="arabicPeriod"/>
              <a:defRPr sz="3000" b="1"/>
            </a:pPr>
            <a:r>
              <a:t>Religioni della libertà</a:t>
            </a:r>
            <a:r>
              <a:rPr b="0"/>
              <a:t> (persiana, siriaca, egiziana).</a:t>
            </a:r>
          </a:p>
          <a:p>
            <a:pPr marL="457200" indent="-457200" algn="just">
              <a:spcBef>
                <a:spcPts val="700"/>
              </a:spcBef>
              <a:buFontTx/>
              <a:buAutoNum type="arabicPeriod"/>
              <a:defRPr sz="3000" b="1"/>
            </a:pPr>
            <a:r>
              <a:t>Religioni dell’individualità spirituale</a:t>
            </a:r>
            <a:r>
              <a:rPr b="0"/>
              <a:t> (giudaica, greca, romana).</a:t>
            </a:r>
          </a:p>
          <a:p>
            <a:pPr marL="457200" indent="-457200" algn="just">
              <a:spcBef>
                <a:spcPts val="700"/>
              </a:spcBef>
              <a:buFontTx/>
              <a:buAutoNum type="arabicPeriod"/>
              <a:defRPr sz="3000" b="1"/>
            </a:pPr>
            <a:r>
              <a:t>Religione assoluta</a:t>
            </a:r>
            <a:r>
              <a:rPr b="0"/>
              <a:t> (cristiana) caratterizzata da tre fasi: 1) il </a:t>
            </a:r>
            <a:r>
              <a:rPr b="0" u="sng"/>
              <a:t>regno del Padre</a:t>
            </a:r>
            <a:r>
              <a:rPr b="0"/>
              <a:t>, 2) </a:t>
            </a:r>
            <a:r>
              <a:rPr b="0" u="sng"/>
              <a:t>del Figlio</a:t>
            </a:r>
            <a:r>
              <a:rPr b="0"/>
              <a:t> e 3) </a:t>
            </a:r>
            <a:r>
              <a:rPr b="0" u="sng"/>
              <a:t>dello Spirito</a:t>
            </a:r>
            <a:r>
              <a:rPr b="0"/>
              <a:t>. Dio è lo </a:t>
            </a:r>
            <a:r>
              <a:rPr b="0" u="sng"/>
              <a:t>Spirito del mondo</a:t>
            </a:r>
            <a:r>
              <a:rPr b="0"/>
              <a:t>.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630647"/>
          </a:xfrm>
          <a:prstGeom prst="rect">
            <a:avLst/>
          </a:prstGeom>
        </p:spPr>
        <p:txBody>
          <a:bodyPr/>
          <a:lstStyle>
            <a:lvl1pPr defTabSz="402336">
              <a:defRPr sz="3872"/>
            </a:lvl1pPr>
          </a:lstStyle>
          <a:p>
            <a:r>
              <a:t>Hegel e il Cristianesimo</a:t>
            </a:r>
          </a:p>
        </p:txBody>
      </p:sp>
      <p:grpSp>
        <p:nvGrpSpPr>
          <p:cNvPr id="302" name="Group 302"/>
          <p:cNvGrpSpPr/>
          <p:nvPr/>
        </p:nvGrpSpPr>
        <p:grpSpPr>
          <a:xfrm>
            <a:off x="8094830" y="1041399"/>
            <a:ext cx="3063479" cy="4775201"/>
            <a:chOff x="0" y="0"/>
            <a:chExt cx="3063478" cy="4775200"/>
          </a:xfrm>
        </p:grpSpPr>
        <p:sp>
          <p:nvSpPr>
            <p:cNvPr id="300" name="Shape 300"/>
            <p:cNvSpPr/>
            <p:nvPr/>
          </p:nvSpPr>
          <p:spPr>
            <a:xfrm>
              <a:off x="0" y="-1"/>
              <a:ext cx="3063348" cy="4775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91"/>
                  </a:moveTo>
                  <a:lnTo>
                    <a:pt x="0" y="1191"/>
                  </a:lnTo>
                  <a:cubicBezTo>
                    <a:pt x="0" y="533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533"/>
                    <a:pt x="21600" y="1191"/>
                  </a:cubicBezTo>
                  <a:lnTo>
                    <a:pt x="21600" y="20409"/>
                  </a:lnTo>
                  <a:lnTo>
                    <a:pt x="21600" y="20409"/>
                  </a:lnTo>
                  <a:cubicBezTo>
                    <a:pt x="21600" y="21067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067"/>
                    <a:pt x="0" y="20409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301" name="image19.jpg"/>
            <p:cNvPicPr>
              <a:picLocks noChangeAspect="1"/>
            </p:cNvPicPr>
            <p:nvPr/>
          </p:nvPicPr>
          <p:blipFill>
            <a:blip r:embed="rId2"/>
            <a:srcRect l="28746" r="28744"/>
            <a:stretch>
              <a:fillRect/>
            </a:stretch>
          </p:blipFill>
          <p:spPr>
            <a:xfrm>
              <a:off x="0" y="0"/>
              <a:ext cx="3063479" cy="4775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5" y="0"/>
                  </a:moveTo>
                  <a:cubicBezTo>
                    <a:pt x="830" y="0"/>
                    <a:pt x="0" y="533"/>
                    <a:pt x="0" y="1190"/>
                  </a:cubicBezTo>
                  <a:lnTo>
                    <a:pt x="0" y="20410"/>
                  </a:lnTo>
                  <a:cubicBezTo>
                    <a:pt x="0" y="21067"/>
                    <a:pt x="830" y="21600"/>
                    <a:pt x="1855" y="21600"/>
                  </a:cubicBezTo>
                  <a:lnTo>
                    <a:pt x="19742" y="21600"/>
                  </a:lnTo>
                  <a:cubicBezTo>
                    <a:pt x="20767" y="21600"/>
                    <a:pt x="21600" y="21067"/>
                    <a:pt x="21600" y="20410"/>
                  </a:cubicBezTo>
                  <a:lnTo>
                    <a:pt x="21600" y="1190"/>
                  </a:lnTo>
                  <a:cubicBezTo>
                    <a:pt x="21600" y="533"/>
                    <a:pt x="20767" y="0"/>
                    <a:pt x="19742" y="0"/>
                  </a:cubicBezTo>
                  <a:lnTo>
                    <a:pt x="1855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  <p:sp>
        <p:nvSpPr>
          <p:cNvPr id="303" name="Shape 303"/>
          <p:cNvSpPr>
            <a:spLocks noGrp="1"/>
          </p:cNvSpPr>
          <p:nvPr>
            <p:ph type="body" sz="half" idx="1"/>
          </p:nvPr>
        </p:nvSpPr>
        <p:spPr>
          <a:xfrm>
            <a:off x="1295399" y="2442754"/>
            <a:ext cx="6241816" cy="3373847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700"/>
              </a:spcBef>
              <a:defRPr sz="3200"/>
            </a:pPr>
            <a:r>
              <a:t>Al vertice della sua filosofia della religione il Nostro mette la </a:t>
            </a:r>
            <a:r>
              <a:rPr u="sng"/>
              <a:t>religione cristiana</a:t>
            </a:r>
            <a:r>
              <a:t>, perché – a suo dire – ha saputo </a:t>
            </a:r>
            <a:r>
              <a:rPr b="1"/>
              <a:t>unificare</a:t>
            </a:r>
            <a:r>
              <a:t> il finito e l’infinito, l’umano e il divino mediante l’incarnazione di Cristo.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557903"/>
          </a:xfrm>
          <a:prstGeom prst="rect">
            <a:avLst/>
          </a:prstGeom>
        </p:spPr>
        <p:txBody>
          <a:bodyPr/>
          <a:lstStyle>
            <a:lvl1pPr algn="just">
              <a:defRPr sz="2900"/>
            </a:lvl1pPr>
          </a:lstStyle>
          <a:p>
            <a:r>
              <a:t>Alla filosofia è stato fatto il rimprovero di porsi al di sopra della religione; ma questo è già falso in linea di fatto perché essa ha per contenuto soltanto la religione e nient’altro. Essa dà questo contenuto nella forma del pensiero e si pone così soltanto al di sopra della forma della fede; il contenuto è lo stesso.</a:t>
            </a:r>
          </a:p>
        </p:txBody>
      </p:sp>
      <p:sp>
        <p:nvSpPr>
          <p:cNvPr id="306" name="Shape 306"/>
          <p:cNvSpPr>
            <a:spLocks noGrp="1"/>
          </p:cNvSpPr>
          <p:nvPr>
            <p:ph type="body" sz="quarter" idx="1"/>
          </p:nvPr>
        </p:nvSpPr>
        <p:spPr>
          <a:xfrm>
            <a:off x="1674811" y="3540033"/>
            <a:ext cx="8839204" cy="431076"/>
          </a:xfrm>
          <a:prstGeom prst="rect">
            <a:avLst/>
          </a:prstGeom>
        </p:spPr>
        <p:txBody>
          <a:bodyPr/>
          <a:lstStyle/>
          <a:p>
            <a:pPr algn="ctr"/>
            <a:r>
              <a:t>(Hegel, </a:t>
            </a:r>
            <a:r>
              <a:rPr i="1"/>
              <a:t>Lezioni di filosofia della religione</a:t>
            </a:r>
            <a:r>
              <a:t>)</a:t>
            </a:r>
          </a:p>
        </p:txBody>
      </p:sp>
      <p:sp>
        <p:nvSpPr>
          <p:cNvPr id="307" name="Shape 307"/>
          <p:cNvSpPr>
            <a:spLocks noGrp="1"/>
          </p:cNvSpPr>
          <p:nvPr>
            <p:ph type="body" idx="13"/>
          </p:nvPr>
        </p:nvSpPr>
        <p:spPr>
          <a:xfrm>
            <a:off x="1295400" y="4258490"/>
            <a:ext cx="9609668" cy="193330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marL="0" indent="0" algn="just">
              <a:buClrTx/>
              <a:buSzTx/>
              <a:buFontTx/>
              <a:buNone/>
              <a:defRPr sz="2600">
                <a:solidFill>
                  <a:srgbClr val="000000"/>
                </a:solidFill>
              </a:defRPr>
            </a:pPr>
            <a:r>
              <a:t>Cosa vuol dirci Hegel? Nient’altro se non che: il </a:t>
            </a:r>
            <a:r>
              <a:rPr b="1"/>
              <a:t>modo</a:t>
            </a:r>
            <a:r>
              <a:t> della religione è la </a:t>
            </a:r>
            <a:r>
              <a:rPr u="sng"/>
              <a:t>fede</a:t>
            </a:r>
            <a:r>
              <a:t>, quello della filosofia il </a:t>
            </a:r>
            <a:r>
              <a:rPr u="sng"/>
              <a:t>pensiero</a:t>
            </a:r>
            <a:r>
              <a:t>. Mentre il </a:t>
            </a:r>
            <a:r>
              <a:rPr b="1"/>
              <a:t>contenuto</a:t>
            </a:r>
            <a:r>
              <a:t> è pressoché identico: </a:t>
            </a:r>
            <a:r>
              <a:rPr u="sng"/>
              <a:t>Dio</a:t>
            </a:r>
            <a:r>
              <a:t>.</a:t>
            </a: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735150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La storia della filosofia</a:t>
            </a:r>
          </a:p>
        </p:txBody>
      </p:sp>
      <p:pic>
        <p:nvPicPr>
          <p:cNvPr id="310" name="image20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25939" r="25938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228600" cap="sq">
            <a:solidFill>
              <a:srgbClr val="000000"/>
            </a:solidFill>
          </a:ln>
        </p:spPr>
      </p:pic>
      <p:sp>
        <p:nvSpPr>
          <p:cNvPr id="311" name="Shape 311"/>
          <p:cNvSpPr>
            <a:spLocks noGrp="1"/>
          </p:cNvSpPr>
          <p:nvPr>
            <p:ph type="body" sz="half" idx="1"/>
          </p:nvPr>
        </p:nvSpPr>
        <p:spPr>
          <a:xfrm>
            <a:off x="1295399" y="2299061"/>
            <a:ext cx="6241816" cy="3517539"/>
          </a:xfrm>
          <a:prstGeom prst="rect">
            <a:avLst/>
          </a:prstGeom>
        </p:spPr>
        <p:txBody>
          <a:bodyPr/>
          <a:lstStyle/>
          <a:p>
            <a:pPr marL="285750" indent="-285750" algn="just"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Hegel concepisce la storia della filosofia come </a:t>
            </a:r>
            <a:r>
              <a:rPr b="1"/>
              <a:t>sviluppo necessario</a:t>
            </a:r>
            <a:r>
              <a:t>. </a:t>
            </a:r>
          </a:p>
          <a:p>
            <a:pPr marL="285750" indent="-285750" algn="just"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Perciò «ogni filosofia è necessaria; nessuna scompare veramente ma tutte sono conservate positivamente come momenti di una totalità compiuta» (Abbagnano).</a:t>
            </a: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578395"/>
          </a:xfrm>
          <a:prstGeom prst="rect">
            <a:avLst/>
          </a:prstGeom>
        </p:spPr>
        <p:txBody>
          <a:bodyPr/>
          <a:lstStyle/>
          <a:p>
            <a:pPr defTabSz="365760">
              <a:defRPr sz="3520" u="sng"/>
            </a:pPr>
            <a:r>
              <a:t>Tradizione</a:t>
            </a:r>
            <a:r>
              <a:rPr u="none"/>
              <a:t> e </a:t>
            </a:r>
            <a:r>
              <a:t>innovazione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8094830" y="1041399"/>
            <a:ext cx="3063479" cy="4775201"/>
            <a:chOff x="0" y="0"/>
            <a:chExt cx="3063478" cy="4775200"/>
          </a:xfrm>
        </p:grpSpPr>
        <p:sp>
          <p:nvSpPr>
            <p:cNvPr id="314" name="Shape 314"/>
            <p:cNvSpPr/>
            <p:nvPr/>
          </p:nvSpPr>
          <p:spPr>
            <a:xfrm>
              <a:off x="0" y="-1"/>
              <a:ext cx="3063348" cy="4775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91"/>
                  </a:moveTo>
                  <a:lnTo>
                    <a:pt x="0" y="1191"/>
                  </a:lnTo>
                  <a:cubicBezTo>
                    <a:pt x="0" y="533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533"/>
                    <a:pt x="21600" y="1191"/>
                  </a:cubicBezTo>
                  <a:lnTo>
                    <a:pt x="21600" y="20409"/>
                  </a:lnTo>
                  <a:lnTo>
                    <a:pt x="21600" y="20409"/>
                  </a:lnTo>
                  <a:cubicBezTo>
                    <a:pt x="21600" y="21067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067"/>
                    <a:pt x="0" y="20409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315" name="image21.jpg"/>
            <p:cNvPicPr>
              <a:picLocks noChangeAspect="1"/>
            </p:cNvPicPr>
            <p:nvPr/>
          </p:nvPicPr>
          <p:blipFill>
            <a:blip r:embed="rId2"/>
            <a:srcRect l="25939" r="25936"/>
            <a:stretch>
              <a:fillRect/>
            </a:stretch>
          </p:blipFill>
          <p:spPr>
            <a:xfrm>
              <a:off x="0" y="0"/>
              <a:ext cx="3063479" cy="4775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5" y="0"/>
                  </a:moveTo>
                  <a:cubicBezTo>
                    <a:pt x="830" y="0"/>
                    <a:pt x="0" y="533"/>
                    <a:pt x="0" y="1190"/>
                  </a:cubicBezTo>
                  <a:lnTo>
                    <a:pt x="0" y="20410"/>
                  </a:lnTo>
                  <a:cubicBezTo>
                    <a:pt x="0" y="21067"/>
                    <a:pt x="830" y="21600"/>
                    <a:pt x="1855" y="21600"/>
                  </a:cubicBezTo>
                  <a:lnTo>
                    <a:pt x="19742" y="21600"/>
                  </a:lnTo>
                  <a:cubicBezTo>
                    <a:pt x="20767" y="21600"/>
                    <a:pt x="21600" y="21067"/>
                    <a:pt x="21600" y="20410"/>
                  </a:cubicBezTo>
                  <a:lnTo>
                    <a:pt x="21600" y="1190"/>
                  </a:lnTo>
                  <a:cubicBezTo>
                    <a:pt x="21600" y="533"/>
                    <a:pt x="20767" y="0"/>
                    <a:pt x="19742" y="0"/>
                  </a:cubicBezTo>
                  <a:lnTo>
                    <a:pt x="1855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  <p:sp>
        <p:nvSpPr>
          <p:cNvPr id="317" name="Shape 317"/>
          <p:cNvSpPr>
            <a:spLocks noGrp="1"/>
          </p:cNvSpPr>
          <p:nvPr>
            <p:ph type="body" sz="half" idx="1"/>
          </p:nvPr>
        </p:nvSpPr>
        <p:spPr>
          <a:xfrm>
            <a:off x="1295399" y="1841862"/>
            <a:ext cx="6241816" cy="3974738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90000"/>
              </a:lnSpc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Hegel concepisce la storia della filosofia come </a:t>
            </a:r>
            <a:r>
              <a:rPr b="1"/>
              <a:t>tradizione</a:t>
            </a:r>
            <a:r>
              <a:t>, come eredità non già da conservare soltanto, ma da ri-pensare, </a:t>
            </a:r>
            <a:r>
              <a:rPr b="1"/>
              <a:t>innovando</a:t>
            </a:r>
            <a:r>
              <a:t>, senza rifugiarsi nel già pensato e nel citazionismo dei grandi pensatori tanto fedele quanto però sterile e poco utile. </a:t>
            </a:r>
          </a:p>
          <a:p>
            <a:pPr marL="457200" indent="-457200" algn="just">
              <a:lnSpc>
                <a:spcPct val="90000"/>
              </a:lnSpc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Innovazione, quindi, nel </a:t>
            </a:r>
            <a:r>
              <a:rPr u="sng"/>
              <a:t>segno</a:t>
            </a:r>
            <a:r>
              <a:t> però della tradizione (= </a:t>
            </a:r>
            <a:r>
              <a:rPr b="1"/>
              <a:t>continuità</a:t>
            </a:r>
            <a:r>
              <a:t>).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624237"/>
          </a:xfrm>
          <a:prstGeom prst="rect">
            <a:avLst/>
          </a:prstGeom>
        </p:spPr>
        <p:txBody>
          <a:bodyPr/>
          <a:lstStyle>
            <a:lvl1pPr defTabSz="388620">
              <a:defRPr sz="3740"/>
            </a:lvl1pPr>
          </a:lstStyle>
          <a:p>
            <a:r>
              <a:t>Un esempio? Anche due…</a:t>
            </a:r>
          </a:p>
        </p:txBody>
      </p:sp>
      <p:sp>
        <p:nvSpPr>
          <p:cNvPr id="320" name="Shape 320"/>
          <p:cNvSpPr>
            <a:spLocks noGrp="1"/>
          </p:cNvSpPr>
          <p:nvPr>
            <p:ph type="body" sz="half" idx="1"/>
          </p:nvPr>
        </p:nvSpPr>
        <p:spPr>
          <a:xfrm>
            <a:off x="1295399" y="2214153"/>
            <a:ext cx="6241816" cy="3602447"/>
          </a:xfrm>
          <a:prstGeom prst="rect">
            <a:avLst/>
          </a:prstGeom>
        </p:spPr>
        <p:txBody>
          <a:bodyPr/>
          <a:lstStyle>
            <a:lvl1pPr algn="just">
              <a:defRPr sz="2800"/>
            </a:lvl1pPr>
          </a:lstStyle>
          <a:p>
            <a:r>
              <a:t>Se Marx si fosse soffermato troppo fedelmente sul pensiero di Hegel, non sarebbe divenuto il Marx che – oggi – tutti studiamo. Lo stesso vale per i filosofi antichi: se Aristotele per troppa fedeltà fosse rimasto a pascolare nell’Iperuranio del maestro Platone, non sarebbe diventato l’Aristotele che tutti conosciamo. </a:t>
            </a:r>
          </a:p>
        </p:txBody>
      </p:sp>
      <p:pic>
        <p:nvPicPr>
          <p:cNvPr id="321" name="image22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18774" r="18774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228600" cap="sq">
            <a:solidFill>
              <a:srgbClr val="000000"/>
            </a:solidFill>
          </a:ln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565331"/>
          </a:xfrm>
          <a:prstGeom prst="rect">
            <a:avLst/>
          </a:prstGeom>
        </p:spPr>
        <p:txBody>
          <a:bodyPr/>
          <a:lstStyle>
            <a:lvl1pPr defTabSz="352043">
              <a:defRPr sz="3387"/>
            </a:lvl1pPr>
          </a:lstStyle>
          <a:p>
            <a:r>
              <a:t>Il tradimento della filosofia</a:t>
            </a:r>
          </a:p>
        </p:txBody>
      </p:sp>
      <p:pic>
        <p:nvPicPr>
          <p:cNvPr id="324" name="image23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8043" r="8043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325" name="Shape 325"/>
          <p:cNvSpPr>
            <a:spLocks noGrp="1"/>
          </p:cNvSpPr>
          <p:nvPr>
            <p:ph type="body" sz="half" idx="1"/>
          </p:nvPr>
        </p:nvSpPr>
        <p:spPr>
          <a:xfrm>
            <a:off x="1295399" y="2514600"/>
            <a:ext cx="6241816" cy="3302000"/>
          </a:xfrm>
          <a:prstGeom prst="rect">
            <a:avLst/>
          </a:prstGeom>
        </p:spPr>
        <p:txBody>
          <a:bodyPr/>
          <a:lstStyle/>
          <a:p>
            <a:pPr algn="just">
              <a:defRPr sz="2800"/>
            </a:pPr>
            <a:r>
              <a:t>La filosofia è un </a:t>
            </a:r>
            <a:r>
              <a:rPr u="sng"/>
              <a:t>atto di tradimento</a:t>
            </a:r>
            <a:r>
              <a:t> nei confronti del già pensato, così come il filosofo è un </a:t>
            </a:r>
            <a:r>
              <a:rPr u="sng"/>
              <a:t>traditore</a:t>
            </a:r>
            <a:r>
              <a:t> dei propri maestri. Questo </a:t>
            </a:r>
            <a:r>
              <a:rPr b="1"/>
              <a:t>tradimento simbolico</a:t>
            </a:r>
            <a:r>
              <a:t> – per così dire – si consuma però non prima di aver passato al setaccio (= studiato), con acribia e rispetto, il pensiero di chi è venuto prima. </a:t>
            </a:r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r>
              <a:t>Beata l’</a:t>
            </a:r>
            <a:r>
              <a:rPr u="sng"/>
              <a:t>ultima filosofia</a:t>
            </a:r>
          </a:p>
        </p:txBody>
      </p:sp>
      <p:sp>
        <p:nvSpPr>
          <p:cNvPr id="328" name="Shape 328"/>
          <p:cNvSpPr>
            <a:spLocks noGrp="1"/>
          </p:cNvSpPr>
          <p:nvPr>
            <p:ph type="body" idx="1"/>
          </p:nvPr>
        </p:nvSpPr>
        <p:spPr>
          <a:xfrm>
            <a:off x="1295401" y="2504680"/>
            <a:ext cx="9601198" cy="3687115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2600"/>
            </a:pPr>
            <a:r>
              <a:t>L’ultima filosofia arrivata è la più sviluppata e dà il </a:t>
            </a:r>
            <a:r>
              <a:rPr u="sng"/>
              <a:t>raccolto migliore</a:t>
            </a:r>
            <a:r>
              <a:t>, poiché </a:t>
            </a:r>
            <a:r>
              <a:rPr b="1"/>
              <a:t>comprende</a:t>
            </a:r>
            <a:r>
              <a:t> in essa i </a:t>
            </a:r>
            <a:r>
              <a:rPr u="sng"/>
              <a:t>semi</a:t>
            </a:r>
            <a:r>
              <a:t> delle filosofie precedenti, solo però giunti a un grado più alto di maturazione. In definitiva: è la filosofia che raccoglie i semi delle filosofie precedenti e a sua volta getta dei semi nuovi. Volendo trarre un esempio dalla storia della filosofia: è un po’ come se i semi gettati da Socrate siano stati poi raccolti da Platone e dopo ancora mietuti da Aristotele. E così via in un </a:t>
            </a:r>
            <a:r>
              <a:rPr u="sng"/>
              <a:t>continuo</a:t>
            </a:r>
            <a:r>
              <a:t> quanto </a:t>
            </a:r>
            <a:r>
              <a:rPr u="sng"/>
              <a:t>necessario</a:t>
            </a:r>
            <a:r>
              <a:t> processo di </a:t>
            </a:r>
            <a:r>
              <a:rPr b="1"/>
              <a:t>semina </a:t>
            </a:r>
            <a:r>
              <a:t>(</a:t>
            </a:r>
            <a:r>
              <a:rPr u="sng"/>
              <a:t>tesi</a:t>
            </a:r>
            <a:r>
              <a:t>) e </a:t>
            </a:r>
            <a:r>
              <a:rPr b="1"/>
              <a:t>raccolto </a:t>
            </a:r>
            <a:r>
              <a:t>(</a:t>
            </a:r>
            <a:r>
              <a:rPr u="sng"/>
              <a:t>antitesi</a:t>
            </a:r>
            <a:r>
              <a:t>) e </a:t>
            </a:r>
            <a:r>
              <a:rPr b="1"/>
              <a:t>nuova semina </a:t>
            </a:r>
            <a:r>
              <a:t>(</a:t>
            </a:r>
            <a:r>
              <a:rPr u="sng"/>
              <a:t>sintesi</a:t>
            </a:r>
            <a:r>
              <a:t> o </a:t>
            </a:r>
            <a:r>
              <a:rPr u="sng"/>
              <a:t>nuova tesi</a:t>
            </a:r>
            <a:r>
              <a:t>).</a:t>
            </a:r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t>La totalità infinita dello Stato</a:t>
            </a:r>
          </a:p>
        </p:txBody>
      </p:sp>
      <p:sp>
        <p:nvSpPr>
          <p:cNvPr id="331" name="Shape 331"/>
          <p:cNvSpPr>
            <a:spLocks noGrp="1"/>
          </p:cNvSpPr>
          <p:nvPr>
            <p:ph type="body" sz="quarter" idx="1"/>
          </p:nvPr>
        </p:nvSpPr>
        <p:spPr>
          <a:xfrm>
            <a:off x="1295399" y="2658533"/>
            <a:ext cx="4718306" cy="576263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Rapporto tra </a:t>
            </a:r>
            <a:r>
              <a:rPr u="sng"/>
              <a:t>Stato</a:t>
            </a:r>
            <a:r>
              <a:t> e </a:t>
            </a:r>
            <a:r>
              <a:rPr u="sng"/>
              <a:t>storia</a:t>
            </a:r>
          </a:p>
        </p:txBody>
      </p:sp>
      <p:sp>
        <p:nvSpPr>
          <p:cNvPr id="332" name="Shape 332"/>
          <p:cNvSpPr/>
          <p:nvPr/>
        </p:nvSpPr>
        <p:spPr>
          <a:xfrm>
            <a:off x="1295399" y="3659580"/>
            <a:ext cx="4718306" cy="87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algn="just">
              <a:spcBef>
                <a:spcPts val="600"/>
              </a:spcBef>
              <a:defRPr sz="2800">
                <a:solidFill>
                  <a:srgbClr val="262626"/>
                </a:solidFill>
              </a:defRPr>
            </a:pPr>
            <a:r>
              <a:t>Lo Stato trova nella </a:t>
            </a:r>
            <a:r>
              <a:rPr u="sng"/>
              <a:t>storia la sua giustificazione</a:t>
            </a:r>
            <a:r>
              <a:t>.</a:t>
            </a:r>
          </a:p>
        </p:txBody>
      </p:sp>
      <p:sp>
        <p:nvSpPr>
          <p:cNvPr id="333" name="Shape 33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marL="0" indent="0">
              <a:buClrTx/>
              <a:buSzTx/>
              <a:buFontTx/>
              <a:buNone/>
              <a:defRPr sz="3200">
                <a:solidFill>
                  <a:schemeClr val="accent1"/>
                </a:solidFill>
              </a:defRPr>
            </a:pPr>
            <a:r>
              <a:t>Legame tra </a:t>
            </a:r>
            <a:r>
              <a:rPr u="sng"/>
              <a:t>Stato</a:t>
            </a:r>
            <a:r>
              <a:t> e </a:t>
            </a:r>
            <a:r>
              <a:rPr u="sng"/>
              <a:t>religione</a:t>
            </a:r>
          </a:p>
        </p:txBody>
      </p:sp>
      <p:sp>
        <p:nvSpPr>
          <p:cNvPr id="334" name="Shape 334"/>
          <p:cNvSpPr/>
          <p:nvPr/>
        </p:nvSpPr>
        <p:spPr>
          <a:xfrm>
            <a:off x="6180670" y="3659580"/>
            <a:ext cx="4718305" cy="1272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algn="just">
              <a:spcBef>
                <a:spcPts val="600"/>
              </a:spcBef>
              <a:defRPr sz="2800">
                <a:solidFill>
                  <a:srgbClr val="262626"/>
                </a:solidFill>
              </a:defRPr>
            </a:pPr>
            <a:r>
              <a:t>Lo Stato è la suprema manifestazione del </a:t>
            </a:r>
            <a:r>
              <a:rPr u="sng"/>
              <a:t>divino nel mondo</a:t>
            </a:r>
            <a:r>
              <a:t>.</a:t>
            </a:r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630647"/>
          </a:xfrm>
          <a:prstGeom prst="rect">
            <a:avLst/>
          </a:prstGeom>
        </p:spPr>
        <p:txBody>
          <a:bodyPr/>
          <a:lstStyle>
            <a:lvl1pPr defTabSz="402336">
              <a:defRPr sz="3872"/>
            </a:lvl1pPr>
          </a:lstStyle>
          <a:p>
            <a:r>
              <a:t>Sovrano o popolo?</a:t>
            </a:r>
          </a:p>
        </p:txBody>
      </p:sp>
      <p:pic>
        <p:nvPicPr>
          <p:cNvPr id="337" name="image24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27115" r="27115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338" name="Shape 338"/>
          <p:cNvSpPr>
            <a:spLocks noGrp="1"/>
          </p:cNvSpPr>
          <p:nvPr>
            <p:ph type="body" sz="half" idx="1"/>
          </p:nvPr>
        </p:nvSpPr>
        <p:spPr>
          <a:xfrm>
            <a:off x="1295399" y="1828798"/>
            <a:ext cx="6241816" cy="3987802"/>
          </a:xfrm>
          <a:prstGeom prst="rect">
            <a:avLst/>
          </a:prstGeom>
        </p:spPr>
        <p:txBody>
          <a:bodyPr/>
          <a:lstStyle/>
          <a:p>
            <a:pPr algn="just">
              <a:defRPr sz="2800"/>
            </a:pPr>
            <a:r>
              <a:t>Per Hegel la vera </a:t>
            </a:r>
            <a:r>
              <a:rPr b="1"/>
              <a:t>libertà</a:t>
            </a:r>
            <a:r>
              <a:t> – obiettivo </a:t>
            </a:r>
            <a:r>
              <a:rPr u="sng"/>
              <a:t>principale</a:t>
            </a:r>
            <a:r>
              <a:t> dell’autocoscienza dello spirito – può darsi soltanto </a:t>
            </a:r>
            <a:r>
              <a:rPr b="1"/>
              <a:t>nello</a:t>
            </a:r>
            <a:r>
              <a:t> Stato. La Rivoluzione francese </a:t>
            </a:r>
            <a:r>
              <a:rPr i="1"/>
              <a:t>docet</a:t>
            </a:r>
            <a:r>
              <a:t>: lo Stato o è il sovrano (monarca assoluto) o è il popolo. L’ago della bilancia hegeliano pende per il </a:t>
            </a:r>
            <a:r>
              <a:rPr b="1"/>
              <a:t>monarca</a:t>
            </a:r>
            <a:r>
              <a:t> assoluto, in quanto incarnazione della </a:t>
            </a:r>
            <a:r>
              <a:rPr u="sng"/>
              <a:t>totalità infinita dello Stato, </a:t>
            </a:r>
            <a:r>
              <a:t>nonostante le sue giovanili simpatie rivoluzionarie.</a:t>
            </a:r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r>
              <a:t>Al di là della morale individuale</a:t>
            </a:r>
          </a:p>
        </p:txBody>
      </p:sp>
      <p:sp>
        <p:nvSpPr>
          <p:cNvPr id="341" name="Shape 341"/>
          <p:cNvSpPr>
            <a:spLocks noGrp="1"/>
          </p:cNvSpPr>
          <p:nvPr>
            <p:ph type="body" idx="1"/>
          </p:nvPr>
        </p:nvSpPr>
        <p:spPr>
          <a:xfrm>
            <a:off x="1247395" y="2478553"/>
            <a:ext cx="9697210" cy="3713240"/>
          </a:xfrm>
          <a:prstGeom prst="rect">
            <a:avLst/>
          </a:prstGeom>
        </p:spPr>
        <p:txBody>
          <a:bodyPr/>
          <a:lstStyle/>
          <a:p>
            <a:pPr algn="just">
              <a:defRPr sz="2500"/>
            </a:pPr>
            <a:r>
              <a:t>Dello Stato non fanno parte tutti gli individui solo per il fatto di essere cittadini (questo è il punto di vista dei </a:t>
            </a:r>
            <a:r>
              <a:rPr u="sng"/>
              <a:t>democratici</a:t>
            </a:r>
            <a:r>
              <a:t>), bensì solamente quegli individui </a:t>
            </a:r>
            <a:r>
              <a:rPr b="1"/>
              <a:t>attivi</a:t>
            </a:r>
            <a:r>
              <a:t> che appartengono a una </a:t>
            </a:r>
            <a:r>
              <a:rPr b="1"/>
              <a:t>cerchia</a:t>
            </a:r>
            <a:r>
              <a:t> determinata, come – per esempio – membri di una corporazione (di artigiani, di muratori, eccetera). </a:t>
            </a:r>
          </a:p>
          <a:p>
            <a:pPr algn="just">
              <a:defRPr sz="2500"/>
            </a:pPr>
            <a:r>
              <a:t>Lo Stato è ben al di là della morale individuale. Ha dei </a:t>
            </a:r>
            <a:r>
              <a:rPr u="sng"/>
              <a:t>fini superiori</a:t>
            </a:r>
            <a:r>
              <a:t>. Motivo per cui: lo Stato hegeliano è per un </a:t>
            </a:r>
            <a:r>
              <a:rPr b="1"/>
              <a:t>machiavellismo</a:t>
            </a:r>
            <a:r>
              <a:t> sostanziale. Nel senso che: giustifica l’uso di mezzi – anche estremi – per perseguire tali fini. </a:t>
            </a:r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9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Lo Stato è la realtà della libertà concreta.</a:t>
            </a:r>
          </a:p>
        </p:txBody>
      </p:sp>
      <p:sp>
        <p:nvSpPr>
          <p:cNvPr id="344" name="Shape 344"/>
          <p:cNvSpPr>
            <a:spLocks noGrp="1"/>
          </p:cNvSpPr>
          <p:nvPr>
            <p:ph type="body" sz="quarter" idx="1"/>
          </p:nvPr>
        </p:nvSpPr>
        <p:spPr>
          <a:xfrm>
            <a:off x="1674811" y="3352800"/>
            <a:ext cx="8839204" cy="584200"/>
          </a:xfrm>
          <a:prstGeom prst="rect">
            <a:avLst/>
          </a:prstGeom>
        </p:spPr>
        <p:txBody>
          <a:bodyPr/>
          <a:lstStyle/>
          <a:p>
            <a:pPr algn="ctr"/>
            <a:r>
              <a:t>(Hegel, </a:t>
            </a:r>
            <a:r>
              <a:rPr i="1"/>
              <a:t>Filosofia del diritto</a:t>
            </a:r>
            <a:r>
              <a:t>)</a:t>
            </a:r>
          </a:p>
        </p:txBody>
      </p:sp>
      <p:sp>
        <p:nvSpPr>
          <p:cNvPr id="345" name="Shape 345"/>
          <p:cNvSpPr>
            <a:spLocks noGrp="1"/>
          </p:cNvSpPr>
          <p:nvPr>
            <p:ph type="body" idx="13"/>
          </p:nvPr>
        </p:nvSpPr>
        <p:spPr>
          <a:xfrm>
            <a:off x="1132944" y="4258490"/>
            <a:ext cx="9609668" cy="194636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marL="0" indent="0" algn="just">
              <a:buClrTx/>
              <a:buSzTx/>
              <a:buFontTx/>
              <a:buNone/>
              <a:defRPr sz="2500">
                <a:solidFill>
                  <a:srgbClr val="000000"/>
                </a:solidFill>
              </a:defRPr>
            </a:pPr>
            <a:r>
              <a:t>Solo all’interno dello Stato può darsi una «</a:t>
            </a:r>
            <a:r>
              <a:rPr b="1"/>
              <a:t>libertà concreta</a:t>
            </a:r>
            <a:r>
              <a:t>», piena e per tutti. Una libertà innanzitutto che </a:t>
            </a:r>
            <a:r>
              <a:rPr u="sng"/>
              <a:t>liberi</a:t>
            </a:r>
            <a:r>
              <a:t> – o almeno tenti di liberare, in parte – </a:t>
            </a:r>
            <a:r>
              <a:rPr u="sng"/>
              <a:t>dalla</a:t>
            </a:r>
            <a:r>
              <a:t> </a:t>
            </a:r>
            <a:r>
              <a:rPr b="1"/>
              <a:t>paura</a:t>
            </a:r>
            <a:r>
              <a:t>, che è il più potente strumento di schiavitù, come – del resto – la dialettica servo-padrone c’insegna. </a:t>
            </a:r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970281"/>
          </a:xfrm>
          <a:prstGeom prst="rect">
            <a:avLst/>
          </a:prstGeom>
        </p:spPr>
        <p:txBody>
          <a:bodyPr/>
          <a:lstStyle>
            <a:lvl1pPr defTabSz="347472">
              <a:defRPr sz="3040"/>
            </a:lvl1pPr>
          </a:lstStyle>
          <a:p>
            <a:r>
              <a:t>La paura di soccombere è la madre di tutte le paure</a:t>
            </a:r>
          </a:p>
        </p:txBody>
      </p:sp>
      <p:pic>
        <p:nvPicPr>
          <p:cNvPr id="348" name="image25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27744" r="27744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349" name="Shape 349"/>
          <p:cNvSpPr>
            <a:spLocks noGrp="1"/>
          </p:cNvSpPr>
          <p:nvPr>
            <p:ph type="body" sz="half" idx="1"/>
          </p:nvPr>
        </p:nvSpPr>
        <p:spPr>
          <a:xfrm>
            <a:off x="1295399" y="2188028"/>
            <a:ext cx="6241816" cy="3628572"/>
          </a:xfrm>
          <a:prstGeom prst="rect">
            <a:avLst/>
          </a:prstGeom>
        </p:spPr>
        <p:txBody>
          <a:bodyPr/>
          <a:lstStyle/>
          <a:p>
            <a:pPr algn="just">
              <a:defRPr sz="2600"/>
            </a:pPr>
            <a:r>
              <a:t>Il servo – difatti – desiste dalla lotta per </a:t>
            </a:r>
            <a:r>
              <a:rPr u="sng"/>
              <a:t>paura di soccombere</a:t>
            </a:r>
            <a:r>
              <a:t> e per questo acconsente a rendersi </a:t>
            </a:r>
            <a:r>
              <a:rPr b="1"/>
              <a:t>subalterno</a:t>
            </a:r>
            <a:r>
              <a:t> al padrone. Certo, il discorso poi potrebbe rovesciarsi, se il servo riuscisse ad acquisire consapevolezza di sé. A quel punto la paura di perdere tutto, finanche la vita, attanaglierebbe non più lui, emancipatosi ormai, ma il padrone divenuto dipendente dall’operato del primo.</a:t>
            </a:r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604520"/>
          </a:xfrm>
          <a:prstGeom prst="rect">
            <a:avLst/>
          </a:prstGeom>
        </p:spPr>
        <p:txBody>
          <a:bodyPr/>
          <a:lstStyle>
            <a:lvl1pPr defTabSz="347472">
              <a:defRPr sz="3648"/>
            </a:lvl1pPr>
          </a:lstStyle>
          <a:p>
            <a:r>
              <a:t>Filosofia della storia</a:t>
            </a:r>
          </a:p>
        </p:txBody>
      </p:sp>
      <p:pic>
        <p:nvPicPr>
          <p:cNvPr id="352" name="image26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29380" r="2938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353" name="Shape 353"/>
          <p:cNvSpPr>
            <a:spLocks noGrp="1"/>
          </p:cNvSpPr>
          <p:nvPr>
            <p:ph type="body" sz="half" idx="1"/>
          </p:nvPr>
        </p:nvSpPr>
        <p:spPr>
          <a:xfrm>
            <a:off x="1295399" y="1645921"/>
            <a:ext cx="6241816" cy="4170680"/>
          </a:xfrm>
          <a:prstGeom prst="rect">
            <a:avLst/>
          </a:prstGeom>
        </p:spPr>
        <p:txBody>
          <a:bodyPr/>
          <a:lstStyle/>
          <a:p>
            <a:pPr algn="just">
              <a:defRPr sz="2700"/>
            </a:pPr>
            <a:r>
              <a:t>Il </a:t>
            </a:r>
            <a:r>
              <a:rPr b="1"/>
              <a:t>fine supremo</a:t>
            </a:r>
            <a:r>
              <a:t> dello «spirito» della storia universale è </a:t>
            </a:r>
            <a:r>
              <a:rPr b="1"/>
              <a:t>l’autocoscienza</a:t>
            </a:r>
            <a:r>
              <a:t>, il </a:t>
            </a:r>
            <a:r>
              <a:rPr u="sng"/>
              <a:t>sapere di se stessa</a:t>
            </a:r>
            <a:r>
              <a:t>, sapere che è </a:t>
            </a:r>
            <a:r>
              <a:rPr i="1" u="sng"/>
              <a:t>diveniente</a:t>
            </a:r>
            <a:r>
              <a:t>, </a:t>
            </a:r>
            <a:r>
              <a:rPr u="sng"/>
              <a:t>in continua evoluzione</a:t>
            </a:r>
            <a:r>
              <a:t>, </a:t>
            </a:r>
            <a:r>
              <a:rPr i="1"/>
              <a:t>in divenire</a:t>
            </a:r>
            <a:r>
              <a:t> appunto. Nel campo di battaglia, per esempio, questo fine sembra imperscrutabile, o quanto meno di una crudeltà apparentemente indecifrabile. Eppure un fine c’è e solo ai posteri spetta l’ardua o meno – bisogna vedere – sentenza.</a:t>
            </a:r>
          </a:p>
        </p:txBody>
      </p:sp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 defTabSz="452627">
              <a:defRPr sz="4356"/>
            </a:lvl1pPr>
          </a:lstStyle>
          <a:p>
            <a:r>
              <a:t>La realpolitik (= politica concreta) hegeliana</a:t>
            </a:r>
          </a:p>
        </p:txBody>
      </p:sp>
      <p:sp>
        <p:nvSpPr>
          <p:cNvPr id="356" name="Shape 356"/>
          <p:cNvSpPr>
            <a:spLocks noGrp="1"/>
          </p:cNvSpPr>
          <p:nvPr>
            <p:ph type="body" sz="half" idx="1"/>
          </p:nvPr>
        </p:nvSpPr>
        <p:spPr>
          <a:xfrm>
            <a:off x="1295400" y="2556931"/>
            <a:ext cx="9601197" cy="3318938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2800"/>
            </a:pPr>
            <a:r>
              <a:t>Prima di Otto von Bismarck (= il fondatore dell’Impero tedesco nonché primo cancelliere del Reich), Hegel ha posto le basi di una </a:t>
            </a:r>
            <a:r>
              <a:rPr b="1"/>
              <a:t>realpolitik</a:t>
            </a:r>
            <a:r>
              <a:t>, di un modo d’intendere la filosofia della storia e della politica estremamente </a:t>
            </a:r>
            <a:r>
              <a:rPr u="sng"/>
              <a:t>concreto</a:t>
            </a:r>
            <a:r>
              <a:t>, </a:t>
            </a:r>
            <a:r>
              <a:rPr u="sng"/>
              <a:t>pragmatico</a:t>
            </a:r>
            <a:r>
              <a:t>, incentrato su interessi concreti anziché astratti sentimenti e/o teorie. Insomma, un machiavellismo giustificante mezzi poco nobili per perseguire un fine invero altamente nobile: l’</a:t>
            </a:r>
            <a:r>
              <a:rPr u="sng"/>
              <a:t>autocoscienza dello Spirito</a:t>
            </a:r>
            <a:r>
              <a:t>.</a:t>
            </a:r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774337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t>Hegel e Machiavelli</a:t>
            </a:r>
          </a:p>
        </p:txBody>
      </p:sp>
      <p:pic>
        <p:nvPicPr>
          <p:cNvPr id="359" name="image27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8738" r="8738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12700">
            <a:noFill/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360" name="Shape 360"/>
          <p:cNvSpPr>
            <a:spLocks noGrp="1"/>
          </p:cNvSpPr>
          <p:nvPr>
            <p:ph type="body" sz="half" idx="1"/>
          </p:nvPr>
        </p:nvSpPr>
        <p:spPr>
          <a:xfrm>
            <a:off x="1295399" y="2586446"/>
            <a:ext cx="6241816" cy="3230154"/>
          </a:xfrm>
          <a:prstGeom prst="rect">
            <a:avLst/>
          </a:prstGeom>
        </p:spPr>
        <p:txBody>
          <a:bodyPr/>
          <a:lstStyle/>
          <a:p>
            <a:pPr algn="just" defTabSz="452627">
              <a:spcBef>
                <a:spcPts val="800"/>
              </a:spcBef>
              <a:defRPr sz="3465"/>
            </a:pPr>
            <a:r>
              <a:t>Il </a:t>
            </a:r>
            <a:r>
              <a:rPr u="sng"/>
              <a:t>fine</a:t>
            </a:r>
            <a:r>
              <a:t>, lo Spirito o ragione assoluta della storia, </a:t>
            </a:r>
            <a:r>
              <a:rPr b="1"/>
              <a:t>giustifica</a:t>
            </a:r>
            <a:r>
              <a:t> i </a:t>
            </a:r>
            <a:r>
              <a:rPr u="sng"/>
              <a:t>mezzi</a:t>
            </a:r>
            <a:r>
              <a:t> di cui quel «banco di macelleria» (Hegel) che è la storia del mondo si è macchiata e continuerà a macchiarsi in ogni epoca.</a:t>
            </a:r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9"/>
          </a:xfrm>
          <a:prstGeom prst="rect">
            <a:avLst/>
          </a:prstGeom>
        </p:spPr>
        <p:txBody>
          <a:bodyPr/>
          <a:lstStyle>
            <a:lvl1pPr algn="just">
              <a:defRPr sz="2900"/>
            </a:lvl1pPr>
          </a:lstStyle>
          <a:p>
            <a:r>
              <a:t>Di se stessi si possono sognar molte cose che poi si riducono a un’idea esagerata del proprio valore. Può anche accadere, certo, che così resti sacrificato il diritto dell’individuo: ma ciò non riguarda la storia del mondo, a cui gli individui servono solo come mezzo per il suo progresso.</a:t>
            </a:r>
          </a:p>
        </p:txBody>
      </p:sp>
      <p:sp>
        <p:nvSpPr>
          <p:cNvPr id="363" name="Shape 363"/>
          <p:cNvSpPr>
            <a:spLocks noGrp="1"/>
          </p:cNvSpPr>
          <p:nvPr>
            <p:ph type="body" sz="quarter" idx="1"/>
          </p:nvPr>
        </p:nvSpPr>
        <p:spPr>
          <a:xfrm>
            <a:off x="1674811" y="3352800"/>
            <a:ext cx="8839204" cy="584200"/>
          </a:xfrm>
          <a:prstGeom prst="rect">
            <a:avLst/>
          </a:prstGeom>
        </p:spPr>
        <p:txBody>
          <a:bodyPr/>
          <a:lstStyle/>
          <a:p>
            <a:pPr algn="ctr"/>
            <a:r>
              <a:t>(Hegel, </a:t>
            </a:r>
            <a:r>
              <a:rPr i="1"/>
              <a:t>Lezioni di filosofia della storia</a:t>
            </a:r>
            <a:r>
              <a:t>)</a:t>
            </a:r>
          </a:p>
        </p:txBody>
      </p:sp>
      <p:sp>
        <p:nvSpPr>
          <p:cNvPr id="364" name="Shape 364"/>
          <p:cNvSpPr>
            <a:spLocks noGrp="1"/>
          </p:cNvSpPr>
          <p:nvPr>
            <p:ph type="body" idx="13"/>
          </p:nvPr>
        </p:nvSpPr>
        <p:spPr>
          <a:xfrm>
            <a:off x="1295400" y="4343398"/>
            <a:ext cx="9609668" cy="16785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marL="0" indent="0" algn="just">
              <a:buClrTx/>
              <a:buSzTx/>
              <a:buFontTx/>
              <a:buNone/>
              <a:defRPr sz="2700">
                <a:solidFill>
                  <a:srgbClr val="000000"/>
                </a:solidFill>
              </a:defRPr>
            </a:pPr>
            <a:r>
              <a:t>Gli individui sono un nonnulla dinnanzi alla storia del mondo. Il </a:t>
            </a:r>
            <a:r>
              <a:rPr b="1"/>
              <a:t>machiavellismo</a:t>
            </a:r>
            <a:r>
              <a:t> di Hegel qui emerge prepotente. Triste notare come la politica del fine che giustifica ogni mezzo abbia </a:t>
            </a:r>
            <a:r>
              <a:rPr u="sng"/>
              <a:t>prodotto</a:t>
            </a:r>
            <a:r>
              <a:t> il </a:t>
            </a:r>
            <a:r>
              <a:rPr b="1"/>
              <a:t>Terzo Reich</a:t>
            </a:r>
            <a:r>
              <a:t>. </a:t>
            </a:r>
          </a:p>
        </p:txBody>
      </p:sp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image28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2889" b="2889"/>
          <a:stretch>
            <a:fillRect/>
          </a:stretch>
        </p:blipFill>
        <p:spPr>
          <a:xfrm>
            <a:off x="1028700" y="757237"/>
            <a:ext cx="10106025" cy="535622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t>Allora il nazismo è colpa di Hegel?</a:t>
            </a:r>
          </a:p>
        </p:txBody>
      </p:sp>
      <p:sp>
        <p:nvSpPr>
          <p:cNvPr id="369" name="Shape 369"/>
          <p:cNvSpPr>
            <a:spLocks noGrp="1"/>
          </p:cNvSpPr>
          <p:nvPr>
            <p:ph type="body" sz="half" idx="1"/>
          </p:nvPr>
        </p:nvSpPr>
        <p:spPr>
          <a:xfrm>
            <a:off x="1295400" y="2556931"/>
            <a:ext cx="9601197" cy="3318938"/>
          </a:xfrm>
          <a:prstGeom prst="rect">
            <a:avLst/>
          </a:prstGeom>
        </p:spPr>
        <p:txBody>
          <a:bodyPr/>
          <a:lstStyle/>
          <a:p>
            <a:pPr algn="just">
              <a:defRPr sz="2900"/>
            </a:pPr>
            <a:r>
              <a:t>La </a:t>
            </a:r>
            <a:r>
              <a:rPr b="1"/>
              <a:t>divinizzazione</a:t>
            </a:r>
            <a:r>
              <a:t> dello Stato operata da Hegel, così come l’aver adombrato il ruolo </a:t>
            </a:r>
            <a:r>
              <a:rPr b="1"/>
              <a:t>d’eccezione</a:t>
            </a:r>
            <a:r>
              <a:t> di quei grandi condottieri che </a:t>
            </a:r>
            <a:r>
              <a:rPr i="1"/>
              <a:t>fanno </a:t>
            </a:r>
            <a:r>
              <a:t>la storia, hanno giocato un ruolo nella </a:t>
            </a:r>
            <a:r>
              <a:rPr u="sng"/>
              <a:t>genesi del nazionalsocialismo</a:t>
            </a:r>
            <a:r>
              <a:t>. Con questo a Hegel </a:t>
            </a:r>
            <a:r>
              <a:rPr b="1"/>
              <a:t>non</a:t>
            </a:r>
            <a:r>
              <a:t> si vuole né si può dare nessuna colpa. Semplicemente: il suo pensiero può aiutare a </a:t>
            </a:r>
            <a:r>
              <a:rPr u="sng"/>
              <a:t>comprendere</a:t>
            </a:r>
            <a:r>
              <a:t> </a:t>
            </a:r>
            <a:r>
              <a:rPr b="1"/>
              <a:t>come</a:t>
            </a:r>
            <a:r>
              <a:t> si sia potuti arrivare al nazismo (in Germania), dando </a:t>
            </a:r>
            <a:r>
              <a:rPr u="sng"/>
              <a:t>troppa</a:t>
            </a:r>
            <a:r>
              <a:t> </a:t>
            </a:r>
            <a:r>
              <a:rPr i="1"/>
              <a:t>corda</a:t>
            </a:r>
            <a:r>
              <a:t> allo Stato.</a:t>
            </a:r>
          </a:p>
        </p:txBody>
      </p:sp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t>Gli individui eccezionali</a:t>
            </a:r>
          </a:p>
        </p:txBody>
      </p:sp>
      <p:sp>
        <p:nvSpPr>
          <p:cNvPr id="372" name="Shape 372"/>
          <p:cNvSpPr>
            <a:spLocks noGrp="1"/>
          </p:cNvSpPr>
          <p:nvPr>
            <p:ph type="body" sz="half" idx="1"/>
          </p:nvPr>
        </p:nvSpPr>
        <p:spPr>
          <a:xfrm>
            <a:off x="1295401" y="2609182"/>
            <a:ext cx="9601198" cy="3399732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700"/>
              </a:spcBef>
              <a:defRPr sz="3100"/>
            </a:pPr>
            <a:r>
              <a:t>Hegel riconosce l’impronta di </a:t>
            </a:r>
            <a:r>
              <a:rPr b="1"/>
              <a:t>individui eccezionali</a:t>
            </a:r>
            <a:r>
              <a:t>: grandi condottieri, uomini che hanno fatto la storia, incarnando lo </a:t>
            </a:r>
            <a:r>
              <a:rPr i="1"/>
              <a:t>Zeitgeist</a:t>
            </a:r>
            <a:r>
              <a:t>, lo </a:t>
            </a:r>
            <a:r>
              <a:rPr u="sng"/>
              <a:t>Spirito del tempo</a:t>
            </a:r>
            <a:r>
              <a:t>. Come precisa Abbagnano: «Soltanto a tali individui Hegel riconosce il diritto di avversare la condizione di cose presenti e di lavorare per l’avvenire. Il segno del loro destino eccezionale è il </a:t>
            </a:r>
            <a:r>
              <a:rPr i="1"/>
              <a:t>successo</a:t>
            </a:r>
            <a:r>
              <a:t> […]».  </a:t>
            </a:r>
          </a:p>
        </p:txBody>
      </p:sp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748212"/>
          </a:xfrm>
          <a:prstGeom prst="rect">
            <a:avLst/>
          </a:prstGeom>
        </p:spPr>
        <p:txBody>
          <a:bodyPr/>
          <a:lstStyle>
            <a:lvl1pPr defTabSz="452627">
              <a:defRPr sz="4653"/>
            </a:lvl1pPr>
          </a:lstStyle>
          <a:p>
            <a:r>
              <a:t>Successo o contingenza?</a:t>
            </a:r>
          </a:p>
        </p:txBody>
      </p:sp>
      <p:pic>
        <p:nvPicPr>
          <p:cNvPr id="375" name="image29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200" r="620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12700">
            <a:noFill/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376" name="Shape 376"/>
          <p:cNvSpPr>
            <a:spLocks noGrp="1"/>
          </p:cNvSpPr>
          <p:nvPr>
            <p:ph type="body" sz="half" idx="1"/>
          </p:nvPr>
        </p:nvSpPr>
        <p:spPr>
          <a:xfrm>
            <a:off x="1295399" y="2050869"/>
            <a:ext cx="6241816" cy="3765731"/>
          </a:xfrm>
          <a:prstGeom prst="rect">
            <a:avLst/>
          </a:prstGeom>
        </p:spPr>
        <p:txBody>
          <a:bodyPr/>
          <a:lstStyle/>
          <a:p>
            <a:pPr algn="just">
              <a:defRPr sz="2900"/>
            </a:pPr>
            <a:r>
              <a:t>Il segno che contraddistingue l’operato degli individui fuori dal comune è il </a:t>
            </a:r>
            <a:r>
              <a:rPr b="1"/>
              <a:t>successo</a:t>
            </a:r>
            <a:r>
              <a:t>, afferma Hegel. Peccato, però, che il successo di questi </a:t>
            </a:r>
            <a:r>
              <a:rPr i="1"/>
              <a:t>individui eccezionali</a:t>
            </a:r>
            <a:r>
              <a:t> sia materia estremamente </a:t>
            </a:r>
            <a:r>
              <a:rPr u="sng"/>
              <a:t>volatile</a:t>
            </a:r>
            <a:r>
              <a:t> ed </a:t>
            </a:r>
            <a:r>
              <a:rPr u="sng"/>
              <a:t>effimera</a:t>
            </a:r>
            <a:r>
              <a:t>, oltre che decisamente </a:t>
            </a:r>
            <a:r>
              <a:rPr u="sng"/>
              <a:t>contingente</a:t>
            </a:r>
            <a:r>
              <a:t>, troppo – forse – per meritarsi il potere attribuitogli da Hegel.</a:t>
            </a:r>
          </a:p>
        </p:txBody>
      </p:sp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578395"/>
          </a:xfrm>
          <a:prstGeom prst="rect">
            <a:avLst/>
          </a:prstGeom>
        </p:spPr>
        <p:txBody>
          <a:bodyPr/>
          <a:lstStyle>
            <a:lvl1pPr defTabSz="448055">
              <a:defRPr sz="3528"/>
            </a:lvl1pPr>
          </a:lstStyle>
          <a:p>
            <a:r>
              <a:t>Possibile obiezione a Hegel</a:t>
            </a:r>
          </a:p>
        </p:txBody>
      </p:sp>
      <p:pic>
        <p:nvPicPr>
          <p:cNvPr id="379" name="image30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12405" r="12405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380" name="Shape 380"/>
          <p:cNvSpPr>
            <a:spLocks noGrp="1"/>
          </p:cNvSpPr>
          <p:nvPr>
            <p:ph type="body" sz="half" idx="1"/>
          </p:nvPr>
        </p:nvSpPr>
        <p:spPr>
          <a:xfrm>
            <a:off x="1295399" y="1748608"/>
            <a:ext cx="6241816" cy="4067992"/>
          </a:xfrm>
          <a:prstGeom prst="rect">
            <a:avLst/>
          </a:prstGeom>
        </p:spPr>
        <p:txBody>
          <a:bodyPr/>
          <a:lstStyle/>
          <a:p>
            <a:pPr algn="just">
              <a:defRPr sz="2400"/>
            </a:pPr>
            <a:r>
              <a:t>La storia del mondo è fatta da </a:t>
            </a:r>
            <a:r>
              <a:rPr b="1"/>
              <a:t>uomini</a:t>
            </a:r>
            <a:r>
              <a:t> seppure dotati di grande ascendente, i quali a loro volta sono fatti di carne, ossa, tessuti, terminazioni nervose, organi, sangue, eccetera. Dinnanzi alla </a:t>
            </a:r>
            <a:r>
              <a:rPr b="1"/>
              <a:t>concretezza</a:t>
            </a:r>
            <a:r>
              <a:t> dell’individuo Hegel oppone </a:t>
            </a:r>
            <a:r>
              <a:rPr u="sng"/>
              <a:t>l’astrattezza</a:t>
            </a:r>
            <a:r>
              <a:t> della storia da lui concepita. Ci penserà poi Marx a </a:t>
            </a:r>
            <a:r>
              <a:rPr b="1"/>
              <a:t>concretizzare</a:t>
            </a:r>
            <a:r>
              <a:t> i presupposti hegeliani e a dare voce a quegli individui invece bistrattati dal suo maestro predecessore (fatta eccezione per i più grandi condottieri di tutti i tempi: Alessandro Magno, Cesare, Napoleone e via elencando).</a:t>
            </a:r>
          </a:p>
        </p:txBody>
      </p:sp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Filosofia hegeliana: strumento di decifrazione della storia</a:t>
            </a:r>
          </a:p>
        </p:txBody>
      </p:sp>
      <p:sp>
        <p:nvSpPr>
          <p:cNvPr id="383" name="Shape 383"/>
          <p:cNvSpPr>
            <a:spLocks noGrp="1"/>
          </p:cNvSpPr>
          <p:nvPr>
            <p:ph type="body" sz="half" idx="1"/>
          </p:nvPr>
        </p:nvSpPr>
        <p:spPr>
          <a:xfrm>
            <a:off x="1295401" y="2586446"/>
            <a:ext cx="9601198" cy="3357154"/>
          </a:xfrm>
          <a:prstGeom prst="rect">
            <a:avLst/>
          </a:prstGeom>
        </p:spPr>
        <p:txBody>
          <a:bodyPr/>
          <a:lstStyle/>
          <a:p>
            <a:pPr marL="0" indent="0" algn="just">
              <a:spcBef>
                <a:spcPts val="700"/>
              </a:spcBef>
              <a:buSzTx/>
              <a:buNone/>
              <a:defRPr sz="3000"/>
            </a:pPr>
            <a:r>
              <a:t>La filosofia della storia hegeliana ha </a:t>
            </a:r>
            <a:r>
              <a:rPr u="sng"/>
              <a:t>rivalutato</a:t>
            </a:r>
            <a:r>
              <a:t> il presente, </a:t>
            </a:r>
            <a:r>
              <a:rPr b="1"/>
              <a:t>eternizzandolo</a:t>
            </a:r>
            <a:r>
              <a:t>, </a:t>
            </a:r>
            <a:r>
              <a:rPr u="sng"/>
              <a:t>rendendolo pulsante</a:t>
            </a:r>
            <a:r>
              <a:t>. Presente che in Hegel diventa il </a:t>
            </a:r>
            <a:r>
              <a:rPr u="sng"/>
              <a:t>campo di battaglia</a:t>
            </a:r>
            <a:r>
              <a:t> quotidiano della filosofia, di una filosofia che – di questo dobbiamo ringraziarlo – ha deciso di </a:t>
            </a:r>
            <a:r>
              <a:rPr u="sng"/>
              <a:t>fare i conti</a:t>
            </a:r>
            <a:r>
              <a:t> con la storia e gli si affianca, potremmo dire, come </a:t>
            </a:r>
            <a:r>
              <a:rPr u="sng"/>
              <a:t>strumento indispensabile di</a:t>
            </a:r>
            <a:r>
              <a:t> </a:t>
            </a:r>
            <a:r>
              <a:rPr b="1"/>
              <a:t>decifrazione</a:t>
            </a:r>
            <a:r>
              <a:t>, </a:t>
            </a:r>
            <a:r>
              <a:rPr i="1" u="sng"/>
              <a:t>a posteriori</a:t>
            </a:r>
            <a:r>
              <a:t> però: in quanto «</a:t>
            </a:r>
            <a:r>
              <a:rPr b="1"/>
              <a:t>profezia a rovescio</a:t>
            </a:r>
            <a:r>
              <a:t>» (Abbagnano). </a:t>
            </a:r>
          </a:p>
        </p:txBody>
      </p:sp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>
            <a:spLocks noGrp="1"/>
          </p:cNvSpPr>
          <p:nvPr>
            <p:ph type="title"/>
          </p:nvPr>
        </p:nvSpPr>
        <p:spPr>
          <a:xfrm>
            <a:off x="1041426" y="4493624"/>
            <a:ext cx="10105974" cy="1619795"/>
          </a:xfrm>
          <a:prstGeom prst="rect">
            <a:avLst/>
          </a:prstGeom>
        </p:spPr>
        <p:txBody>
          <a:bodyPr/>
          <a:lstStyle/>
          <a:p>
            <a:pPr algn="just">
              <a:defRPr sz="3200"/>
            </a:pPr>
            <a:r>
              <a:t>La filosofia hegeliana è un po’ come la </a:t>
            </a:r>
            <a:r>
              <a:rPr b="1"/>
              <a:t>nottola di Minerva</a:t>
            </a:r>
            <a:r>
              <a:t>: prima di una certa ora – prima del </a:t>
            </a:r>
            <a:r>
              <a:rPr i="1" u="sng"/>
              <a:t>consumarsi</a:t>
            </a:r>
            <a:r>
              <a:t> degli eventi storici – si guarda bene dal </a:t>
            </a:r>
            <a:r>
              <a:rPr b="1"/>
              <a:t>levarsi in volo</a:t>
            </a:r>
            <a:r>
              <a:t>.</a:t>
            </a:r>
          </a:p>
        </p:txBody>
      </p:sp>
      <p:pic>
        <p:nvPicPr>
          <p:cNvPr id="386" name="image31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24331" b="24331"/>
          <a:stretch>
            <a:fillRect/>
          </a:stretch>
        </p:blipFill>
        <p:spPr>
          <a:xfrm>
            <a:off x="1041427" y="1041399"/>
            <a:ext cx="10105973" cy="333586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rganico">
  <a:themeElements>
    <a:clrScheme name="Organic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0000FF"/>
      </a:hlink>
      <a:folHlink>
        <a:srgbClr val="FF00FF"/>
      </a:folHlink>
    </a:clrScheme>
    <a:fontScheme name="Organico">
      <a:majorFont>
        <a:latin typeface="Helvetica"/>
        <a:ea typeface="Helvetica"/>
        <a:cs typeface="Helvetica"/>
      </a:majorFont>
      <a:minorFont>
        <a:latin typeface="Garamond"/>
        <a:ea typeface="Garamond"/>
        <a:cs typeface="Garamond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rganico">
  <a:themeElements>
    <a:clrScheme name="Organic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0000FF"/>
      </a:hlink>
      <a:folHlink>
        <a:srgbClr val="FF00FF"/>
      </a:folHlink>
    </a:clrScheme>
    <a:fontScheme name="Organico">
      <a:majorFont>
        <a:latin typeface="Helvetica"/>
        <a:ea typeface="Helvetica"/>
        <a:cs typeface="Helvetica"/>
      </a:majorFont>
      <a:minorFont>
        <a:latin typeface="Garamond"/>
        <a:ea typeface="Garamond"/>
        <a:cs typeface="Garamond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3473</Words>
  <Application>Microsoft Macintosh PowerPoint</Application>
  <PresentationFormat>Widescreen</PresentationFormat>
  <Paragraphs>136</Paragraphs>
  <Slides>49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49</vt:i4>
      </vt:variant>
    </vt:vector>
  </HeadingPairs>
  <TitlesOfParts>
    <vt:vector size="52" baseType="lpstr">
      <vt:lpstr>Arial</vt:lpstr>
      <vt:lpstr>Garamond</vt:lpstr>
      <vt:lpstr>Organico</vt:lpstr>
      <vt:lpstr>G. W. F. Hegel (1770-1831)</vt:lpstr>
      <vt:lpstr>«Il vero è l’intero»</vt:lpstr>
      <vt:lpstr>«Ciò che è razionale è reale; ciò che è reale è razionale» (Hegel, Filosofia del diritto)</vt:lpstr>
      <vt:lpstr>Essere o dover essere?</vt:lpstr>
      <vt:lpstr>La filosofia come la nottola di Minerva</vt:lpstr>
      <vt:lpstr>La filosofia hegeliana fa pace con la storia</vt:lpstr>
      <vt:lpstr>La filosofia comprende la totalità del sapere</vt:lpstr>
      <vt:lpstr>Hegel e i romantici</vt:lpstr>
      <vt:lpstr>Cosa si prefigge Hegel?</vt:lpstr>
      <vt:lpstr>La dialettica.</vt:lpstr>
      <vt:lpstr>Per Hegel: «La dialettica […], come la provvidenza, giustifica tutto» (Abbagnano)</vt:lpstr>
      <vt:lpstr>Perché?</vt:lpstr>
      <vt:lpstr>Progenitore di Hegel è…</vt:lpstr>
      <vt:lpstr>Cosa c’entra con la dialettica?</vt:lpstr>
      <vt:lpstr>«[…] il bisogno di produrre una totalità del sapere, un sistema della scienza […]» (Abbagnano) ha fatto sì che Hegel teorizzasse il suo sistema. Un sistema che sapesse dare conto della scienza assoluta e che fosse il prodotto dell’autocoscienza della ragione assoluta. </vt:lpstr>
      <vt:lpstr>La Fenomenologia dello spirito</vt:lpstr>
      <vt:lpstr>I tre gradi della coscienza</vt:lpstr>
      <vt:lpstr>Autocoscienza</vt:lpstr>
      <vt:lpstr>La dialettica servo-padrone</vt:lpstr>
      <vt:lpstr>Hegel distingue:</vt:lpstr>
      <vt:lpstr>Le tre parti del sistema hegeliano</vt:lpstr>
      <vt:lpstr>La filosofia dello spirito si divide a sua volta in tre parti (il filosofare hegeliano è triadico, risente degli influssi del neoplatonico Proclo):</vt:lpstr>
      <vt:lpstr>L’arte conosce l’assoluto nella forma dell’intuizione sensibile, la religione nella forma della rappresentazione, la filosofia nella forma del puro concetto.</vt:lpstr>
      <vt:lpstr>Tripartizione dell’arte individuata da Hegel</vt:lpstr>
      <vt:lpstr>Arte romantica o cristiana</vt:lpstr>
      <vt:lpstr>Filosofia della religione. I quattro stadi</vt:lpstr>
      <vt:lpstr>Hegel e il Cristianesimo</vt:lpstr>
      <vt:lpstr>Alla filosofia è stato fatto il rimprovero di porsi al di sopra della religione; ma questo è già falso in linea di fatto perché essa ha per contenuto soltanto la religione e nient’altro. Essa dà questo contenuto nella forma del pensiero e si pone così soltanto al di sopra della forma della fede; il contenuto è lo stesso.</vt:lpstr>
      <vt:lpstr>La storia della filosofia</vt:lpstr>
      <vt:lpstr>Tradizione e innovazione</vt:lpstr>
      <vt:lpstr>Un esempio? Anche due…</vt:lpstr>
      <vt:lpstr>Il tradimento della filosofia</vt:lpstr>
      <vt:lpstr>Beata l’ultima filosofia</vt:lpstr>
      <vt:lpstr>La totalità infinita dello Stato</vt:lpstr>
      <vt:lpstr>Sovrano o popolo?</vt:lpstr>
      <vt:lpstr>Al di là della morale individuale</vt:lpstr>
      <vt:lpstr>Lo Stato è la realtà della libertà concreta.</vt:lpstr>
      <vt:lpstr>La paura di soccombere è la madre di tutte le paure</vt:lpstr>
      <vt:lpstr>Filosofia della storia</vt:lpstr>
      <vt:lpstr>La realpolitik (= politica concreta) hegeliana</vt:lpstr>
      <vt:lpstr>Hegel e Machiavelli</vt:lpstr>
      <vt:lpstr>Di se stessi si possono sognar molte cose che poi si riducono a un’idea esagerata del proprio valore. Può anche accadere, certo, che così resti sacrificato il diritto dell’individuo: ma ciò non riguarda la storia del mondo, a cui gli individui servono solo come mezzo per il suo progresso.</vt:lpstr>
      <vt:lpstr>Presentazione standard di PowerPoint</vt:lpstr>
      <vt:lpstr>Allora il nazismo è colpa di Hegel?</vt:lpstr>
      <vt:lpstr>Gli individui eccezionali</vt:lpstr>
      <vt:lpstr>Successo o contingenza?</vt:lpstr>
      <vt:lpstr>Possibile obiezione a Hegel</vt:lpstr>
      <vt:lpstr>Filosofia hegeliana: strumento di decifrazione della storia</vt:lpstr>
      <vt:lpstr>La filosofia hegeliana è un po’ come la nottola di Minerva: prima di una certa ora – prima del consumarsi degli eventi storici – si guarda bene dal levarsi in volo.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G. W. F. Hegel (1770-1831)</dc:title>
  <cp:lastModifiedBy>Marco Apolloni</cp:lastModifiedBy>
  <cp:revision>1</cp:revision>
  <dcterms:modified xsi:type="dcterms:W3CDTF">2023-10-13T16:51:44Z</dcterms:modified>
</cp:coreProperties>
</file>