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5"/>
  </p:normalViewPr>
  <p:slideViewPr>
    <p:cSldViewPr snapToGrid="0" snapToObjects="1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 Apolloni" userId="a5f9c1a527a117a4" providerId="LiveId" clId="{EE3B72AA-4C11-402C-85DD-09835AEB02BF}"/>
    <pc:docChg chg="undo custSel modSld">
      <pc:chgData name="Marco Apolloni" userId="a5f9c1a527a117a4" providerId="LiveId" clId="{EE3B72AA-4C11-402C-85DD-09835AEB02BF}" dt="2022-10-05T10:54:12.127" v="775" actId="20577"/>
      <pc:docMkLst>
        <pc:docMk/>
      </pc:docMkLst>
      <pc:sldChg chg="modSp mod">
        <pc:chgData name="Marco Apolloni" userId="a5f9c1a527a117a4" providerId="LiveId" clId="{EE3B72AA-4C11-402C-85DD-09835AEB02BF}" dt="2022-10-05T10:08:02.340" v="160" actId="115"/>
        <pc:sldMkLst>
          <pc:docMk/>
          <pc:sldMk cId="274440955" sldId="258"/>
        </pc:sldMkLst>
        <pc:spChg chg="mod">
          <ac:chgData name="Marco Apolloni" userId="a5f9c1a527a117a4" providerId="LiveId" clId="{EE3B72AA-4C11-402C-85DD-09835AEB02BF}" dt="2022-10-05T10:08:02.340" v="160" actId="115"/>
          <ac:spMkLst>
            <pc:docMk/>
            <pc:sldMk cId="274440955" sldId="258"/>
            <ac:spMk id="3" creationId="{00000000-0000-0000-0000-000000000000}"/>
          </ac:spMkLst>
        </pc:spChg>
      </pc:sldChg>
      <pc:sldChg chg="modSp mod">
        <pc:chgData name="Marco Apolloni" userId="a5f9c1a527a117a4" providerId="LiveId" clId="{EE3B72AA-4C11-402C-85DD-09835AEB02BF}" dt="2022-10-05T10:17:43.308" v="374" actId="115"/>
        <pc:sldMkLst>
          <pc:docMk/>
          <pc:sldMk cId="1881740576" sldId="259"/>
        </pc:sldMkLst>
        <pc:spChg chg="mod">
          <ac:chgData name="Marco Apolloni" userId="a5f9c1a527a117a4" providerId="LiveId" clId="{EE3B72AA-4C11-402C-85DD-09835AEB02BF}" dt="2022-10-05T10:17:43.308" v="374" actId="115"/>
          <ac:spMkLst>
            <pc:docMk/>
            <pc:sldMk cId="1881740576" sldId="259"/>
            <ac:spMk id="25602" creationId="{00000000-0000-0000-0000-000000000000}"/>
          </ac:spMkLst>
        </pc:spChg>
      </pc:sldChg>
      <pc:sldChg chg="modSp mod">
        <pc:chgData name="Marco Apolloni" userId="a5f9c1a527a117a4" providerId="LiveId" clId="{EE3B72AA-4C11-402C-85DD-09835AEB02BF}" dt="2022-10-05T10:21:07.234" v="376" actId="20577"/>
        <pc:sldMkLst>
          <pc:docMk/>
          <pc:sldMk cId="919353747" sldId="263"/>
        </pc:sldMkLst>
        <pc:spChg chg="mod">
          <ac:chgData name="Marco Apolloni" userId="a5f9c1a527a117a4" providerId="LiveId" clId="{EE3B72AA-4C11-402C-85DD-09835AEB02BF}" dt="2022-10-05T10:21:07.234" v="376" actId="20577"/>
          <ac:spMkLst>
            <pc:docMk/>
            <pc:sldMk cId="919353747" sldId="263"/>
            <ac:spMk id="29698" creationId="{00000000-0000-0000-0000-000000000000}"/>
          </ac:spMkLst>
        </pc:spChg>
      </pc:sldChg>
      <pc:sldChg chg="modSp mod">
        <pc:chgData name="Marco Apolloni" userId="a5f9c1a527a117a4" providerId="LiveId" clId="{EE3B72AA-4C11-402C-85DD-09835AEB02BF}" dt="2022-10-05T10:49:15.574" v="610" actId="14100"/>
        <pc:sldMkLst>
          <pc:docMk/>
          <pc:sldMk cId="433585664" sldId="264"/>
        </pc:sldMkLst>
        <pc:spChg chg="mod">
          <ac:chgData name="Marco Apolloni" userId="a5f9c1a527a117a4" providerId="LiveId" clId="{EE3B72AA-4C11-402C-85DD-09835AEB02BF}" dt="2022-10-05T10:49:05.961" v="608" actId="14100"/>
          <ac:spMkLst>
            <pc:docMk/>
            <pc:sldMk cId="433585664" sldId="264"/>
            <ac:spMk id="26627" creationId="{00000000-0000-0000-0000-000000000000}"/>
          </ac:spMkLst>
        </pc:spChg>
        <pc:spChg chg="mod">
          <ac:chgData name="Marco Apolloni" userId="a5f9c1a527a117a4" providerId="LiveId" clId="{EE3B72AA-4C11-402C-85DD-09835AEB02BF}" dt="2022-10-05T10:49:15.574" v="610" actId="14100"/>
          <ac:spMkLst>
            <pc:docMk/>
            <pc:sldMk cId="433585664" sldId="264"/>
            <ac:spMk id="30721" creationId="{00000000-0000-0000-0000-000000000000}"/>
          </ac:spMkLst>
        </pc:spChg>
        <pc:picChg chg="mod">
          <ac:chgData name="Marco Apolloni" userId="a5f9c1a527a117a4" providerId="LiveId" clId="{EE3B72AA-4C11-402C-85DD-09835AEB02BF}" dt="2022-10-05T10:48:38.864" v="605" actId="14100"/>
          <ac:picMkLst>
            <pc:docMk/>
            <pc:sldMk cId="433585664" sldId="264"/>
            <ac:picMk id="5" creationId="{00000000-0000-0000-0000-000000000000}"/>
          </ac:picMkLst>
        </pc:picChg>
      </pc:sldChg>
      <pc:sldChg chg="modSp mod">
        <pc:chgData name="Marco Apolloni" userId="a5f9c1a527a117a4" providerId="LiveId" clId="{EE3B72AA-4C11-402C-85DD-09835AEB02BF}" dt="2022-10-05T10:54:12.127" v="775" actId="20577"/>
        <pc:sldMkLst>
          <pc:docMk/>
          <pc:sldMk cId="862240577" sldId="265"/>
        </pc:sldMkLst>
        <pc:spChg chg="mod">
          <ac:chgData name="Marco Apolloni" userId="a5f9c1a527a117a4" providerId="LiveId" clId="{EE3B72AA-4C11-402C-85DD-09835AEB02BF}" dt="2022-10-05T10:54:12.127" v="775" actId="20577"/>
          <ac:spMkLst>
            <pc:docMk/>
            <pc:sldMk cId="862240577" sldId="265"/>
            <ac:spMk id="27651" creationId="{00000000-0000-0000-0000-000000000000}"/>
          </ac:spMkLst>
        </pc:spChg>
        <pc:picChg chg="mod">
          <ac:chgData name="Marco Apolloni" userId="a5f9c1a527a117a4" providerId="LiveId" clId="{EE3B72AA-4C11-402C-85DD-09835AEB02BF}" dt="2022-10-05T10:50:56.244" v="715" actId="14100"/>
          <ac:picMkLst>
            <pc:docMk/>
            <pc:sldMk cId="862240577" sldId="265"/>
            <ac:picMk id="6" creationId="{00000000-0000-0000-0000-000000000000}"/>
          </ac:picMkLst>
        </pc:picChg>
      </pc:sldChg>
      <pc:sldChg chg="modSp mod">
        <pc:chgData name="Marco Apolloni" userId="a5f9c1a527a117a4" providerId="LiveId" clId="{EE3B72AA-4C11-402C-85DD-09835AEB02BF}" dt="2022-10-05T10:52:45.203" v="716" actId="114"/>
        <pc:sldMkLst>
          <pc:docMk/>
          <pc:sldMk cId="457727683" sldId="266"/>
        </pc:sldMkLst>
        <pc:spChg chg="mod">
          <ac:chgData name="Marco Apolloni" userId="a5f9c1a527a117a4" providerId="LiveId" clId="{EE3B72AA-4C11-402C-85DD-09835AEB02BF}" dt="2022-10-05T10:52:45.203" v="716" actId="114"/>
          <ac:spMkLst>
            <pc:docMk/>
            <pc:sldMk cId="457727683" sldId="266"/>
            <ac:spMk id="3277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10/5/2022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Ragione e fede in Tommaso d’Aquino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4800" dirty="0"/>
              <a:t>Prof. Marco Apolloni</a:t>
            </a:r>
          </a:p>
        </p:txBody>
      </p:sp>
    </p:spTree>
    <p:extLst>
      <p:ext uri="{BB962C8B-B14F-4D97-AF65-F5344CB8AC3E}">
        <p14:creationId xmlns:p14="http://schemas.microsoft.com/office/powerpoint/2010/main" val="1343460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>
                <a:ln>
                  <a:noFill/>
                </a:ln>
              </a:rPr>
              <a:t>Agostino, Abelardo, Bernardo</a:t>
            </a:r>
          </a:p>
        </p:txBody>
      </p:sp>
      <p:sp>
        <p:nvSpPr>
          <p:cNvPr id="23554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it-IT" altLang="it-IT" sz="2300" u="sng"/>
              <a:t>Alto Medioevo</a:t>
            </a:r>
            <a:r>
              <a:rPr lang="it-IT" altLang="it-IT" sz="2300"/>
              <a:t>: la filosofia viene considerata </a:t>
            </a:r>
            <a:r>
              <a:rPr lang="it-IT" altLang="it-IT" sz="2300" u="sng"/>
              <a:t>ancella della teologia</a:t>
            </a:r>
            <a:r>
              <a:rPr lang="it-IT" altLang="it-IT" sz="2300"/>
              <a:t> (</a:t>
            </a:r>
            <a:r>
              <a:rPr lang="it-IT" altLang="it-IT" sz="2300" i="1"/>
              <a:t>ancilla theologiae</a:t>
            </a:r>
            <a:r>
              <a:rPr lang="it-IT" altLang="it-IT" sz="2300"/>
              <a:t>). </a:t>
            </a:r>
          </a:p>
          <a:p>
            <a:pPr algn="just" eaLnBrk="1" hangingPunct="1"/>
            <a:r>
              <a:rPr lang="it-IT" altLang="it-IT" sz="2300" u="sng"/>
              <a:t>Agostino d’Ippona (354-430)</a:t>
            </a:r>
            <a:r>
              <a:rPr lang="it-IT" altLang="it-IT" sz="2300"/>
              <a:t>: coincidenza tra fede e ragione, la ragione </a:t>
            </a:r>
            <a:r>
              <a:rPr lang="it-IT" altLang="it-IT" sz="2300" u="sng"/>
              <a:t>non</a:t>
            </a:r>
            <a:r>
              <a:rPr lang="it-IT" altLang="it-IT" sz="2300"/>
              <a:t> ha una sua autonomia. </a:t>
            </a:r>
          </a:p>
          <a:p>
            <a:pPr algn="just" eaLnBrk="1" hangingPunct="1"/>
            <a:r>
              <a:rPr lang="it-IT" altLang="it-IT" sz="2300" u="sng"/>
              <a:t>XI secolo</a:t>
            </a:r>
            <a:r>
              <a:rPr lang="it-IT" altLang="it-IT" sz="2300"/>
              <a:t>: disputa tra Pietro Abelardo (1079-1142) e Bernardo di Chiaravalle (1090-1153). Il primo difende la ragione e l’insopprimibile bisogno umano di </a:t>
            </a:r>
            <a:r>
              <a:rPr lang="it-IT" altLang="it-IT" sz="2300" u="sng"/>
              <a:t>comprendere</a:t>
            </a:r>
            <a:r>
              <a:rPr lang="it-IT" altLang="it-IT" sz="2300"/>
              <a:t>. Il secondo esalta l’umiltà come via di salvezza e afferma la “santa ignoranza” come </a:t>
            </a:r>
            <a:r>
              <a:rPr lang="it-IT" altLang="it-IT" sz="2300" u="sng"/>
              <a:t>antidoto</a:t>
            </a:r>
            <a:r>
              <a:rPr lang="it-IT" altLang="it-IT" sz="2300"/>
              <a:t> alla presunzione della ragione.</a:t>
            </a:r>
          </a:p>
        </p:txBody>
      </p:sp>
    </p:spTree>
    <p:extLst>
      <p:ext uri="{BB962C8B-B14F-4D97-AF65-F5344CB8AC3E}">
        <p14:creationId xmlns:p14="http://schemas.microsoft.com/office/powerpoint/2010/main" val="1687133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>
                <a:ln>
                  <a:noFill/>
                </a:ln>
              </a:rPr>
              <a:t>“</a:t>
            </a:r>
            <a:r>
              <a:rPr lang="it-IT" altLang="it-IT" i="1">
                <a:ln>
                  <a:noFill/>
                </a:ln>
              </a:rPr>
              <a:t>Fides quaerens intellectum</a:t>
            </a:r>
            <a:r>
              <a:rPr lang="it-IT" altLang="it-IT">
                <a:ln>
                  <a:noFill/>
                </a:ln>
              </a:rPr>
              <a:t>”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algn="just" eaLnBrk="1" fontAlgn="auto" hangingPunct="1">
              <a:buFont typeface="Arial"/>
              <a:buChar char="•"/>
              <a:defRPr/>
            </a:pPr>
            <a:r>
              <a:rPr lang="it-IT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Anselmo d’Aosta (1033-1109): posizione equilibrata, celebre e felice motto “</a:t>
            </a:r>
            <a:r>
              <a:rPr lang="it-IT" sz="25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fides</a:t>
            </a:r>
            <a:r>
              <a:rPr lang="it-IT" sz="25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it-IT" sz="25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quaerens</a:t>
            </a:r>
            <a:r>
              <a:rPr lang="it-IT" sz="25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it-IT" sz="25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intellectum</a:t>
            </a:r>
            <a:r>
              <a:rPr lang="it-IT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”, la fede che tenta di </a:t>
            </a:r>
            <a:r>
              <a:rPr lang="it-IT" sz="2500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comprendere</a:t>
            </a:r>
            <a:r>
              <a:rPr lang="it-IT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d’</a:t>
            </a:r>
            <a:r>
              <a:rPr lang="it-IT" sz="2500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interrogare la ragione</a:t>
            </a:r>
            <a:r>
              <a:rPr lang="it-IT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Artefice della </a:t>
            </a:r>
            <a:r>
              <a:rPr lang="it-IT" sz="2500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prova ontologica</a:t>
            </a:r>
            <a:r>
              <a:rPr lang="it-IT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dell’esistenza di Dio, che è considerato come </a:t>
            </a:r>
            <a:r>
              <a:rPr lang="it-IT" sz="2500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ciò di cui non possiamo pensare nulla di maggiore</a:t>
            </a:r>
            <a:r>
              <a:rPr lang="it-IT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it-IT" sz="2500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 più grande</a:t>
            </a:r>
            <a:r>
              <a:rPr lang="it-IT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algn="just" eaLnBrk="1" fontAlgn="auto" hangingPunct="1">
              <a:buFont typeface="Arial"/>
              <a:buChar char="•"/>
              <a:defRPr/>
            </a:pPr>
            <a:r>
              <a:rPr lang="it-IT" sz="2500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Manca</a:t>
            </a:r>
            <a:r>
              <a:rPr lang="it-IT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ancora uno </a:t>
            </a:r>
            <a:r>
              <a:rPr lang="it-IT" sz="2500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spazio autonomo</a:t>
            </a:r>
            <a:r>
              <a:rPr lang="it-IT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per la filosofia. Dalla posizione di Anselmo, si può evincere l’urgenza di una collaborazione tra fede e ragione, poiché da sola la fede non può rispondere a tutto. </a:t>
            </a:r>
          </a:p>
          <a:p>
            <a:pPr algn="just" eaLnBrk="1" fontAlgn="auto" hangingPunct="1">
              <a:buFont typeface="Arial"/>
              <a:buChar char="•"/>
              <a:defRPr/>
            </a:pPr>
            <a:r>
              <a:rPr lang="it-IT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XIII secolo: posizione degli averroisti latini, vicini alle idee del filosofo arabo Averroè, noto commentatore di Aristotele. Essi tendono verso una teoria della </a:t>
            </a:r>
            <a:r>
              <a:rPr lang="it-IT" sz="2500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doppia verità</a:t>
            </a:r>
            <a:r>
              <a:rPr lang="it-IT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la ragione da un lato e la fede dall’altro.</a:t>
            </a:r>
          </a:p>
          <a:p>
            <a:pPr algn="just" eaLnBrk="1" fontAlgn="auto" hangingPunct="1">
              <a:buFont typeface="Arial"/>
              <a:buChar char="•"/>
              <a:defRPr/>
            </a:pPr>
            <a:endParaRPr lang="it-IT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40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>
                <a:ln>
                  <a:noFill/>
                </a:ln>
              </a:rPr>
              <a:t>Tommaso d’Aquino (1225 o 1226 - 1274)</a:t>
            </a:r>
          </a:p>
        </p:txBody>
      </p:sp>
      <p:sp>
        <p:nvSpPr>
          <p:cNvPr id="25602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eaLnBrk="1" hangingPunct="1"/>
            <a:r>
              <a:rPr lang="it-IT" altLang="it-IT" sz="2300" dirty="0"/>
              <a:t>Riconosce alla ragione la tanto sospirata autonomia, ma </a:t>
            </a:r>
            <a:r>
              <a:rPr lang="it-IT" altLang="it-IT" sz="2300" u="sng" dirty="0"/>
              <a:t>accordandola</a:t>
            </a:r>
            <a:r>
              <a:rPr lang="it-IT" altLang="it-IT" sz="2300" dirty="0"/>
              <a:t> con la fede. </a:t>
            </a:r>
          </a:p>
          <a:p>
            <a:pPr algn="just" eaLnBrk="1" hangingPunct="1"/>
            <a:r>
              <a:rPr lang="it-IT" altLang="it-IT" sz="2300" dirty="0"/>
              <a:t>La ragione può arrivare a fare accettare i </a:t>
            </a:r>
            <a:r>
              <a:rPr lang="it-IT" altLang="it-IT" sz="2300" i="1" dirty="0" err="1"/>
              <a:t>preambula</a:t>
            </a:r>
            <a:r>
              <a:rPr lang="it-IT" altLang="it-IT" sz="2300" i="1" dirty="0"/>
              <a:t> </a:t>
            </a:r>
            <a:r>
              <a:rPr lang="it-IT" altLang="it-IT" sz="2300" i="1" dirty="0" err="1"/>
              <a:t>fidei</a:t>
            </a:r>
            <a:r>
              <a:rPr lang="it-IT" altLang="it-IT" sz="2300" dirty="0"/>
              <a:t>, ovvero </a:t>
            </a:r>
            <a:r>
              <a:rPr lang="it-IT" altLang="it-IT" sz="2300" u="sng" dirty="0"/>
              <a:t>premesse</a:t>
            </a:r>
            <a:r>
              <a:rPr lang="it-IT" altLang="it-IT" sz="2300" dirty="0"/>
              <a:t>, </a:t>
            </a:r>
            <a:r>
              <a:rPr lang="it-IT" altLang="it-IT" sz="2300" u="sng" dirty="0"/>
              <a:t>requisiti preliminari della fede</a:t>
            </a:r>
            <a:r>
              <a:rPr lang="it-IT" altLang="it-IT" sz="2300" dirty="0"/>
              <a:t>. Per esempio: </a:t>
            </a:r>
            <a:r>
              <a:rPr lang="it-IT" altLang="it-IT" sz="2300" u="sng" dirty="0"/>
              <a:t>l’esistenza di Dio</a:t>
            </a:r>
            <a:r>
              <a:rPr lang="it-IT" altLang="it-IT" sz="2300" dirty="0"/>
              <a:t> e </a:t>
            </a:r>
            <a:r>
              <a:rPr lang="it-IT" altLang="it-IT" sz="2300" u="sng" dirty="0"/>
              <a:t>l’immortalità dell’anima</a:t>
            </a:r>
            <a:r>
              <a:rPr lang="it-IT" altLang="it-IT" sz="2300" dirty="0"/>
              <a:t>. La ragione può accompagnarci sulla soglia del mistero della fede, oltre la quale non può accedere per ovvi limiti umani.</a:t>
            </a:r>
          </a:p>
          <a:p>
            <a:pPr algn="just" eaLnBrk="1" hangingPunct="1"/>
            <a:r>
              <a:rPr lang="it-IT" altLang="it-IT" sz="2300" dirty="0"/>
              <a:t>In definitiva, secondo l’Aquinate, fede e ragione derivano entrambe da Dio. Motivo per cui: non può esserci scontro tra le due. Laddove c’è, si è al cospetto di una </a:t>
            </a:r>
            <a:r>
              <a:rPr lang="it-IT" altLang="it-IT" sz="2300" i="1" dirty="0"/>
              <a:t>falsa</a:t>
            </a:r>
            <a:r>
              <a:rPr lang="it-IT" altLang="it-IT" sz="2300" dirty="0"/>
              <a:t> filosofia. </a:t>
            </a:r>
          </a:p>
        </p:txBody>
      </p:sp>
    </p:spTree>
    <p:extLst>
      <p:ext uri="{BB962C8B-B14F-4D97-AF65-F5344CB8AC3E}">
        <p14:creationId xmlns:p14="http://schemas.microsoft.com/office/powerpoint/2010/main" val="1881740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>
                <a:ln>
                  <a:noFill/>
                </a:ln>
              </a:rPr>
              <a:t>Dopo Tommaso, la </a:t>
            </a:r>
            <a:r>
              <a:rPr lang="it-IT" altLang="it-IT" u="sng">
                <a:ln>
                  <a:noFill/>
                </a:ln>
              </a:rPr>
              <a:t>separazione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algn="just" eaLnBrk="1" fontAlgn="auto" hangingPunct="1">
              <a:buFont typeface="Arial"/>
              <a:buChar char="•"/>
              <a:defRPr/>
            </a:pPr>
            <a:endParaRPr lang="it-IT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 eaLnBrk="1" fontAlgn="auto" hangingPunct="1">
              <a:buFont typeface="Arial"/>
              <a:buChar char="•"/>
              <a:defRPr/>
            </a:pPr>
            <a:r>
              <a:rPr lang="it-IT" sz="2500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XIV secolo</a:t>
            </a:r>
            <a:r>
              <a:rPr lang="it-IT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avviene la </a:t>
            </a:r>
            <a:r>
              <a:rPr lang="it-IT" sz="2500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separazione</a:t>
            </a:r>
            <a:r>
              <a:rPr lang="it-IT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tra fede e ragione. La si deve, in particolar modo, a pensatori quali Duns Scoto e Guglielmo di </a:t>
            </a:r>
            <a:r>
              <a:rPr lang="it-IT" sz="25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Ockham</a:t>
            </a:r>
            <a:r>
              <a:rPr lang="it-IT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</a:p>
          <a:p>
            <a:pPr algn="just" eaLnBrk="1" fontAlgn="auto" hangingPunct="1">
              <a:buFont typeface="Arial"/>
              <a:buChar char="•"/>
              <a:defRPr/>
            </a:pPr>
            <a:r>
              <a:rPr lang="it-IT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C’è chi ha visto in questa cesura una </a:t>
            </a:r>
            <a:r>
              <a:rPr lang="it-IT" sz="2500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restrizione</a:t>
            </a:r>
            <a:r>
              <a:rPr lang="it-IT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 chi invece un’</a:t>
            </a:r>
            <a:r>
              <a:rPr lang="it-IT" sz="2500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opportunità</a:t>
            </a:r>
            <a:r>
              <a:rPr lang="it-IT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per la filosofia. </a:t>
            </a:r>
          </a:p>
          <a:p>
            <a:pPr algn="just" eaLnBrk="1" fontAlgn="auto" hangingPunct="1">
              <a:buFont typeface="Arial"/>
              <a:buChar char="•"/>
              <a:defRPr/>
            </a:pPr>
            <a:r>
              <a:rPr lang="it-IT" sz="25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Restrizione</a:t>
            </a:r>
            <a:r>
              <a:rPr lang="it-IT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in quanto si riafferma il principio della “</a:t>
            </a:r>
            <a:r>
              <a:rPr lang="it-IT" sz="2500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santa ignoranza</a:t>
            </a:r>
            <a:r>
              <a:rPr lang="it-IT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” invocato – lo abbiamo visto – da Bernardo di Chiaravalle. </a:t>
            </a:r>
            <a:r>
              <a:rPr lang="it-IT" sz="25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Opportunità</a:t>
            </a:r>
            <a:r>
              <a:rPr lang="it-IT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perché, lungi dal danneggiare, tale separazione permette alla filosofia di crearsi uno spazio di pensiero </a:t>
            </a:r>
            <a:r>
              <a:rPr lang="it-IT" sz="2500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autonomo</a:t>
            </a:r>
            <a:r>
              <a:rPr lang="it-IT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191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>
                <a:ln>
                  <a:noFill/>
                </a:ln>
              </a:rPr>
              <a:t>Torniamo a Tommaso. Un’introduzione</a:t>
            </a:r>
          </a:p>
        </p:txBody>
      </p:sp>
      <p:sp>
        <p:nvSpPr>
          <p:cNvPr id="27650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it-IT" altLang="it-IT" sz="2300" dirty="0"/>
              <a:t>Il capolavoro di Tommaso è la </a:t>
            </a:r>
            <a:r>
              <a:rPr lang="it-IT" altLang="it-IT" sz="2300" i="1" dirty="0"/>
              <a:t>Summa teologica</a:t>
            </a:r>
            <a:r>
              <a:rPr lang="it-IT" altLang="it-IT" sz="2300" dirty="0"/>
              <a:t>, scritta tra il 1265 e il 1273.</a:t>
            </a:r>
          </a:p>
          <a:p>
            <a:pPr algn="just" eaLnBrk="1" hangingPunct="1"/>
            <a:r>
              <a:rPr lang="it-IT" altLang="it-IT" sz="2300" dirty="0"/>
              <a:t>Il pensiero dell’Aquinate arruola l’aristotelismo e lo mette al servizio del pensiero cristiano.</a:t>
            </a:r>
          </a:p>
          <a:p>
            <a:pPr algn="just" eaLnBrk="1" hangingPunct="1"/>
            <a:r>
              <a:rPr lang="it-IT" altLang="it-IT" sz="2300" dirty="0"/>
              <a:t>Viene definito – da testimoni coevi – il “</a:t>
            </a:r>
            <a:r>
              <a:rPr lang="it-IT" altLang="it-IT" sz="2300" u="sng" dirty="0"/>
              <a:t>bue muto</a:t>
            </a:r>
            <a:r>
              <a:rPr lang="it-IT" altLang="it-IT" sz="2300" dirty="0"/>
              <a:t>”, che però, per dirlo con le parole profetiche del suo maestro Alberto Magno, “un giorno muggirà così forte da farsi </a:t>
            </a:r>
            <a:r>
              <a:rPr lang="it-IT" altLang="it-IT" sz="2300" u="sng" dirty="0"/>
              <a:t>sentire</a:t>
            </a:r>
            <a:r>
              <a:rPr lang="it-IT" altLang="it-IT" sz="2300" dirty="0"/>
              <a:t> nel mondo intero”.</a:t>
            </a:r>
          </a:p>
        </p:txBody>
      </p:sp>
    </p:spTree>
    <p:extLst>
      <p:ext uri="{BB962C8B-B14F-4D97-AF65-F5344CB8AC3E}">
        <p14:creationId xmlns:p14="http://schemas.microsoft.com/office/powerpoint/2010/main" val="485948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olo 1"/>
          <p:cNvSpPr>
            <a:spLocks noGrp="1"/>
          </p:cNvSpPr>
          <p:nvPr>
            <p:ph type="title"/>
          </p:nvPr>
        </p:nvSpPr>
        <p:spPr>
          <a:xfrm>
            <a:off x="1446213" y="982663"/>
            <a:ext cx="9296400" cy="2370137"/>
          </a:xfrm>
        </p:spPr>
        <p:txBody>
          <a:bodyPr/>
          <a:lstStyle/>
          <a:p>
            <a:pPr eaLnBrk="1" hangingPunct="1"/>
            <a:r>
              <a:rPr lang="it-IT" altLang="it-IT">
                <a:ln>
                  <a:noFill/>
                </a:ln>
              </a:rPr>
              <a:t>La grazia non elimina la natura, ma la perfeziona.</a:t>
            </a:r>
          </a:p>
        </p:txBody>
      </p:sp>
      <p:sp>
        <p:nvSpPr>
          <p:cNvPr id="28674" name="Segnaposto testo 2"/>
          <p:cNvSpPr>
            <a:spLocks noGrp="1"/>
          </p:cNvSpPr>
          <p:nvPr>
            <p:ph type="body" sz="quarter" idx="13"/>
          </p:nvPr>
        </p:nvSpPr>
        <p:spPr>
          <a:xfrm>
            <a:off x="1674813" y="3352800"/>
            <a:ext cx="8839200" cy="584200"/>
          </a:xfrm>
        </p:spPr>
        <p:txBody>
          <a:bodyPr/>
          <a:lstStyle/>
          <a:p>
            <a:pPr algn="ctr" eaLnBrk="1" hangingPunct="1"/>
            <a:r>
              <a:rPr lang="it-IT" altLang="it-IT"/>
              <a:t>Tommaso d’Aquino</a:t>
            </a:r>
          </a:p>
        </p:txBody>
      </p:sp>
      <p:sp>
        <p:nvSpPr>
          <p:cNvPr id="28675" name="Segnaposto testo 3"/>
          <p:cNvSpPr>
            <a:spLocks noGrp="1"/>
          </p:cNvSpPr>
          <p:nvPr>
            <p:ph type="body" idx="1"/>
          </p:nvPr>
        </p:nvSpPr>
        <p:spPr>
          <a:xfrm>
            <a:off x="1295400" y="4343400"/>
            <a:ext cx="9609138" cy="1531938"/>
          </a:xfrm>
        </p:spPr>
        <p:txBody>
          <a:bodyPr/>
          <a:lstStyle/>
          <a:p>
            <a:pPr algn="just" eaLnBrk="1" hangingPunct="1"/>
            <a:r>
              <a:rPr lang="it-IT" altLang="it-IT" sz="2300"/>
              <a:t>Fede e ragione separate, non funzionano, o meglio, </a:t>
            </a:r>
            <a:r>
              <a:rPr lang="it-IT" altLang="it-IT" sz="2300" u="sng"/>
              <a:t>mancano di qualcosa</a:t>
            </a:r>
            <a:r>
              <a:rPr lang="it-IT" altLang="it-IT" sz="2300"/>
              <a:t>. Insieme, invece, </a:t>
            </a:r>
            <a:r>
              <a:rPr lang="it-IT" altLang="it-IT" sz="2300" u="sng"/>
              <a:t>si completano</a:t>
            </a:r>
            <a:r>
              <a:rPr lang="it-IT" altLang="it-IT" sz="23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3743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>
                <a:ln>
                  <a:noFill/>
                </a:ln>
              </a:rPr>
              <a:t>Perché si completano?</a:t>
            </a:r>
          </a:p>
        </p:txBody>
      </p:sp>
      <p:sp>
        <p:nvSpPr>
          <p:cNvPr id="29698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it-IT" altLang="it-IT" sz="2300" dirty="0"/>
              <a:t>L’indicibilità dell’una può essere in qualche modo detta, seppure con l’utilizzo di </a:t>
            </a:r>
            <a:r>
              <a:rPr lang="it-IT" altLang="it-IT" sz="2300" u="sng" dirty="0"/>
              <a:t>analogie</a:t>
            </a:r>
            <a:r>
              <a:rPr lang="it-IT" altLang="it-IT" sz="2300" dirty="0"/>
              <a:t> e </a:t>
            </a:r>
            <a:r>
              <a:rPr lang="it-IT" altLang="it-IT" sz="2300" u="sng" dirty="0"/>
              <a:t>similitudini</a:t>
            </a:r>
            <a:r>
              <a:rPr lang="it-IT" altLang="it-IT" sz="2300" dirty="0"/>
              <a:t>. Aggancio con Platone, che nel VII libro della </a:t>
            </a:r>
            <a:r>
              <a:rPr lang="it-IT" altLang="it-IT" sz="2300" i="1" dirty="0"/>
              <a:t>Repubblica</a:t>
            </a:r>
            <a:r>
              <a:rPr lang="it-IT" altLang="it-IT" sz="2300" dirty="0"/>
              <a:t>, si avventura in un’analogia tra il Sole e il Bene.   </a:t>
            </a:r>
          </a:p>
          <a:p>
            <a:pPr algn="just" eaLnBrk="1" hangingPunct="1"/>
            <a:r>
              <a:rPr lang="it-IT" altLang="it-IT" sz="2300" dirty="0"/>
              <a:t>La ragione senza la fede sarebbe sprovvista del </a:t>
            </a:r>
            <a:r>
              <a:rPr lang="it-IT" altLang="it-IT" sz="2300" u="sng" dirty="0"/>
              <a:t>senso che le è connaturato</a:t>
            </a:r>
            <a:r>
              <a:rPr lang="it-IT" altLang="it-IT" sz="2300" dirty="0"/>
              <a:t> e non potrebbe comprendere le famose </a:t>
            </a:r>
            <a:r>
              <a:rPr lang="it-IT" altLang="it-IT" sz="2300" u="sng" dirty="0"/>
              <a:t>ragioni del cuore</a:t>
            </a:r>
            <a:r>
              <a:rPr lang="it-IT" altLang="it-IT" sz="2300" dirty="0"/>
              <a:t> di cui la ragione sarebbe all’oscuro, secondo il filosofo seicentesco Blaise Pascal. (Lo stesso che poi parlerà del credere in Dio come dell’accettare una </a:t>
            </a:r>
            <a:r>
              <a:rPr lang="it-IT" altLang="it-IT" sz="2300" u="sng" dirty="0"/>
              <a:t>scommessa</a:t>
            </a:r>
            <a:r>
              <a:rPr lang="it-IT" altLang="it-IT" sz="2300" dirty="0"/>
              <a:t>, con la quale: se si perde, non si perde niente; se si vince, si vince tutto.)</a:t>
            </a:r>
          </a:p>
        </p:txBody>
      </p:sp>
    </p:spTree>
    <p:extLst>
      <p:ext uri="{BB962C8B-B14F-4D97-AF65-F5344CB8AC3E}">
        <p14:creationId xmlns:p14="http://schemas.microsoft.com/office/powerpoint/2010/main" val="919353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olo 1"/>
          <p:cNvSpPr>
            <a:spLocks noGrp="1"/>
          </p:cNvSpPr>
          <p:nvPr>
            <p:ph type="title"/>
          </p:nvPr>
        </p:nvSpPr>
        <p:spPr>
          <a:xfrm>
            <a:off x="1295400" y="914401"/>
            <a:ext cx="6242050" cy="811160"/>
          </a:xfrm>
        </p:spPr>
        <p:txBody>
          <a:bodyPr>
            <a:noAutofit/>
          </a:bodyPr>
          <a:lstStyle/>
          <a:p>
            <a:pPr eaLnBrk="1" hangingPunct="1"/>
            <a:r>
              <a:rPr lang="it-IT" altLang="it-IT" sz="4000" b="1" dirty="0">
                <a:ln>
                  <a:noFill/>
                </a:ln>
              </a:rPr>
              <a:t>Con e oltre Aristotele</a:t>
            </a:r>
          </a:p>
        </p:txBody>
      </p:sp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" t="1262" r="627" b="184"/>
          <a:stretch/>
        </p:blipFill>
        <p:spPr>
          <a:xfrm>
            <a:off x="8094831" y="914401"/>
            <a:ext cx="3063347" cy="5029200"/>
          </a:xfrm>
        </p:spPr>
      </p:pic>
      <p:sp>
        <p:nvSpPr>
          <p:cNvPr id="26627" name="Segnaposto testo 3"/>
          <p:cNvSpPr>
            <a:spLocks noGrp="1"/>
          </p:cNvSpPr>
          <p:nvPr>
            <p:ph type="body" sz="half" idx="2"/>
          </p:nvPr>
        </p:nvSpPr>
        <p:spPr>
          <a:xfrm>
            <a:off x="1295400" y="2359742"/>
            <a:ext cx="6242050" cy="3583857"/>
          </a:xfrm>
        </p:spPr>
        <p:txBody>
          <a:bodyPr>
            <a:noAutofit/>
          </a:bodyPr>
          <a:lstStyle/>
          <a:p>
            <a:pPr algn="just" eaLnBrk="1" hangingPunct="1">
              <a:defRPr/>
            </a:pPr>
            <a:r>
              <a:rPr lang="it-IT" altLang="it-IT" sz="2700" dirty="0"/>
              <a:t>Peculiare in Tommaso è la distinzione tra </a:t>
            </a:r>
            <a:r>
              <a:rPr lang="it-IT" altLang="it-IT" sz="2700" u="sng" dirty="0"/>
              <a:t>essenza</a:t>
            </a:r>
            <a:r>
              <a:rPr lang="it-IT" altLang="it-IT" sz="2700" dirty="0"/>
              <a:t> ed </a:t>
            </a:r>
            <a:r>
              <a:rPr lang="it-IT" altLang="it-IT" sz="2700" u="sng" dirty="0"/>
              <a:t>esistenza</a:t>
            </a:r>
            <a:r>
              <a:rPr lang="it-IT" altLang="it-IT" sz="2700" dirty="0"/>
              <a:t> che lo pone, appunto, </a:t>
            </a:r>
            <a:r>
              <a:rPr lang="it-IT" altLang="it-IT" sz="2700" u="sng" dirty="0"/>
              <a:t>con e oltre Aristotele</a:t>
            </a:r>
            <a:r>
              <a:rPr lang="it-IT" altLang="it-IT" sz="2700" dirty="0"/>
              <a:t>. Ovvero, pur inserendolo nella traiettoria di pensiero aristotelico, l’Aquinate si spinge laddove il pensiero del maestro non è arrivato, scindendo – appunto – le nozioni di essenza ed esistenza.</a:t>
            </a:r>
          </a:p>
        </p:txBody>
      </p:sp>
    </p:spTree>
    <p:extLst>
      <p:ext uri="{BB962C8B-B14F-4D97-AF65-F5344CB8AC3E}">
        <p14:creationId xmlns:p14="http://schemas.microsoft.com/office/powerpoint/2010/main" val="433585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olo 1"/>
          <p:cNvSpPr>
            <a:spLocks noGrp="1"/>
          </p:cNvSpPr>
          <p:nvPr>
            <p:ph type="title"/>
          </p:nvPr>
        </p:nvSpPr>
        <p:spPr>
          <a:xfrm>
            <a:off x="1295400" y="1041400"/>
            <a:ext cx="6242050" cy="713828"/>
          </a:xfrm>
        </p:spPr>
        <p:txBody>
          <a:bodyPr>
            <a:noAutofit/>
          </a:bodyPr>
          <a:lstStyle/>
          <a:p>
            <a:pPr eaLnBrk="1" hangingPunct="1"/>
            <a:r>
              <a:rPr lang="it-IT" altLang="it-IT" sz="4000" b="1" dirty="0">
                <a:ln>
                  <a:noFill/>
                </a:ln>
              </a:rPr>
              <a:t>Essere per partecipazione</a:t>
            </a:r>
          </a:p>
        </p:txBody>
      </p:sp>
      <p:pic>
        <p:nvPicPr>
          <p:cNvPr id="6" name="Segnaposto immagine 5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" t="-110" r="1005" b="1451"/>
          <a:stretch/>
        </p:blipFill>
        <p:spPr>
          <a:xfrm>
            <a:off x="8043378" y="2532991"/>
            <a:ext cx="3063347" cy="3130389"/>
          </a:xfrm>
        </p:spPr>
      </p:pic>
      <p:sp>
        <p:nvSpPr>
          <p:cNvPr id="27651" name="Segnaposto testo 3"/>
          <p:cNvSpPr>
            <a:spLocks noGrp="1"/>
          </p:cNvSpPr>
          <p:nvPr>
            <p:ph type="body" sz="half" idx="2"/>
          </p:nvPr>
        </p:nvSpPr>
        <p:spPr>
          <a:xfrm>
            <a:off x="1295400" y="2532991"/>
            <a:ext cx="6242050" cy="3130389"/>
          </a:xfrm>
        </p:spPr>
        <p:txBody>
          <a:bodyPr>
            <a:noAutofit/>
          </a:bodyPr>
          <a:lstStyle/>
          <a:p>
            <a:pPr algn="just" eaLnBrk="1" hangingPunct="1">
              <a:defRPr/>
            </a:pPr>
            <a:r>
              <a:rPr lang="it-IT" altLang="it-IT" sz="2400" dirty="0"/>
              <a:t>Prima di soffermarsi sulla distinzione tra essenza ed esistenza, occorre soffermarsi sul concetto </a:t>
            </a:r>
            <a:r>
              <a:rPr lang="it-IT" altLang="it-IT" sz="2400" dirty="0" err="1"/>
              <a:t>tommasiano</a:t>
            </a:r>
            <a:r>
              <a:rPr lang="it-IT" altLang="it-IT" sz="2400" dirty="0"/>
              <a:t> di </a:t>
            </a:r>
            <a:r>
              <a:rPr lang="it-IT" altLang="it-IT" sz="2400" u="sng" dirty="0"/>
              <a:t>essere per partecipazione</a:t>
            </a:r>
            <a:r>
              <a:rPr lang="it-IT" altLang="it-IT" sz="2400" dirty="0"/>
              <a:t>. Per Tommaso essere uomini significa </a:t>
            </a:r>
            <a:r>
              <a:rPr lang="it-IT" altLang="it-IT" sz="2400" u="sng" dirty="0"/>
              <a:t>partecipare</a:t>
            </a:r>
            <a:r>
              <a:rPr lang="it-IT" altLang="it-IT" sz="2400" dirty="0"/>
              <a:t>, “prendere parte” all’Essere perfetto di Dio. L’essere delle creature è separabile dall’essenza in quanto </a:t>
            </a:r>
            <a:r>
              <a:rPr lang="it-IT" altLang="it-IT" sz="2400" u="sng" dirty="0"/>
              <a:t>creato</a:t>
            </a:r>
            <a:r>
              <a:rPr lang="it-IT" altLang="it-IT" sz="2400" dirty="0"/>
              <a:t> e </a:t>
            </a:r>
            <a:r>
              <a:rPr lang="it-IT" altLang="it-IT" sz="2400" u="sng" dirty="0"/>
              <a:t>contingente</a:t>
            </a:r>
            <a:r>
              <a:rPr lang="it-IT" altLang="it-IT" sz="2400" dirty="0"/>
              <a:t>. L’essere di Dio è </a:t>
            </a:r>
            <a:r>
              <a:rPr lang="it-IT" altLang="it-IT" sz="2400" u="sng" dirty="0"/>
              <a:t>identico</a:t>
            </a:r>
            <a:r>
              <a:rPr lang="it-IT" altLang="it-IT" sz="2400" dirty="0"/>
              <a:t> con l’essenza, dunque </a:t>
            </a:r>
            <a:r>
              <a:rPr lang="it-IT" altLang="it-IT" sz="2400" u="sng" dirty="0"/>
              <a:t>necessario</a:t>
            </a:r>
            <a:r>
              <a:rPr lang="it-IT" altLang="it-IT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2240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>
                <a:ln>
                  <a:noFill/>
                </a:ln>
              </a:rPr>
              <a:t>Riassumendo</a:t>
            </a:r>
          </a:p>
        </p:txBody>
      </p:sp>
      <p:sp>
        <p:nvSpPr>
          <p:cNvPr id="32770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eaLnBrk="1" hangingPunct="1"/>
            <a:r>
              <a:rPr lang="it-IT" altLang="it-IT" sz="2500" dirty="0"/>
              <a:t>L’Essere perfetto di Dio e l’essere proprio delle creature vengono definiti “analoghi”, cioè a dire: </a:t>
            </a:r>
            <a:r>
              <a:rPr lang="it-IT" altLang="it-IT" sz="2500" u="sng" dirty="0"/>
              <a:t>simili</a:t>
            </a:r>
            <a:r>
              <a:rPr lang="it-IT" altLang="it-IT" sz="2500" dirty="0"/>
              <a:t>, seppure di </a:t>
            </a:r>
            <a:r>
              <a:rPr lang="it-IT" altLang="it-IT" sz="2500" u="sng" dirty="0"/>
              <a:t>proporzioni diverse</a:t>
            </a:r>
            <a:r>
              <a:rPr lang="it-IT" altLang="it-IT" sz="2500" dirty="0"/>
              <a:t>. Infatti: “Dio è l’essere per essenza, le creature hanno l’essere per partecipazione” (N. Abbagnano, N. Fornero, </a:t>
            </a:r>
            <a:r>
              <a:rPr lang="it-IT" altLang="it-IT" sz="2500" i="1" dirty="0"/>
              <a:t>Percorsi di filosofia</a:t>
            </a:r>
            <a:r>
              <a:rPr lang="it-IT" altLang="it-IT" sz="2500" dirty="0"/>
              <a:t> – Vol. 1B, Paravia, Torino-Milano 2012, p. 202).</a:t>
            </a:r>
          </a:p>
          <a:p>
            <a:pPr algn="just" eaLnBrk="1" hangingPunct="1"/>
            <a:r>
              <a:rPr lang="it-IT" altLang="it-IT" sz="2500" dirty="0"/>
              <a:t>Con la tesi della </a:t>
            </a:r>
            <a:r>
              <a:rPr lang="it-IT" altLang="it-IT" sz="2500" u="sng" dirty="0"/>
              <a:t>diversità nella somiglianza</a:t>
            </a:r>
            <a:r>
              <a:rPr lang="it-IT" altLang="it-IT" sz="2500" dirty="0"/>
              <a:t> Tommaso riesce sia nell’impresa di salvare l’assoluta trascendenza di Dio sia a estraniarsi da qualsivoglia forma di panteismo.</a:t>
            </a:r>
          </a:p>
        </p:txBody>
      </p:sp>
    </p:spTree>
    <p:extLst>
      <p:ext uri="{BB962C8B-B14F-4D97-AF65-F5344CB8AC3E}">
        <p14:creationId xmlns:p14="http://schemas.microsoft.com/office/powerpoint/2010/main" val="4577276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aturale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Naturale</Template>
  <TotalTime>59</TotalTime>
  <Words>881</Words>
  <Application>Microsoft Office PowerPoint</Application>
  <PresentationFormat>Widescreen</PresentationFormat>
  <Paragraphs>36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4" baseType="lpstr">
      <vt:lpstr>Arial</vt:lpstr>
      <vt:lpstr>Garamond</vt:lpstr>
      <vt:lpstr>Naturale</vt:lpstr>
      <vt:lpstr>Ragione e fede in Tommaso d’Aquino</vt:lpstr>
      <vt:lpstr>Agostino, Abelardo, Bernardo</vt:lpstr>
      <vt:lpstr>“Fides quaerens intellectum”</vt:lpstr>
      <vt:lpstr>Tommaso d’Aquino (1225 o 1226 - 1274)</vt:lpstr>
      <vt:lpstr>Dopo Tommaso, la separazione</vt:lpstr>
      <vt:lpstr>Torniamo a Tommaso. Un’introduzione</vt:lpstr>
      <vt:lpstr>La grazia non elimina la natura, ma la perfeziona.</vt:lpstr>
      <vt:lpstr>Perché si completano?</vt:lpstr>
      <vt:lpstr>Con e oltre Aristotele</vt:lpstr>
      <vt:lpstr>Essere per partecipazione</vt:lpstr>
      <vt:lpstr>Riassumendo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Ragione e fede in Tommaso d’Aquino</dc:title>
  <dc:creator>Marco Apolloni</dc:creator>
  <cp:lastModifiedBy>Marco Apolloni</cp:lastModifiedBy>
  <cp:revision>2</cp:revision>
  <dcterms:created xsi:type="dcterms:W3CDTF">2016-10-23T15:26:14Z</dcterms:created>
  <dcterms:modified xsi:type="dcterms:W3CDTF">2022-10-05T10:54:16Z</dcterms:modified>
</cp:coreProperties>
</file>