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7554B"/>
        </a:solidFill>
        <a:effectLst/>
        <a:uFillTx/>
        <a:latin typeface="Hoefler Text"/>
        <a:ea typeface="Hoefler Text"/>
        <a:cs typeface="Hoefler Text"/>
        <a:sym typeface="Hoefler Tex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3714F">
              <a:alpha val="8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508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83714F">
                  <a:alpha val="3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54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AE5E5">
              <a:alpha val="69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CDBCC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76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2B1A5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BCC">
              <a:alpha val="8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6C6A67"/>
      </a:tcTxStyle>
      <a:tcStyle>
        <a:tcBdr>
          <a:lef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C6A67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C6A67">
                  <a:alpha val="7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4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Apolloni" userId="a5f9c1a527a117a4" providerId="LiveId" clId="{98995AF3-7880-4BA8-9831-5F16CAEEBF73}"/>
    <pc:docChg chg="custSel delSld modSld">
      <pc:chgData name="Marco Apolloni" userId="a5f9c1a527a117a4" providerId="LiveId" clId="{98995AF3-7880-4BA8-9831-5F16CAEEBF73}" dt="2022-09-20T13:57:43.521" v="99" actId="114"/>
      <pc:docMkLst>
        <pc:docMk/>
      </pc:docMkLst>
      <pc:sldChg chg="del">
        <pc:chgData name="Marco Apolloni" userId="a5f9c1a527a117a4" providerId="LiveId" clId="{98995AF3-7880-4BA8-9831-5F16CAEEBF73}" dt="2022-09-20T13:53:18.148" v="0" actId="47"/>
        <pc:sldMkLst>
          <pc:docMk/>
          <pc:sldMk cId="0" sldId="264"/>
        </pc:sldMkLst>
      </pc:sldChg>
      <pc:sldChg chg="del">
        <pc:chgData name="Marco Apolloni" userId="a5f9c1a527a117a4" providerId="LiveId" clId="{98995AF3-7880-4BA8-9831-5F16CAEEBF73}" dt="2022-09-20T13:53:18.148" v="0" actId="47"/>
        <pc:sldMkLst>
          <pc:docMk/>
          <pc:sldMk cId="0" sldId="265"/>
        </pc:sldMkLst>
      </pc:sldChg>
      <pc:sldChg chg="del">
        <pc:chgData name="Marco Apolloni" userId="a5f9c1a527a117a4" providerId="LiveId" clId="{98995AF3-7880-4BA8-9831-5F16CAEEBF73}" dt="2022-09-20T13:53:18.148" v="0" actId="47"/>
        <pc:sldMkLst>
          <pc:docMk/>
          <pc:sldMk cId="0" sldId="266"/>
        </pc:sldMkLst>
      </pc:sldChg>
      <pc:sldChg chg="modSp mod">
        <pc:chgData name="Marco Apolloni" userId="a5f9c1a527a117a4" providerId="LiveId" clId="{98995AF3-7880-4BA8-9831-5F16CAEEBF73}" dt="2022-09-20T13:57:43.521" v="99" actId="114"/>
        <pc:sldMkLst>
          <pc:docMk/>
          <pc:sldMk cId="0" sldId="272"/>
        </pc:sldMkLst>
        <pc:spChg chg="mod">
          <ac:chgData name="Marco Apolloni" userId="a5f9c1a527a117a4" providerId="LiveId" clId="{98995AF3-7880-4BA8-9831-5F16CAEEBF73}" dt="2022-09-20T13:57:43.521" v="99" actId="114"/>
          <ac:spMkLst>
            <pc:docMk/>
            <pc:sldMk cId="0" sldId="272"/>
            <ac:spMk id="19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olo e sottotito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1485900" y="4838700"/>
            <a:ext cx="10033000" cy="88901"/>
            <a:chOff x="0" y="0"/>
            <a:chExt cx="10033000" cy="88900"/>
          </a:xfrm>
        </p:grpSpPr>
        <p:pic>
          <p:nvPicPr>
            <p:cNvPr id="12" name="typesetflourish_shape_big.pdf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4100" y="0"/>
              <a:ext cx="304800" cy="8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typesetflourish_line.pd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8100"/>
              <a:ext cx="48641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typesetflourish_line.pd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5168900" y="38099"/>
              <a:ext cx="4864100" cy="1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1117600" y="2209800"/>
            <a:ext cx="10769600" cy="25400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sz="quarter" idx="1"/>
          </p:nvPr>
        </p:nvSpPr>
        <p:spPr>
          <a:xfrm>
            <a:off x="1117600" y="5041900"/>
            <a:ext cx="107696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" name="Shape 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Orizzonta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8"/>
          <p:cNvGrpSpPr/>
          <p:nvPr/>
        </p:nvGrpSpPr>
        <p:grpSpPr>
          <a:xfrm>
            <a:off x="1485900" y="2070100"/>
            <a:ext cx="10033000" cy="88901"/>
            <a:chOff x="0" y="0"/>
            <a:chExt cx="10033000" cy="88900"/>
          </a:xfrm>
        </p:grpSpPr>
        <p:pic>
          <p:nvPicPr>
            <p:cNvPr id="25" name="typesetflourish_shape_big.pdf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4100" y="0"/>
              <a:ext cx="304800" cy="8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typesetflourish_line.pd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8100"/>
              <a:ext cx="4864100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typesetflourish_line.pd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5168900" y="38099"/>
              <a:ext cx="4864100" cy="12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" name="Shape 29"/>
          <p:cNvSpPr>
            <a:spLocks noGrp="1"/>
          </p:cNvSpPr>
          <p:nvPr>
            <p:ph type="pic" idx="13"/>
          </p:nvPr>
        </p:nvSpPr>
        <p:spPr>
          <a:xfrm>
            <a:off x="1181100" y="3276600"/>
            <a:ext cx="10642600" cy="5397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117600" y="838200"/>
            <a:ext cx="10769600" cy="11430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1117600" y="2273300"/>
            <a:ext cx="107696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117600" y="3606800"/>
            <a:ext cx="10769600" cy="25400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Vertica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50"/>
          <p:cNvGrpSpPr/>
          <p:nvPr/>
        </p:nvGrpSpPr>
        <p:grpSpPr>
          <a:xfrm>
            <a:off x="1638300" y="4889500"/>
            <a:ext cx="4368801" cy="88901"/>
            <a:chOff x="0" y="0"/>
            <a:chExt cx="4368800" cy="88900"/>
          </a:xfrm>
        </p:grpSpPr>
        <p:pic>
          <p:nvPicPr>
            <p:cNvPr id="47" name="typesetflourish_shape_big.pdf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2000" y="0"/>
              <a:ext cx="304800" cy="88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typesetflourish_line.pd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8100"/>
              <a:ext cx="2032001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typesetflourish_line.pd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2336800" y="38100"/>
              <a:ext cx="2032001" cy="1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" name="Shape 51"/>
          <p:cNvSpPr>
            <a:spLocks noGrp="1"/>
          </p:cNvSpPr>
          <p:nvPr>
            <p:ph type="pic" sz="half" idx="13"/>
          </p:nvPr>
        </p:nvSpPr>
        <p:spPr>
          <a:xfrm>
            <a:off x="7002462" y="1746250"/>
            <a:ext cx="4648201" cy="6197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xfrm>
            <a:off x="1054100" y="1536700"/>
            <a:ext cx="5397500" cy="3225800"/>
          </a:xfrm>
          <a:prstGeom prst="rect">
            <a:avLst/>
          </a:prstGeom>
        </p:spPr>
        <p:txBody>
          <a:bodyPr anchor="b"/>
          <a:lstStyle>
            <a:lvl1pPr>
              <a:defRPr sz="5600"/>
            </a:lvl1pPr>
          </a:lstStyle>
          <a:p>
            <a:r>
              <a:t>Titolo Testo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1054100" y="5143500"/>
            <a:ext cx="5397500" cy="3022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2286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4572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6858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91440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292100" y="2438400"/>
            <a:ext cx="12420600" cy="129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pic" sz="half" idx="13"/>
          </p:nvPr>
        </p:nvSpPr>
        <p:spPr>
          <a:xfrm>
            <a:off x="7023100" y="3149600"/>
            <a:ext cx="4851400" cy="55753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sz="half" idx="1"/>
          </p:nvPr>
        </p:nvSpPr>
        <p:spPr>
          <a:xfrm>
            <a:off x="850900" y="2921000"/>
            <a:ext cx="5410200" cy="60452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300"/>
              </a:spcBef>
              <a:buBlip>
                <a:blip r:embed="rId2"/>
              </a:buBlip>
              <a:defRPr sz="3300"/>
            </a:lvl1pPr>
            <a:lvl2pPr marL="762000" indent="-381000">
              <a:spcBef>
                <a:spcPts val="3300"/>
              </a:spcBef>
              <a:buBlip>
                <a:blip r:embed="rId2"/>
              </a:buBlip>
              <a:defRPr sz="3300"/>
            </a:lvl2pPr>
            <a:lvl3pPr marL="1143000" indent="-381000">
              <a:spcBef>
                <a:spcPts val="3300"/>
              </a:spcBef>
              <a:buBlip>
                <a:blip r:embed="rId2"/>
              </a:buBlip>
              <a:defRPr sz="3300"/>
            </a:lvl3pPr>
            <a:lvl4pPr marL="1524000" indent="-381000">
              <a:spcBef>
                <a:spcPts val="3300"/>
              </a:spcBef>
              <a:buBlip>
                <a:blip r:embed="rId2"/>
              </a:buBlip>
              <a:defRPr sz="3300"/>
            </a:lvl4pPr>
            <a:lvl5pPr marL="1905000" indent="-381000">
              <a:spcBef>
                <a:spcPts val="3300"/>
              </a:spcBef>
              <a:buBlip>
                <a:blip r:embed="rId2"/>
              </a:buBlip>
              <a:defRPr sz="33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850900" y="838200"/>
            <a:ext cx="11303000" cy="80772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- 3 per pagin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6845300" y="5207000"/>
            <a:ext cx="5041900" cy="3568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4"/>
          </p:nvPr>
        </p:nvSpPr>
        <p:spPr>
          <a:xfrm>
            <a:off x="6845300" y="990600"/>
            <a:ext cx="5041900" cy="3556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half" idx="15"/>
          </p:nvPr>
        </p:nvSpPr>
        <p:spPr>
          <a:xfrm>
            <a:off x="1155700" y="990600"/>
            <a:ext cx="5041900" cy="7772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300" i="1"/>
            </a:lvl1pPr>
          </a:lstStyle>
          <a:p>
            <a:r>
              <a:t>–Giovanni Mela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4"/>
          </p:nvPr>
        </p:nvSpPr>
        <p:spPr>
          <a:xfrm>
            <a:off x="1270000" y="4305300"/>
            <a:ext cx="10464800" cy="609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  <a:defRPr sz="3300"/>
            </a:lvl1pPr>
          </a:lstStyle>
          <a:p>
            <a:r>
              <a:t>“Inserisci qui una citazione”. 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317248" y="2438400"/>
            <a:ext cx="12383234" cy="128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850900" y="838200"/>
            <a:ext cx="11303000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850900" y="2755900"/>
            <a:ext cx="11303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66789" y="9245600"/>
            <a:ext cx="283922" cy="381000"/>
          </a:xfrm>
          <a:prstGeom prst="rect">
            <a:avLst/>
          </a:prstGeom>
          <a:gradFill>
            <a:gsLst>
              <a:gs pos="0">
                <a:srgbClr val="FDEFE1"/>
              </a:gs>
              <a:gs pos="100000">
                <a:srgbClr val="FAECDB"/>
              </a:gs>
            </a:gsLst>
            <a:lin ang="5400000"/>
          </a:gradFill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503B28"/>
                </a:solidFill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1pPr>
      <a:lvl2pPr marL="0" marR="0" indent="228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2pPr>
      <a:lvl3pPr marL="0" marR="0" indent="457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3pPr>
      <a:lvl4pPr marL="0" marR="0" indent="6858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4pPr>
      <a:lvl5pPr marL="0" marR="0" indent="9144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5pPr>
      <a:lvl6pPr marL="0" marR="0" indent="11430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6pPr>
      <a:lvl7pPr marL="0" marR="0" indent="1371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7pPr>
      <a:lvl8pPr marL="0" marR="0" indent="1600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8pPr>
      <a:lvl9pPr marL="0" marR="0" indent="18288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0" i="0" u="none" strike="noStrike" cap="all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cademy Engraved LET"/>
        </a:defRPr>
      </a:lvl9pPr>
    </p:titleStyle>
    <p:bodyStyle>
      <a:lvl1pPr marL="444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1pPr>
      <a:lvl2pPr marL="889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2pPr>
      <a:lvl3pPr marL="1333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3pPr>
      <a:lvl4pPr marL="1778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4pPr>
      <a:lvl5pPr marL="2222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5pPr>
      <a:lvl6pPr marL="2667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6pPr>
      <a:lvl7pPr marL="3111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7pPr>
      <a:lvl8pPr marL="3556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8pPr>
      <a:lvl9pPr marL="4000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15"/>
        </a:buBlip>
        <a:tabLst/>
        <a:defRPr sz="4000" b="0" i="0" u="none" strike="noStrike" cap="none" spc="0" baseline="0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egnaposto immagine 132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901700" y="3022600"/>
            <a:ext cx="11176000" cy="5981700"/>
          </a:xfrm>
          <a:prstGeom prst="rect">
            <a:avLst/>
          </a:prstGeom>
        </p:spPr>
      </p:pic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68045">
              <a:defRPr sz="4410"/>
            </a:lvl1pPr>
          </a:lstStyle>
          <a:p>
            <a:r>
              <a:t>Arthur Schopenhauer (1788-1860)</a:t>
            </a:r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prof. marco apolloni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–Arthur Schopenhauer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idx="14"/>
          </p:nvPr>
        </p:nvSpPr>
        <p:spPr>
          <a:xfrm>
            <a:off x="1270000" y="3467100"/>
            <a:ext cx="10464800" cy="2286001"/>
          </a:xfrm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“Dei sette giorni della settimana, sei sono colmi di fatica e sudore, il settimo di noia”. La vita, sentenzia Schopenhauer, “oscilla come un pendolo, di qua e di là, tra il dolore e la noia”.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egnaposto immagine 139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23062" y="1492250"/>
            <a:ext cx="5181601" cy="6781800"/>
          </a:xfrm>
          <a:prstGeom prst="rect">
            <a:avLst/>
          </a:prstGeom>
        </p:spPr>
      </p:pic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 due opere da ricordare</a:t>
            </a:r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00050" indent="-400050" algn="just">
              <a:buSzPct val="100000"/>
              <a:buChar char="•"/>
            </a:pPr>
            <a:r>
              <a:t>“il mondo come volontà e rappresentazione”, 1819. più </a:t>
            </a:r>
            <a:r>
              <a:rPr u="sng"/>
              <a:t>specialistica</a:t>
            </a:r>
            <a:r>
              <a:t>.</a:t>
            </a:r>
          </a:p>
          <a:p>
            <a:pPr marL="400050" indent="-400050" algn="just">
              <a:buSzPct val="100000"/>
              <a:buChar char="•"/>
            </a:pPr>
            <a:r>
              <a:t>“Parerga e Paralipomena”, 1851. più </a:t>
            </a:r>
            <a:r>
              <a:rPr u="sng"/>
              <a:t>divulgativa</a:t>
            </a:r>
            <a:r>
              <a:t>. 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volontà vs. ragione</a:t>
            </a:r>
          </a:p>
        </p:txBody>
      </p:sp>
      <p:sp>
        <p:nvSpPr>
          <p:cNvPr id="145" name="Shape 1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La filosofia di Schopenhauer traccia una linea tra un </a:t>
            </a:r>
            <a:r>
              <a:rPr u="sng"/>
              <a:t>prima</a:t>
            </a:r>
            <a:r>
              <a:t> e un </a:t>
            </a:r>
            <a:r>
              <a:rPr u="sng"/>
              <a:t>dopo</a:t>
            </a:r>
            <a:r>
              <a:t> di lui; prima la </a:t>
            </a:r>
            <a:r>
              <a:rPr b="1"/>
              <a:t>ragione</a:t>
            </a:r>
            <a:r>
              <a:t> è stata posta al centro da ogni filosofo, dopo il baricentro filosofico si è spostato sul concetto di </a:t>
            </a:r>
            <a:r>
              <a:rPr b="1"/>
              <a:t>volontà</a:t>
            </a:r>
            <a:r>
              <a:t>.  </a:t>
            </a:r>
          </a:p>
          <a:p>
            <a:pPr algn="just">
              <a:buBlip>
                <a:blip r:embed="rId2"/>
              </a:buBlip>
            </a:pPr>
            <a:r>
              <a:t>Concetto, questo, che verrà poi </a:t>
            </a:r>
            <a:r>
              <a:rPr u="sng"/>
              <a:t>sviluppato</a:t>
            </a:r>
            <a:r>
              <a:t> e </a:t>
            </a:r>
            <a:r>
              <a:rPr u="sng"/>
              <a:t>potenziato</a:t>
            </a:r>
            <a:r>
              <a:t> da Nietzsche; la cui filosofia è debitrice di quella schopenhaueriana.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32308">
              <a:defRPr sz="5180"/>
            </a:lvl1pPr>
          </a:lstStyle>
          <a:p>
            <a:r>
              <a:t>Ogni filosofo pensa in relazione a qualche altro filosofo.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egnaposto immagine 148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Lontananza da hegel</a:t>
            </a:r>
          </a:p>
        </p:txBody>
      </p:sp>
      <p:sp>
        <p:nvSpPr>
          <p:cNvPr id="151" name="Shape 151"/>
          <p:cNvSpPr>
            <a:spLocks noGrp="1"/>
          </p:cNvSpPr>
          <p:nvPr>
            <p:ph type="body" sz="half" idx="1"/>
          </p:nvPr>
        </p:nvSpPr>
        <p:spPr>
          <a:xfrm>
            <a:off x="850900" y="2984281"/>
            <a:ext cx="5410200" cy="6159501"/>
          </a:xfrm>
          <a:prstGeom prst="rect">
            <a:avLst/>
          </a:prstGeom>
        </p:spPr>
        <p:txBody>
          <a:bodyPr/>
          <a:lstStyle/>
          <a:p>
            <a:pPr marL="0" indent="0" algn="just" defTabSz="426466">
              <a:spcBef>
                <a:spcPts val="4000"/>
              </a:spcBef>
              <a:buSzTx/>
              <a:buNone/>
              <a:defRPr sz="2920"/>
            </a:pPr>
            <a:r>
              <a:t>Schopenhauer pensa in relazione di </a:t>
            </a:r>
            <a:r>
              <a:rPr b="1"/>
              <a:t>opposizione</a:t>
            </a:r>
            <a:r>
              <a:t> a Hegel. L’opposizione a Hegel è su tutta la linea. Mentre quella hegeliana è una filosofia votata alla storia ed eletta a sistema, quella schopenhaueriana è </a:t>
            </a:r>
            <a:r>
              <a:rPr b="1"/>
              <a:t>intimistica</a:t>
            </a:r>
            <a:r>
              <a:t>, cioè intimamente concentrata sul singolo e, inoltre, risulta </a:t>
            </a:r>
            <a:r>
              <a:rPr b="1"/>
              <a:t>anti-sistemica</a:t>
            </a:r>
            <a:r>
              <a:t>. La volontà irrazionale schopenhaueriana fa a pugni con l’assoluto razionale hegeliano. 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egnaposto immagine 152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vicinanza a kant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sz="half" idx="1"/>
          </p:nvPr>
        </p:nvSpPr>
        <p:spPr>
          <a:xfrm>
            <a:off x="850900" y="2952750"/>
            <a:ext cx="5410200" cy="6045200"/>
          </a:xfrm>
          <a:prstGeom prst="rect">
            <a:avLst/>
          </a:prstGeom>
        </p:spPr>
        <p:txBody>
          <a:bodyPr/>
          <a:lstStyle/>
          <a:p>
            <a:pPr marL="0" indent="0" algn="just" defTabSz="455675">
              <a:spcBef>
                <a:spcPts val="4200"/>
              </a:spcBef>
              <a:buSzTx/>
              <a:buNone/>
              <a:defRPr sz="3120"/>
            </a:pPr>
            <a:r>
              <a:t>Schopenhauer pensa però anche in relazione di </a:t>
            </a:r>
            <a:r>
              <a:rPr b="1"/>
              <a:t>aggiunta</a:t>
            </a:r>
            <a:r>
              <a:t> a Kant (di cui ha grande stima). L’addizione – per così dire – a Kant consiste nella convinzione schopenhaueriana di poter dire la </a:t>
            </a:r>
            <a:r>
              <a:rPr u="sng"/>
              <a:t>cosa in sé</a:t>
            </a:r>
            <a:r>
              <a:t>, ovvero la realtà autentica e sotterranea delle cose, questa è: la </a:t>
            </a:r>
            <a:r>
              <a:rPr b="1"/>
              <a:t>volontà</a:t>
            </a:r>
            <a:r>
              <a:t>, o –più estesamente – il </a:t>
            </a:r>
            <a:r>
              <a:rPr u="sng"/>
              <a:t>mondo come volontà</a:t>
            </a:r>
            <a:r>
              <a:t>.   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egnaposto immagine 156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97941">
              <a:defRPr sz="3570"/>
            </a:lvl1pPr>
          </a:lstStyle>
          <a:p>
            <a:r>
              <a:t>Mondo come volontà vs. mondo come rappresentazione</a:t>
            </a:r>
          </a:p>
        </p:txBody>
      </p:sp>
      <p:sp>
        <p:nvSpPr>
          <p:cNvPr id="159" name="Shape 159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20040" indent="-320040" algn="just" defTabSz="420624">
              <a:spcBef>
                <a:spcPts val="3900"/>
              </a:spcBef>
              <a:buBlip>
                <a:blip r:embed="rId3"/>
              </a:buBlip>
              <a:defRPr sz="2880"/>
            </a:pPr>
            <a:r>
              <a:t>Il mondo come </a:t>
            </a:r>
            <a:r>
              <a:rPr b="1"/>
              <a:t>volontà</a:t>
            </a:r>
            <a:r>
              <a:t> presenta una forte similitudine con la realtà </a:t>
            </a:r>
            <a:r>
              <a:rPr u="sng"/>
              <a:t>noumenica</a:t>
            </a:r>
            <a:r>
              <a:t> kantiana. È volontà </a:t>
            </a:r>
            <a:r>
              <a:rPr u="sng"/>
              <a:t>insaziabile</a:t>
            </a:r>
            <a:r>
              <a:t> (</a:t>
            </a:r>
            <a:r>
              <a:rPr i="1"/>
              <a:t>non</a:t>
            </a:r>
            <a:r>
              <a:t> vuole altro che perpetrarsi). </a:t>
            </a:r>
          </a:p>
          <a:p>
            <a:pPr marL="320040" indent="-320040" algn="just" defTabSz="420624">
              <a:spcBef>
                <a:spcPts val="3900"/>
              </a:spcBef>
              <a:buBlip>
                <a:blip r:embed="rId3"/>
              </a:buBlip>
              <a:defRPr sz="2880"/>
            </a:pPr>
            <a:r>
              <a:t>Il mondo come </a:t>
            </a:r>
            <a:r>
              <a:rPr b="1"/>
              <a:t>rappresentazione</a:t>
            </a:r>
            <a:r>
              <a:t> mostra delle somiglianze con la realtà </a:t>
            </a:r>
            <a:r>
              <a:rPr u="sng"/>
              <a:t>fenomenica</a:t>
            </a:r>
            <a:r>
              <a:t> kantiana. È rappresentazione </a:t>
            </a:r>
            <a:r>
              <a:rPr u="sng"/>
              <a:t>illusoria</a:t>
            </a:r>
            <a:r>
              <a:t> (“velo di Maya”).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egnaposto immagine 171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Oltre il “velo di maya”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Secondo il pensiero orientale, precisamente la </a:t>
            </a:r>
            <a:r>
              <a:rPr u="sng"/>
              <a:t>tradizione vedica</a:t>
            </a:r>
            <a:r>
              <a:t>, c’è un velo, il “</a:t>
            </a:r>
            <a:r>
              <a:rPr u="sng"/>
              <a:t>velo di Maya</a:t>
            </a:r>
            <a:r>
              <a:t>” appunto, che ci avvolge tutt’intorno, obnubilandoci. Cosa fare allora? </a:t>
            </a:r>
            <a:r>
              <a:rPr u="sng"/>
              <a:t>Bucarlo</a:t>
            </a:r>
            <a:r>
              <a:t>, andare oltre. Annullare la volontà, praticando </a:t>
            </a:r>
            <a:r>
              <a:rPr b="1"/>
              <a:t>l’ascesi</a:t>
            </a:r>
            <a:r>
              <a:t>.  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egnaposto immagine 175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“la vita è sogno”</a:t>
            </a:r>
          </a:p>
        </p:txBody>
      </p:sp>
      <p:sp>
        <p:nvSpPr>
          <p:cNvPr id="178" name="Shape 178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Tutto è </a:t>
            </a:r>
            <a:r>
              <a:rPr b="1"/>
              <a:t>illusione</a:t>
            </a:r>
            <a:r>
              <a:t>. Noi, il nostro mondo… siamo tutti frutto di una gigantesca illusione. “</a:t>
            </a:r>
            <a:r>
              <a:rPr u="sng"/>
              <a:t>La vita è sogno</a:t>
            </a:r>
            <a:r>
              <a:t>”, Schopenhauer conviene con il drammaturgo spagnolo del XVII secolo Calderon de la Barca.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Segnaposto immagine 179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81" name="Shape 1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La volontà è male</a:t>
            </a:r>
          </a:p>
        </p:txBody>
      </p:sp>
      <p:sp>
        <p:nvSpPr>
          <p:cNvPr id="182" name="Shape 182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391414">
              <a:spcBef>
                <a:spcPts val="3600"/>
              </a:spcBef>
              <a:buSzTx/>
              <a:buNone/>
              <a:defRPr sz="2680"/>
            </a:pPr>
            <a:r>
              <a:t>Schopenhauer riconosce il valore della volontà, ma anziché abbracciare questa forza </a:t>
            </a:r>
            <a:r>
              <a:rPr b="1"/>
              <a:t>cieca</a:t>
            </a:r>
            <a:r>
              <a:t>, </a:t>
            </a:r>
            <a:r>
              <a:rPr b="1"/>
              <a:t>caotica</a:t>
            </a:r>
            <a:r>
              <a:t> e </a:t>
            </a:r>
            <a:r>
              <a:rPr b="1"/>
              <a:t>cosmica</a:t>
            </a:r>
            <a:r>
              <a:t> (come farà invece Nietzsche), la nega, l’annichilisce. La volontà che sta dietro alla brama di vivere dell’uomo è </a:t>
            </a:r>
            <a:r>
              <a:rPr u="sng"/>
              <a:t>male</a:t>
            </a:r>
            <a:r>
              <a:t> secondo lui. Per questo la sua è la posizione di un </a:t>
            </a:r>
            <a:r>
              <a:rPr u="sng"/>
              <a:t>pessimista</a:t>
            </a:r>
            <a:r>
              <a:t>. Perciò guarda con favore alla via verso la liberazione intrapresa dai guru/santoni di cui l’Oriente è pieno. 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Più pessimista di così…</a:t>
            </a:r>
          </a:p>
        </p:txBody>
      </p:sp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“Il mondo è l’inferno”, secondo la </a:t>
            </a:r>
            <a:r>
              <a:rPr b="1"/>
              <a:t>pessimistica</a:t>
            </a:r>
            <a:r>
              <a:t> visione schopenhaueriana. Perché?</a:t>
            </a:r>
          </a:p>
          <a:p>
            <a:pPr algn="just">
              <a:buBlip>
                <a:blip r:embed="rId2"/>
              </a:buBlip>
            </a:pPr>
            <a:r>
              <a:t>Per auto-conservarsi l’uomo deve </a:t>
            </a:r>
            <a:r>
              <a:rPr b="1"/>
              <a:t>imporsi</a:t>
            </a:r>
            <a:r>
              <a:t> sui propri simili. Forse – chissà – è per questo che un altro filosofo, Sartre, dirà che “l’inferno sono gli altri”… 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egnaposto immagine 186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i palliativi</a:t>
            </a:r>
          </a:p>
        </p:txBody>
      </p:sp>
      <p:sp>
        <p:nvSpPr>
          <p:cNvPr id="189" name="Shape 189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297037" indent="-297037" algn="just" defTabSz="473201">
              <a:spcBef>
                <a:spcPts val="2600"/>
              </a:spcBef>
              <a:buBlip>
                <a:blip r:embed="rId3"/>
              </a:buBlip>
              <a:defRPr sz="2673"/>
            </a:pPr>
            <a:r>
              <a:rPr b="1"/>
              <a:t>L’arte</a:t>
            </a:r>
            <a:r>
              <a:t> è definita dallo stesso Schopenhauer come “una breve ora di ricreazione”, che è la benvenuta, ma non dà più di un sollievo passeggero.  </a:t>
            </a:r>
          </a:p>
          <a:p>
            <a:pPr marL="297037" indent="-297037" algn="just" defTabSz="473201">
              <a:spcBef>
                <a:spcPts val="2600"/>
              </a:spcBef>
              <a:buBlip>
                <a:blip r:embed="rId3"/>
              </a:buBlip>
              <a:defRPr sz="2673"/>
            </a:pPr>
            <a:r>
              <a:t>Poco meglio fa la </a:t>
            </a:r>
            <a:r>
              <a:rPr b="1"/>
              <a:t>compassione</a:t>
            </a:r>
            <a:r>
              <a:t>, ovvero quella capacità di com-patire, patire </a:t>
            </a:r>
            <a:r>
              <a:rPr u="sng"/>
              <a:t>con</a:t>
            </a:r>
            <a:r>
              <a:t> gli altri, provare le loro sofferenze come se fossero le nostre. D’altronde gli uomini si dividono in due schiere: chi soffre già e chi dovrà soffrire. 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egnaposto immagine 190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la cura</a:t>
            </a:r>
          </a:p>
        </p:txBody>
      </p:sp>
      <p:sp>
        <p:nvSpPr>
          <p:cNvPr id="193" name="Shape 193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just" defTabSz="432308">
              <a:spcBef>
                <a:spcPts val="4000"/>
              </a:spcBef>
              <a:buSzTx/>
              <a:buNone/>
              <a:defRPr sz="2960"/>
            </a:pPr>
            <a:r>
              <a:rPr lang="it-IT" dirty="0"/>
              <a:t>Se la volontà non vuole altro che volere di più, la chiave è volere di meno, smettere di volere ancor meglio, raggiungere la </a:t>
            </a:r>
            <a:r>
              <a:rPr lang="it-IT" b="1" dirty="0"/>
              <a:t>nolontà</a:t>
            </a:r>
            <a:r>
              <a:rPr lang="it-IT" dirty="0"/>
              <a:t> (o </a:t>
            </a:r>
            <a:r>
              <a:rPr lang="it-IT" b="1" i="1" dirty="0" err="1"/>
              <a:t>noluntas</a:t>
            </a:r>
            <a:r>
              <a:rPr lang="it-IT" dirty="0"/>
              <a:t>). Facile a dirsi, molto meno a realizzarsi. Un modo ci sarebbe, percorrendo un sentiero a dir poco </a:t>
            </a:r>
            <a:r>
              <a:rPr lang="it-IT" b="1" dirty="0"/>
              <a:t>irto</a:t>
            </a:r>
            <a:r>
              <a:rPr lang="it-IT" dirty="0"/>
              <a:t> e </a:t>
            </a:r>
            <a:r>
              <a:rPr lang="it-IT" b="1" dirty="0"/>
              <a:t>angusto</a:t>
            </a:r>
            <a:r>
              <a:rPr lang="it-IT" dirty="0"/>
              <a:t>, quello che conduce per la </a:t>
            </a:r>
            <a:r>
              <a:rPr lang="it-IT" u="sng" dirty="0"/>
              <a:t>stretta via</a:t>
            </a:r>
            <a:r>
              <a:rPr lang="it-IT" dirty="0"/>
              <a:t> </a:t>
            </a:r>
            <a:r>
              <a:rPr lang="it-IT" b="1" dirty="0"/>
              <a:t>dell’ascetismo</a:t>
            </a:r>
            <a:r>
              <a:rPr lang="it-IT" dirty="0"/>
              <a:t>. Lo stesso scoperto e tuttora praticato in India. Qual è la ricetta? Castità e povertà, tanto per cominciare…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egnaposto immagine 194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7463">
              <a:defRPr sz="6440"/>
            </a:lvl1pPr>
          </a:lstStyle>
          <a:p>
            <a:r>
              <a:t>kirillov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 defTabSz="572516">
              <a:spcBef>
                <a:spcPts val="3200"/>
              </a:spcBef>
              <a:buSzTx/>
              <a:buNone/>
              <a:defRPr sz="3234"/>
            </a:lvl1pPr>
          </a:lstStyle>
          <a:p>
            <a:r>
              <a:t>C’è un personaggio nato dalla penna di Dostoevskij, che compare ne “I demoni”, Kirillov, il quale sparandosi un colpo in testa pretende di emanciparsi dal pensiero di Dio e dimostrare così che l’uomo, volendo, può diventare dio di se stesso. Peccato per il prezzo da pagare per questa libertà…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Segnaposto immagine 198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6743699" y="2895600"/>
            <a:ext cx="5384801" cy="6159500"/>
          </a:xfrm>
          <a:prstGeom prst="rect">
            <a:avLst/>
          </a:prstGeom>
        </p:spPr>
      </p:pic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21310">
              <a:defRPr sz="3850"/>
            </a:lvl1pPr>
          </a:lstStyle>
          <a:p>
            <a:r>
              <a:t>Perché il suicidio non serve a niente?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578358">
              <a:spcBef>
                <a:spcPts val="3200"/>
              </a:spcBef>
              <a:buSzTx/>
              <a:buNone/>
              <a:defRPr sz="3267"/>
            </a:pPr>
            <a:r>
              <a:t>Beh, per Schopenhauer non funziona così. Il suicidio stesso non è che </a:t>
            </a:r>
            <a:r>
              <a:rPr u="sng"/>
              <a:t>l’estremo atto</a:t>
            </a:r>
            <a:r>
              <a:t> della volontà, che a furia di volere </a:t>
            </a:r>
            <a:r>
              <a:rPr b="1"/>
              <a:t>di più</a:t>
            </a:r>
            <a:r>
              <a:t>, è arrivata persino a volere il </a:t>
            </a:r>
            <a:r>
              <a:rPr i="1"/>
              <a:t>di più</a:t>
            </a:r>
            <a:r>
              <a:t> costituito da una morte auto-inflitta. In definitiva, l’atto di annichilire la volontà resta pur sempre un </a:t>
            </a:r>
            <a:r>
              <a:rPr u="sng"/>
              <a:t>atto di volontà</a:t>
            </a:r>
            <a:r>
              <a:t>. 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–Arthur Schopenhauer</a:t>
            </a:r>
          </a:p>
        </p:txBody>
      </p:sp>
      <p:sp>
        <p:nvSpPr>
          <p:cNvPr id="204" name="Shape 204"/>
          <p:cNvSpPr>
            <a:spLocks noGrp="1"/>
          </p:cNvSpPr>
          <p:nvPr>
            <p:ph type="body" idx="14"/>
          </p:nvPr>
        </p:nvSpPr>
        <p:spPr>
          <a:xfrm>
            <a:off x="1270000" y="3746499"/>
            <a:ext cx="10464800" cy="1727201"/>
          </a:xfrm>
          <a:prstGeom prst="rect">
            <a:avLst/>
          </a:prstGeom>
        </p:spPr>
        <p:txBody>
          <a:bodyPr/>
          <a:lstStyle/>
          <a:p>
            <a:r>
              <a:t>“Il mio tempo e io non siamo fatti l'uno per l'altro: questo è chiaro. Ma è da vedere chi dei due vincerà il processo di fronte al tribunale dei posteri”. 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ypeset">
  <a:themeElements>
    <a:clrScheme name="Typeset">
      <a:dk1>
        <a:srgbClr val="57554B"/>
      </a:dk1>
      <a:lt1>
        <a:srgbClr val="0C1557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Academy Engraved LET"/>
        <a:ea typeface="Academy Engraved LET"/>
        <a:cs typeface="Academy Engraved LET"/>
      </a:majorFont>
      <a:minorFont>
        <a:latin typeface="Academy Engraved LET"/>
        <a:ea typeface="Academy Engraved LET"/>
        <a:cs typeface="Academy Engraved LET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4">
              <a:hueOff val="-150089"/>
              <a:satOff val="3212"/>
              <a:lumOff val="-17555"/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ypeset">
  <a:themeElements>
    <a:clrScheme name="Typeset">
      <a:dk1>
        <a:srgbClr val="000000"/>
      </a:dk1>
      <a:lt1>
        <a:srgbClr val="FFFFFF"/>
      </a:lt1>
      <a:dk2>
        <a:srgbClr val="5F5F5D"/>
      </a:dk2>
      <a:lt2>
        <a:srgbClr val="D8D5CE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Academy Engraved LET"/>
        <a:ea typeface="Academy Engraved LET"/>
        <a:cs typeface="Academy Engraved LET"/>
      </a:majorFont>
      <a:minorFont>
        <a:latin typeface="Academy Engraved LET"/>
        <a:ea typeface="Academy Engraved LET"/>
        <a:cs typeface="Academy Engraved LET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4">
              <a:hueOff val="-150089"/>
              <a:satOff val="3212"/>
              <a:lumOff val="-17555"/>
              <a:alpha val="75000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7554B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889</Words>
  <Application>Microsoft Office PowerPoint</Application>
  <PresentationFormat>Personalizzato</PresentationFormat>
  <Paragraphs>38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Academy Engraved LET</vt:lpstr>
      <vt:lpstr>Bodoni SvtyTwo OS ITC TT-BookIt</vt:lpstr>
      <vt:lpstr>Bodoni SvtyTwo SC ITC TT-Book</vt:lpstr>
      <vt:lpstr>Helvetica</vt:lpstr>
      <vt:lpstr>Helvetica Neue</vt:lpstr>
      <vt:lpstr>Hoefler Text</vt:lpstr>
      <vt:lpstr>Typeset</vt:lpstr>
      <vt:lpstr>Arthur Schopenhauer (1788-1860)</vt:lpstr>
      <vt:lpstr>Presentazione standard di PowerPoint</vt:lpstr>
      <vt:lpstr>Le due opere da ricordare</vt:lpstr>
      <vt:lpstr>volontà vs. ragione</vt:lpstr>
      <vt:lpstr>Ogni filosofo pensa in relazione a qualche altro filosofo.</vt:lpstr>
      <vt:lpstr>Lontananza da hegel</vt:lpstr>
      <vt:lpstr>vicinanza a kant</vt:lpstr>
      <vt:lpstr>Mondo come volontà vs. mondo come rappresentazione</vt:lpstr>
      <vt:lpstr>Oltre il “velo di maya”</vt:lpstr>
      <vt:lpstr>“la vita è sogno”</vt:lpstr>
      <vt:lpstr>La volontà è male</vt:lpstr>
      <vt:lpstr>Più pessimista di così…</vt:lpstr>
      <vt:lpstr>i palliativi</vt:lpstr>
      <vt:lpstr>la cura</vt:lpstr>
      <vt:lpstr>kirillov</vt:lpstr>
      <vt:lpstr>Perché il suicidio non serve a niente?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Arthur Schopenhauer (1788-1860)</dc:title>
  <cp:lastModifiedBy>Marco Apolloni</cp:lastModifiedBy>
  <cp:revision>1</cp:revision>
  <dcterms:modified xsi:type="dcterms:W3CDTF">2022-09-20T13:57:46Z</dcterms:modified>
</cp:coreProperties>
</file>