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515151"/>
        </a:solidFill>
        <a:effectLst/>
        <a:uFillTx/>
        <a:latin typeface="+mn-lt"/>
        <a:ea typeface="+mn-ea"/>
        <a:cs typeface="+mn-cs"/>
        <a:sym typeface="Cochin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515151"/>
        </a:solidFill>
        <a:effectLst/>
        <a:uFillTx/>
        <a:latin typeface="+mn-lt"/>
        <a:ea typeface="+mn-ea"/>
        <a:cs typeface="+mn-cs"/>
        <a:sym typeface="Cochin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515151"/>
        </a:solidFill>
        <a:effectLst/>
        <a:uFillTx/>
        <a:latin typeface="+mn-lt"/>
        <a:ea typeface="+mn-ea"/>
        <a:cs typeface="+mn-cs"/>
        <a:sym typeface="Cochin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515151"/>
        </a:solidFill>
        <a:effectLst/>
        <a:uFillTx/>
        <a:latin typeface="+mn-lt"/>
        <a:ea typeface="+mn-ea"/>
        <a:cs typeface="+mn-cs"/>
        <a:sym typeface="Cochin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515151"/>
        </a:solidFill>
        <a:effectLst/>
        <a:uFillTx/>
        <a:latin typeface="+mn-lt"/>
        <a:ea typeface="+mn-ea"/>
        <a:cs typeface="+mn-cs"/>
        <a:sym typeface="Cochin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515151"/>
        </a:solidFill>
        <a:effectLst/>
        <a:uFillTx/>
        <a:latin typeface="+mn-lt"/>
        <a:ea typeface="+mn-ea"/>
        <a:cs typeface="+mn-cs"/>
        <a:sym typeface="Cochin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515151"/>
        </a:solidFill>
        <a:effectLst/>
        <a:uFillTx/>
        <a:latin typeface="+mn-lt"/>
        <a:ea typeface="+mn-ea"/>
        <a:cs typeface="+mn-cs"/>
        <a:sym typeface="Cochin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515151"/>
        </a:solidFill>
        <a:effectLst/>
        <a:uFillTx/>
        <a:latin typeface="+mn-lt"/>
        <a:ea typeface="+mn-ea"/>
        <a:cs typeface="+mn-cs"/>
        <a:sym typeface="Cochin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515151"/>
        </a:solidFill>
        <a:effectLst/>
        <a:uFillTx/>
        <a:latin typeface="+mn-lt"/>
        <a:ea typeface="+mn-ea"/>
        <a:cs typeface="+mn-cs"/>
        <a:sym typeface="Cochin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3D3E3F">
            <a:alpha val="90000"/>
          </a:srgbClr>
        </a:fontRef>
        <a:srgbClr val="3D3E3F">
          <a:alpha val="90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3585F"/>
              </a:solidFill>
              <a:prstDash val="solid"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7C7C7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DCDEE0"/>
              </a:solidFill>
              <a:prstDash val="solid"/>
              <a:miter lim="400000"/>
            </a:ln>
          </a:top>
          <a:bottom>
            <a:ln w="12700" cap="flat">
              <a:solidFill>
                <a:srgbClr val="DCDEE0"/>
              </a:solidFill>
              <a:prstDash val="solid"/>
              <a:miter lim="400000"/>
            </a:ln>
          </a:bottom>
          <a:insideH>
            <a:ln w="12700" cap="flat">
              <a:solidFill>
                <a:srgbClr val="DCDEE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3D3E3F">
            <a:alpha val="90000"/>
          </a:srgbClr>
        </a:fontRef>
        <a:srgbClr val="3D3E3F">
          <a:alpha val="90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3585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3585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3585F"/>
              </a:solidFill>
              <a:prstDash val="solid"/>
              <a:miter lim="400000"/>
            </a:ln>
          </a:bottom>
          <a:insideH>
            <a:ln w="12700" cap="flat">
              <a:solidFill>
                <a:srgbClr val="DCDEE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3D3E3F">
            <a:alpha val="90000"/>
          </a:srgbClr>
        </a:fontRef>
        <a:srgbClr val="3D3E3F">
          <a:alpha val="90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2A1A6"/>
              </a:solidFill>
              <a:prstDash val="solid"/>
              <a:miter lim="400000"/>
            </a:ln>
          </a:top>
          <a:bottom>
            <a:ln w="12700" cap="flat">
              <a:solidFill>
                <a:srgbClr val="A2A1A6"/>
              </a:solidFill>
              <a:prstDash val="solid"/>
              <a:miter lim="400000"/>
            </a:ln>
          </a:bottom>
          <a:insideH>
            <a:ln w="12700" cap="flat">
              <a:solidFill>
                <a:srgbClr val="A2A1A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7C7C7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18181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3D3E3F">
            <a:alpha val="90000"/>
          </a:srgbClr>
        </a:fontRef>
        <a:srgbClr val="3D3E3F">
          <a:alpha val="90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6AAA9">
              <a:alpha val="11000"/>
            </a:srgbClr>
          </a:solidFill>
        </a:fill>
      </a:tcStyle>
    </a:band2H>
    <a:firstCol>
      <a:tcTxStyle b="off" i="off">
        <a:fontRef idx="minor">
          <a:srgbClr val="3D3E3F">
            <a:alpha val="90000"/>
          </a:srgbClr>
        </a:fontRef>
        <a:srgbClr val="3D3E3F">
          <a:alpha val="90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rnd">
              <a:solidFill>
                <a:srgbClr val="A6AAA9"/>
              </a:solidFill>
              <a:custDash>
                <a:ds d="100000" sp="200000"/>
              </a:custDash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satOff val="-2410"/>
              <a:lumOff val="-16942"/>
              <a:alpha val="60000"/>
            </a:scheme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rnd">
              <a:solidFill>
                <a:srgbClr val="A6AAA9"/>
              </a:solidFill>
              <a:custDash>
                <a:ds d="100000" sp="200000"/>
              </a:custDash>
              <a:miter lim="400000"/>
            </a:ln>
          </a:bottom>
          <a:insideH>
            <a:ln w="12700" cap="flat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satOff val="-2410"/>
              <a:lumOff val="-16942"/>
              <a:alpha val="50000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D3E3F">
            <a:alpha val="90000"/>
          </a:srgbClr>
        </a:fontRef>
        <a:srgbClr val="3D3E3F">
          <a:alpha val="90000"/>
        </a:srgbClr>
      </a:tcTxStyle>
      <a:tcStyle>
        <a:tcBdr>
          <a:left>
            <a:ln w="12700" cap="flat">
              <a:solidFill>
                <a:schemeClr val="accent2">
                  <a:satOff val="1875"/>
                  <a:lumOff val="16453"/>
                  <a:alpha val="50000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satOff val="1875"/>
                  <a:lumOff val="16453"/>
                  <a:alpha val="50000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satOff val="1875"/>
                  <a:lumOff val="16453"/>
                  <a:alpha val="50000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satOff val="1875"/>
                  <a:lumOff val="16453"/>
                  <a:alpha val="50000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satOff val="1875"/>
                  <a:lumOff val="16453"/>
                  <a:alpha val="50000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satOff val="1875"/>
                  <a:lumOff val="16453"/>
                  <a:alpha val="50000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6AAA9">
              <a:alpha val="25000"/>
            </a:srgbClr>
          </a:solidFill>
        </a:fill>
      </a:tcStyle>
    </a:band2H>
    <a:firstCol>
      <a:tcTxStyle b="off" i="off">
        <a:fontRef idx="minor">
          <a:srgbClr val="3D3E3F">
            <a:alpha val="90000"/>
          </a:srgbClr>
        </a:fontRef>
        <a:srgbClr val="3D3E3F">
          <a:alpha val="90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chemeClr val="accent2">
                  <a:satOff val="1875"/>
                  <a:lumOff val="16453"/>
                  <a:alpha val="50000"/>
                </a:schemeClr>
              </a:solidFill>
              <a:prstDash val="solid"/>
              <a:miter lim="400000"/>
            </a:ln>
          </a:insideV>
        </a:tcBdr>
        <a:fill>
          <a:solidFill>
            <a:schemeClr val="accent2">
              <a:satOff val="1875"/>
              <a:lumOff val="16453"/>
              <a:alpha val="30000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2">
                  <a:satOff val="1875"/>
                  <a:lumOff val="16453"/>
                  <a:alpha val="50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85000"/>
            </a:scheme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2">
                  <a:satOff val="1875"/>
                  <a:lumOff val="16453"/>
                  <a:alpha val="50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64999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D3E3F">
            <a:alpha val="90000"/>
          </a:srgbClr>
        </a:fontRef>
        <a:srgbClr val="3D3E3F">
          <a:alpha val="90000"/>
        </a:srgbClr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6AAA9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3585F">
              <a:alpha val="57000"/>
            </a:srgbClr>
          </a:solidFill>
        </a:fill>
      </a:tcStyle>
    </a:firstCol>
    <a:lastRow>
      <a:tcTxStyle b="off" i="off">
        <a:fontRef idx="minor">
          <a:srgbClr val="3D3E3F">
            <a:alpha val="90000"/>
          </a:srgbClr>
        </a:fontRef>
        <a:srgbClr val="3D3E3F">
          <a:alpha val="90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2708684C-4D16-4618-839F-0558EEFCDFE6}" styleName="">
    <a:tblBg/>
    <a:wholeTbl>
      <a:tcTxStyle b="off" i="off">
        <a:fontRef idx="minor">
          <a:srgbClr val="53585F"/>
        </a:fontRef>
        <a:srgbClr val="53585F"/>
      </a:tcTxStyle>
      <a:tcStyle>
        <a:tcBdr>
          <a:left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EE0"/>
          </a:solidFill>
        </a:fill>
      </a:tcStyle>
    </a:band2H>
    <a:firstCol>
      <a:tcTxStyle b="off" i="off">
        <a:fontRef idx="minor">
          <a:srgbClr val="818181"/>
        </a:fontRef>
        <a:srgbClr val="81818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right>
          <a:top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chemeClr val="accent1">
                  <a:satOff val="8779"/>
                  <a:lumOff val="16332"/>
                </a:schemeClr>
              </a:solidFill>
              <a:custDash>
                <a:ds d="100000" sp="200000"/>
              </a:custDash>
              <a:miter lim="400000"/>
            </a:ln>
          </a:insideH>
          <a:insideV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818181"/>
        </a:fontRef>
        <a:srgbClr val="818181"/>
      </a:tcTxStyle>
      <a:tcStyle>
        <a:tcBdr>
          <a:left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left>
          <a:right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insideH>
          <a:insideV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chemeClr val="accent1"/>
        </a:fontRef>
        <a:schemeClr val="accent1"/>
      </a:tcTxStyle>
      <a:tcStyle>
        <a:tcBdr>
          <a:left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left>
          <a:right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insideH>
          <a:insideV>
            <a:ln w="25400" cap="flat">
              <a:solidFill>
                <a:schemeClr val="accent1">
                  <a:satOff val="8779"/>
                  <a:lumOff val="16332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92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 Apolloni" userId="a5f9c1a527a117a4" providerId="LiveId" clId="{7335CEDD-D857-4BF6-B0D6-D7DA3268D587}"/>
    <pc:docChg chg="undo custSel modSld">
      <pc:chgData name="Marco Apolloni" userId="a5f9c1a527a117a4" providerId="LiveId" clId="{7335CEDD-D857-4BF6-B0D6-D7DA3268D587}" dt="2020-12-16T10:03:16.358" v="6" actId="20577"/>
      <pc:docMkLst>
        <pc:docMk/>
      </pc:docMkLst>
      <pc:sldChg chg="delSp modSp mod">
        <pc:chgData name="Marco Apolloni" userId="a5f9c1a527a117a4" providerId="LiveId" clId="{7335CEDD-D857-4BF6-B0D6-D7DA3268D587}" dt="2020-12-16T10:03:16.358" v="6" actId="20577"/>
        <pc:sldMkLst>
          <pc:docMk/>
          <pc:sldMk cId="0" sldId="268"/>
        </pc:sldMkLst>
        <pc:spChg chg="mod topLvl">
          <ac:chgData name="Marco Apolloni" userId="a5f9c1a527a117a4" providerId="LiveId" clId="{7335CEDD-D857-4BF6-B0D6-D7DA3268D587}" dt="2020-12-16T10:03:16.358" v="6" actId="20577"/>
          <ac:spMkLst>
            <pc:docMk/>
            <pc:sldMk cId="0" sldId="268"/>
            <ac:spMk id="174" creationId="{00000000-0000-0000-0000-000000000000}"/>
          </ac:spMkLst>
        </pc:spChg>
        <pc:grpChg chg="del">
          <ac:chgData name="Marco Apolloni" userId="a5f9c1a527a117a4" providerId="LiveId" clId="{7335CEDD-D857-4BF6-B0D6-D7DA3268D587}" dt="2020-12-16T10:03:02.413" v="0" actId="478"/>
          <ac:grpSpMkLst>
            <pc:docMk/>
            <pc:sldMk cId="0" sldId="268"/>
            <ac:grpSpMk id="175" creationId="{00000000-0000-0000-0000-000000000000}"/>
          </ac:grpSpMkLst>
        </pc:grpChg>
        <pc:picChg chg="del topLvl">
          <ac:chgData name="Marco Apolloni" userId="a5f9c1a527a117a4" providerId="LiveId" clId="{7335CEDD-D857-4BF6-B0D6-D7DA3268D587}" dt="2020-12-16T10:03:02.413" v="0" actId="478"/>
          <ac:picMkLst>
            <pc:docMk/>
            <pc:sldMk cId="0" sldId="268"/>
            <ac:picMk id="17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olo e sottotitol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787400" y="2057400"/>
            <a:ext cx="11430000" cy="3175000"/>
          </a:xfrm>
          <a:prstGeom prst="rect">
            <a:avLst/>
          </a:prstGeom>
        </p:spPr>
        <p:txBody>
          <a:bodyPr anchor="b"/>
          <a:lstStyle>
            <a:lvl1pPr>
              <a:defRPr sz="10000"/>
            </a:lvl1pPr>
          </a:lstStyle>
          <a:p>
            <a:r>
              <a:t>Titolo Testo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787400" y="5334000"/>
            <a:ext cx="11430000" cy="1524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42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42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42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42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42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Orizzonta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sz="half" idx="13"/>
          </p:nvPr>
        </p:nvSpPr>
        <p:spPr>
          <a:xfrm>
            <a:off x="2593163" y="762000"/>
            <a:ext cx="7823201" cy="5537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787400" y="6413500"/>
            <a:ext cx="11430000" cy="1778000"/>
          </a:xfrm>
          <a:prstGeom prst="rect">
            <a:avLst/>
          </a:prstGeom>
        </p:spPr>
        <p:txBody>
          <a:bodyPr/>
          <a:lstStyle>
            <a:lvl1pPr>
              <a:defRPr sz="10000"/>
            </a:lvl1pPr>
          </a:lstStyle>
          <a:p>
            <a:r>
              <a:t>Titolo Testo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787400" y="8178800"/>
            <a:ext cx="11430000" cy="825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42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42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42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42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42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Centrat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787400" y="3289300"/>
            <a:ext cx="11430000" cy="3175000"/>
          </a:xfrm>
          <a:prstGeom prst="rect">
            <a:avLst/>
          </a:prstGeom>
        </p:spPr>
        <p:txBody>
          <a:bodyPr/>
          <a:lstStyle>
            <a:lvl1pPr>
              <a:defRPr sz="10000"/>
            </a:lvl1pPr>
          </a:lstStyle>
          <a:p>
            <a:r>
              <a:t>Titolo Testo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ca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quarter" idx="13"/>
          </p:nvPr>
        </p:nvSpPr>
        <p:spPr>
          <a:xfrm>
            <a:off x="7239000" y="2082800"/>
            <a:ext cx="4191000" cy="5588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546100" y="1473200"/>
            <a:ext cx="5969000" cy="3708400"/>
          </a:xfrm>
          <a:prstGeom prst="rect">
            <a:avLst/>
          </a:prstGeom>
        </p:spPr>
        <p:txBody>
          <a:bodyPr anchor="b"/>
          <a:lstStyle/>
          <a:p>
            <a:r>
              <a:t>Titolo Testo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546100" y="5295900"/>
            <a:ext cx="5969000" cy="3238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42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42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42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42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4200">
                <a:effectLst>
                  <a:outerShdw blurRad="38100" dist="50800" dir="3000000" rotWithShape="0">
                    <a:srgbClr val="FFFFFF">
                      <a:alpha val="60000"/>
                    </a:srgbClr>
                  </a:outerShdw>
                </a:effectLst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787400" y="2794000"/>
            <a:ext cx="11430000" cy="5715000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quarter" idx="13"/>
          </p:nvPr>
        </p:nvSpPr>
        <p:spPr>
          <a:xfrm>
            <a:off x="7239000" y="2870200"/>
            <a:ext cx="4191000" cy="5588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787400" y="2794000"/>
            <a:ext cx="5715000" cy="5715000"/>
          </a:xfrm>
          <a:prstGeom prst="rect">
            <a:avLst/>
          </a:prstGeom>
        </p:spPr>
        <p:txBody>
          <a:bodyPr/>
          <a:lstStyle>
            <a:lvl1pPr marL="368300" indent="-368300">
              <a:spcBef>
                <a:spcPts val="3300"/>
              </a:spcBef>
              <a:buClrTx/>
              <a:defRPr sz="3300"/>
            </a:lvl1pPr>
            <a:lvl2pPr marL="736600" indent="-368300">
              <a:spcBef>
                <a:spcPts val="3300"/>
              </a:spcBef>
              <a:buClrTx/>
              <a:defRPr sz="3300"/>
            </a:lvl2pPr>
            <a:lvl3pPr marL="1104900" indent="-368300">
              <a:spcBef>
                <a:spcPts val="3300"/>
              </a:spcBef>
              <a:buClrTx/>
              <a:defRPr sz="3300"/>
            </a:lvl3pPr>
            <a:lvl4pPr marL="1473200" indent="-368300">
              <a:spcBef>
                <a:spcPts val="3300"/>
              </a:spcBef>
              <a:buClrTx/>
              <a:defRPr sz="3300"/>
            </a:lvl4pPr>
            <a:lvl5pPr marL="1841500" indent="-368300">
              <a:spcBef>
                <a:spcPts val="3300"/>
              </a:spcBef>
              <a:buClrTx/>
              <a:defRPr sz="33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8267700" y="4292600"/>
            <a:ext cx="3378200" cy="46101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8270063" y="835385"/>
            <a:ext cx="3378201" cy="25400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1346200" y="838200"/>
            <a:ext cx="5943600" cy="8064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5334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tabLst>
                <a:tab pos="914400" algn="l"/>
              </a:tabLst>
              <a:defRPr sz="3000" i="1"/>
            </a:lvl1pPr>
          </a:lstStyle>
          <a:p>
            <a:pPr defTabSz="914400"/>
            <a:r>
              <a:t>–Giovanni Mela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ClrTx/>
              <a:buSzTx/>
              <a:buNone/>
              <a:tabLst>
                <a:tab pos="914400" algn="l"/>
              </a:tabLst>
            </a:lvl1pPr>
          </a:lstStyle>
          <a:p>
            <a:pPr defTabSz="914400"/>
            <a:r>
              <a:t>“Inserisci qui una citazione”.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body" idx="1"/>
          </p:nvPr>
        </p:nvSpPr>
        <p:spPr>
          <a:xfrm>
            <a:off x="787400" y="1257300"/>
            <a:ext cx="11430000" cy="723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787400" y="520700"/>
            <a:ext cx="11430000" cy="190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900" y="9258300"/>
            <a:ext cx="368301" cy="3937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000"/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515151"/>
          </a:solidFill>
          <a:effectLst>
            <a:outerShdw blurRad="38100" dist="50800" dir="3000000" rotWithShape="0">
              <a:srgbClr val="FFFFFF">
                <a:alpha val="60000"/>
              </a:srgbClr>
            </a:outerShdw>
          </a:effectLst>
          <a:uFillTx/>
          <a:latin typeface="+mn-lt"/>
          <a:ea typeface="+mn-ea"/>
          <a:cs typeface="+mn-cs"/>
          <a:sym typeface="Cochin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515151"/>
          </a:solidFill>
          <a:effectLst>
            <a:outerShdw blurRad="38100" dist="50800" dir="3000000" rotWithShape="0">
              <a:srgbClr val="FFFFFF">
                <a:alpha val="60000"/>
              </a:srgbClr>
            </a:outerShdw>
          </a:effectLst>
          <a:uFillTx/>
          <a:latin typeface="+mn-lt"/>
          <a:ea typeface="+mn-ea"/>
          <a:cs typeface="+mn-cs"/>
          <a:sym typeface="Cochin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515151"/>
          </a:solidFill>
          <a:effectLst>
            <a:outerShdw blurRad="38100" dist="50800" dir="3000000" rotWithShape="0">
              <a:srgbClr val="FFFFFF">
                <a:alpha val="60000"/>
              </a:srgbClr>
            </a:outerShdw>
          </a:effectLst>
          <a:uFillTx/>
          <a:latin typeface="+mn-lt"/>
          <a:ea typeface="+mn-ea"/>
          <a:cs typeface="+mn-cs"/>
          <a:sym typeface="Cochin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515151"/>
          </a:solidFill>
          <a:effectLst>
            <a:outerShdw blurRad="38100" dist="50800" dir="3000000" rotWithShape="0">
              <a:srgbClr val="FFFFFF">
                <a:alpha val="60000"/>
              </a:srgbClr>
            </a:outerShdw>
          </a:effectLst>
          <a:uFillTx/>
          <a:latin typeface="+mn-lt"/>
          <a:ea typeface="+mn-ea"/>
          <a:cs typeface="+mn-cs"/>
          <a:sym typeface="Cochin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515151"/>
          </a:solidFill>
          <a:effectLst>
            <a:outerShdw blurRad="38100" dist="50800" dir="3000000" rotWithShape="0">
              <a:srgbClr val="FFFFFF">
                <a:alpha val="60000"/>
              </a:srgbClr>
            </a:outerShdw>
          </a:effectLst>
          <a:uFillTx/>
          <a:latin typeface="+mn-lt"/>
          <a:ea typeface="+mn-ea"/>
          <a:cs typeface="+mn-cs"/>
          <a:sym typeface="Cochin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515151"/>
          </a:solidFill>
          <a:effectLst>
            <a:outerShdw blurRad="38100" dist="50800" dir="3000000" rotWithShape="0">
              <a:srgbClr val="FFFFFF">
                <a:alpha val="60000"/>
              </a:srgbClr>
            </a:outerShdw>
          </a:effectLst>
          <a:uFillTx/>
          <a:latin typeface="+mn-lt"/>
          <a:ea typeface="+mn-ea"/>
          <a:cs typeface="+mn-cs"/>
          <a:sym typeface="Cochin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515151"/>
          </a:solidFill>
          <a:effectLst>
            <a:outerShdw blurRad="38100" dist="50800" dir="3000000" rotWithShape="0">
              <a:srgbClr val="FFFFFF">
                <a:alpha val="60000"/>
              </a:srgbClr>
            </a:outerShdw>
          </a:effectLst>
          <a:uFillTx/>
          <a:latin typeface="+mn-lt"/>
          <a:ea typeface="+mn-ea"/>
          <a:cs typeface="+mn-cs"/>
          <a:sym typeface="Cochin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515151"/>
          </a:solidFill>
          <a:effectLst>
            <a:outerShdw blurRad="38100" dist="50800" dir="3000000" rotWithShape="0">
              <a:srgbClr val="FFFFFF">
                <a:alpha val="60000"/>
              </a:srgbClr>
            </a:outerShdw>
          </a:effectLst>
          <a:uFillTx/>
          <a:latin typeface="+mn-lt"/>
          <a:ea typeface="+mn-ea"/>
          <a:cs typeface="+mn-cs"/>
          <a:sym typeface="Cochin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515151"/>
          </a:solidFill>
          <a:effectLst>
            <a:outerShdw blurRad="38100" dist="50800" dir="3000000" rotWithShape="0">
              <a:srgbClr val="FFFFFF">
                <a:alpha val="60000"/>
              </a:srgbClr>
            </a:outerShdw>
          </a:effectLst>
          <a:uFillTx/>
          <a:latin typeface="+mn-lt"/>
          <a:ea typeface="+mn-ea"/>
          <a:cs typeface="+mn-cs"/>
          <a:sym typeface="Cochin"/>
        </a:defRPr>
      </a:lvl9pPr>
    </p:titleStyle>
    <p:bodyStyle>
      <a:lvl1pPr marL="431800" marR="0" indent="-431800" algn="l" defTabSz="584200" rtl="0" latinLnBrk="0">
        <a:lnSpc>
          <a:spcPct val="100000"/>
        </a:lnSpc>
        <a:spcBef>
          <a:spcPts val="4000"/>
        </a:spcBef>
        <a:spcAft>
          <a:spcPts val="0"/>
        </a:spcAft>
        <a:buClr>
          <a:srgbClr val="515151"/>
        </a:buClr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515151"/>
          </a:solidFill>
          <a:uFillTx/>
          <a:latin typeface="+mn-lt"/>
          <a:ea typeface="+mn-ea"/>
          <a:cs typeface="+mn-cs"/>
          <a:sym typeface="Cochin"/>
        </a:defRPr>
      </a:lvl1pPr>
      <a:lvl2pPr marL="863600" marR="0" indent="-431800" algn="l" defTabSz="584200" rtl="0" latinLnBrk="0">
        <a:lnSpc>
          <a:spcPct val="100000"/>
        </a:lnSpc>
        <a:spcBef>
          <a:spcPts val="4000"/>
        </a:spcBef>
        <a:spcAft>
          <a:spcPts val="0"/>
        </a:spcAft>
        <a:buClr>
          <a:srgbClr val="515151"/>
        </a:buClr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515151"/>
          </a:solidFill>
          <a:uFillTx/>
          <a:latin typeface="+mn-lt"/>
          <a:ea typeface="+mn-ea"/>
          <a:cs typeface="+mn-cs"/>
          <a:sym typeface="Cochin"/>
        </a:defRPr>
      </a:lvl2pPr>
      <a:lvl3pPr marL="1295400" marR="0" indent="-431800" algn="l" defTabSz="584200" rtl="0" latinLnBrk="0">
        <a:lnSpc>
          <a:spcPct val="100000"/>
        </a:lnSpc>
        <a:spcBef>
          <a:spcPts val="4000"/>
        </a:spcBef>
        <a:spcAft>
          <a:spcPts val="0"/>
        </a:spcAft>
        <a:buClr>
          <a:srgbClr val="515151"/>
        </a:buClr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515151"/>
          </a:solidFill>
          <a:uFillTx/>
          <a:latin typeface="+mn-lt"/>
          <a:ea typeface="+mn-ea"/>
          <a:cs typeface="+mn-cs"/>
          <a:sym typeface="Cochin"/>
        </a:defRPr>
      </a:lvl3pPr>
      <a:lvl4pPr marL="1727200" marR="0" indent="-431800" algn="l" defTabSz="584200" rtl="0" latinLnBrk="0">
        <a:lnSpc>
          <a:spcPct val="100000"/>
        </a:lnSpc>
        <a:spcBef>
          <a:spcPts val="4000"/>
        </a:spcBef>
        <a:spcAft>
          <a:spcPts val="0"/>
        </a:spcAft>
        <a:buClr>
          <a:srgbClr val="515151"/>
        </a:buClr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515151"/>
          </a:solidFill>
          <a:uFillTx/>
          <a:latin typeface="+mn-lt"/>
          <a:ea typeface="+mn-ea"/>
          <a:cs typeface="+mn-cs"/>
          <a:sym typeface="Cochin"/>
        </a:defRPr>
      </a:lvl4pPr>
      <a:lvl5pPr marL="2159000" marR="0" indent="-431800" algn="l" defTabSz="584200" rtl="0" latinLnBrk="0">
        <a:lnSpc>
          <a:spcPct val="100000"/>
        </a:lnSpc>
        <a:spcBef>
          <a:spcPts val="4000"/>
        </a:spcBef>
        <a:spcAft>
          <a:spcPts val="0"/>
        </a:spcAft>
        <a:buClr>
          <a:srgbClr val="515151"/>
        </a:buClr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515151"/>
          </a:solidFill>
          <a:uFillTx/>
          <a:latin typeface="+mn-lt"/>
          <a:ea typeface="+mn-ea"/>
          <a:cs typeface="+mn-cs"/>
          <a:sym typeface="Cochin"/>
        </a:defRPr>
      </a:lvl5pPr>
      <a:lvl6pPr marL="2590800" marR="0" indent="-431800" algn="l" defTabSz="584200" rtl="0" latinLnBrk="0">
        <a:lnSpc>
          <a:spcPct val="100000"/>
        </a:lnSpc>
        <a:spcBef>
          <a:spcPts val="4000"/>
        </a:spcBef>
        <a:spcAft>
          <a:spcPts val="0"/>
        </a:spcAft>
        <a:buClr>
          <a:srgbClr val="515151"/>
        </a:buClr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515151"/>
          </a:solidFill>
          <a:uFillTx/>
          <a:latin typeface="+mn-lt"/>
          <a:ea typeface="+mn-ea"/>
          <a:cs typeface="+mn-cs"/>
          <a:sym typeface="Cochin"/>
        </a:defRPr>
      </a:lvl6pPr>
      <a:lvl7pPr marL="3022600" marR="0" indent="-431800" algn="l" defTabSz="584200" rtl="0" latinLnBrk="0">
        <a:lnSpc>
          <a:spcPct val="100000"/>
        </a:lnSpc>
        <a:spcBef>
          <a:spcPts val="4000"/>
        </a:spcBef>
        <a:spcAft>
          <a:spcPts val="0"/>
        </a:spcAft>
        <a:buClr>
          <a:srgbClr val="515151"/>
        </a:buClr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515151"/>
          </a:solidFill>
          <a:uFillTx/>
          <a:latin typeface="+mn-lt"/>
          <a:ea typeface="+mn-ea"/>
          <a:cs typeface="+mn-cs"/>
          <a:sym typeface="Cochin"/>
        </a:defRPr>
      </a:lvl7pPr>
      <a:lvl8pPr marL="3454400" marR="0" indent="-431800" algn="l" defTabSz="584200" rtl="0" latinLnBrk="0">
        <a:lnSpc>
          <a:spcPct val="100000"/>
        </a:lnSpc>
        <a:spcBef>
          <a:spcPts val="4000"/>
        </a:spcBef>
        <a:spcAft>
          <a:spcPts val="0"/>
        </a:spcAft>
        <a:buClr>
          <a:srgbClr val="515151"/>
        </a:buClr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515151"/>
          </a:solidFill>
          <a:uFillTx/>
          <a:latin typeface="+mn-lt"/>
          <a:ea typeface="+mn-ea"/>
          <a:cs typeface="+mn-cs"/>
          <a:sym typeface="Cochin"/>
        </a:defRPr>
      </a:lvl8pPr>
      <a:lvl9pPr marL="3886200" marR="0" indent="-431800" algn="l" defTabSz="584200" rtl="0" latinLnBrk="0">
        <a:lnSpc>
          <a:spcPct val="100000"/>
        </a:lnSpc>
        <a:spcBef>
          <a:spcPts val="4000"/>
        </a:spcBef>
        <a:spcAft>
          <a:spcPts val="0"/>
        </a:spcAft>
        <a:buClr>
          <a:srgbClr val="515151"/>
        </a:buClr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515151"/>
          </a:solidFill>
          <a:uFillTx/>
          <a:latin typeface="+mn-lt"/>
          <a:ea typeface="+mn-ea"/>
          <a:cs typeface="+mn-cs"/>
          <a:sym typeface="Cochin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chi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t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Rousseau:</a:t>
            </a:r>
          </a:p>
        </p:txBody>
      </p:sp>
      <p:sp>
        <p:nvSpPr>
          <p:cNvPr id="120" name="Shape 12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502412">
              <a:defRPr sz="4300">
                <a:effectLst>
                  <a:outerShdw blurRad="32766" dist="43688" dir="3000000" rotWithShape="0">
                    <a:srgbClr val="FFFFFF">
                      <a:alpha val="60000"/>
                    </a:srgbClr>
                  </a:outerShdw>
                </a:effectLst>
              </a:defRPr>
            </a:pPr>
            <a:r>
              <a:t>il mito del buon selvaggio, o la </a:t>
            </a:r>
            <a:r>
              <a:rPr i="1"/>
              <a:t>nostalgia delle origini</a:t>
            </a:r>
          </a:p>
        </p:txBody>
      </p:sp>
      <p:grpSp>
        <p:nvGrpSpPr>
          <p:cNvPr id="123" name="Group 123"/>
          <p:cNvGrpSpPr/>
          <p:nvPr/>
        </p:nvGrpSpPr>
        <p:grpSpPr>
          <a:xfrm>
            <a:off x="2044288" y="820416"/>
            <a:ext cx="8916224" cy="5420368"/>
            <a:chOff x="0" y="0"/>
            <a:chExt cx="8916223" cy="5420366"/>
          </a:xfrm>
        </p:grpSpPr>
        <p:pic>
          <p:nvPicPr>
            <p:cNvPr id="122" name="pasted-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9700" y="139700"/>
              <a:ext cx="8636824" cy="514096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21" name="Immagine 120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8916224" cy="542036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just"/>
            <a:r>
              <a:t>Nel 1755 esce il rousseauiano </a:t>
            </a:r>
            <a:r>
              <a:rPr i="1"/>
              <a:t>Discorso sull’origine e i fondamenti della disuguaglianza tra gli uomini</a:t>
            </a:r>
            <a:r>
              <a:t>.</a:t>
            </a:r>
          </a:p>
          <a:p>
            <a:pPr algn="just"/>
            <a:r>
              <a:t>È la </a:t>
            </a:r>
            <a:r>
              <a:rPr i="1"/>
              <a:t>società-civiltà – </a:t>
            </a:r>
            <a:r>
              <a:t>secondo il Ginevrino – a rendere gli uomini </a:t>
            </a:r>
            <a:r>
              <a:rPr b="1"/>
              <a:t>disuguali</a:t>
            </a:r>
            <a:r>
              <a:t>, malgrado essi nascano </a:t>
            </a:r>
            <a:r>
              <a:rPr b="1"/>
              <a:t>uguali </a:t>
            </a:r>
            <a:r>
              <a:t>nel “fantomatico” stato di natura. </a:t>
            </a:r>
            <a:r>
              <a:rPr i="1"/>
              <a:t> 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/>
          </p:cNvSpPr>
          <p:nvPr>
            <p:ph type="body" sz="half" idx="1"/>
          </p:nvPr>
        </p:nvSpPr>
        <p:spPr>
          <a:xfrm>
            <a:off x="787400" y="482980"/>
            <a:ext cx="5715000" cy="8787639"/>
          </a:xfrm>
          <a:prstGeom prst="rect">
            <a:avLst/>
          </a:prstGeom>
        </p:spPr>
        <p:txBody>
          <a:bodyPr/>
          <a:lstStyle/>
          <a:p>
            <a:pPr marL="338423" indent="-338423" algn="just" defTabSz="554990">
              <a:spcBef>
                <a:spcPts val="3100"/>
              </a:spcBef>
              <a:buClr>
                <a:srgbClr val="515151"/>
              </a:buClr>
              <a:defRPr sz="3800"/>
            </a:pPr>
            <a:r>
              <a:t>“L’uomo è nato libero e ovunque è in catene”, celebre è l’</a:t>
            </a:r>
            <a:r>
              <a:rPr i="1"/>
              <a:t>incipit</a:t>
            </a:r>
            <a:r>
              <a:t> del </a:t>
            </a:r>
            <a:r>
              <a:rPr i="1"/>
              <a:t>Contratto sociale</a:t>
            </a:r>
            <a:r>
              <a:t>, che più di ogni altro aforisma – deducibile dall’opera del Ginevrino – meglio incarna il </a:t>
            </a:r>
            <a:r>
              <a:rPr i="1"/>
              <a:t>cuore </a:t>
            </a:r>
            <a:r>
              <a:t>della filosofia rousseauiana.  </a:t>
            </a:r>
          </a:p>
          <a:p>
            <a:pPr marL="338423" indent="-338423" algn="just" defTabSz="554990">
              <a:spcBef>
                <a:spcPts val="3100"/>
              </a:spcBef>
              <a:buClr>
                <a:srgbClr val="515151"/>
              </a:buClr>
              <a:defRPr sz="3800"/>
            </a:pPr>
            <a:r>
              <a:t>I temi principali del </a:t>
            </a:r>
            <a:r>
              <a:rPr i="1"/>
              <a:t>Discours </a:t>
            </a:r>
            <a:r>
              <a:t>sono: la condanna della proprietà privata e l’esaltazione – per così dire – del buon selvaggio.</a:t>
            </a:r>
          </a:p>
        </p:txBody>
      </p:sp>
      <p:grpSp>
        <p:nvGrpSpPr>
          <p:cNvPr id="130" name="Group 130"/>
          <p:cNvGrpSpPr/>
          <p:nvPr/>
        </p:nvGrpSpPr>
        <p:grpSpPr>
          <a:xfrm>
            <a:off x="7210072" y="479392"/>
            <a:ext cx="5215384" cy="7163799"/>
            <a:chOff x="0" y="0"/>
            <a:chExt cx="5215383" cy="7163797"/>
          </a:xfrm>
        </p:grpSpPr>
        <p:pic>
          <p:nvPicPr>
            <p:cNvPr id="129" name="pasted-image.t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9700" y="139700"/>
              <a:ext cx="4935984" cy="688439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28" name="Immagine 127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5215384" cy="7163798"/>
            </a:xfrm>
            <a:prstGeom prst="rect">
              <a:avLst/>
            </a:prstGeom>
            <a:effectLst/>
          </p:spPr>
        </p:pic>
      </p:grpSp>
      <p:sp>
        <p:nvSpPr>
          <p:cNvPr id="131" name="Shape 131"/>
          <p:cNvSpPr>
            <a:spLocks noGrp="1"/>
          </p:cNvSpPr>
          <p:nvPr>
            <p:ph type="title"/>
          </p:nvPr>
        </p:nvSpPr>
        <p:spPr>
          <a:xfrm>
            <a:off x="8259178" y="7664361"/>
            <a:ext cx="3358805" cy="1868367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t>Jean-Jacques Rousseau (1712, Ginevra - 1778, Ermenonville)</a:t>
            </a: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/>
          </p:cNvSpPr>
          <p:nvPr>
            <p:ph type="body" sz="half" idx="1"/>
          </p:nvPr>
        </p:nvSpPr>
        <p:spPr>
          <a:xfrm>
            <a:off x="787400" y="482980"/>
            <a:ext cx="11559948" cy="4340797"/>
          </a:xfrm>
          <a:prstGeom prst="rect">
            <a:avLst/>
          </a:prstGeom>
        </p:spPr>
        <p:txBody>
          <a:bodyPr/>
          <a:lstStyle/>
          <a:p>
            <a:pPr marL="320611" indent="-320611" algn="just" defTabSz="525779">
              <a:spcBef>
                <a:spcPts val="2900"/>
              </a:spcBef>
              <a:buClr>
                <a:srgbClr val="515151"/>
              </a:buClr>
              <a:defRPr sz="3600"/>
            </a:pPr>
            <a:r>
              <a:t>Secondo l’antropologo-etnologo Claude Levy-Strauss si può considerare Rousseau il “fondatore delle scienze dell’uomo”. Prova ne sarebbe, a questo proposito, la grande stima che il Ginevrino ebbe per gli antropologi ed etnologi del suo tempo, che con i loro resoconti accurati gli ispirarono l’idea della bontà intrinseca delle popolazioni selvagge (</a:t>
            </a:r>
            <a:r>
              <a:rPr b="1"/>
              <a:t>ottimismo antropologico</a:t>
            </a:r>
            <a:r>
              <a:t>). In particolare, R. fu debitore dell’</a:t>
            </a:r>
            <a:r>
              <a:rPr i="1"/>
              <a:t>Historielle naturelle </a:t>
            </a:r>
            <a:r>
              <a:t>di Buffon.</a:t>
            </a:r>
          </a:p>
        </p:txBody>
      </p:sp>
      <p:sp>
        <p:nvSpPr>
          <p:cNvPr id="134" name="Shape 134"/>
          <p:cNvSpPr>
            <a:spLocks noGrp="1"/>
          </p:cNvSpPr>
          <p:nvPr>
            <p:ph type="title"/>
          </p:nvPr>
        </p:nvSpPr>
        <p:spPr>
          <a:xfrm>
            <a:off x="8259178" y="6728037"/>
            <a:ext cx="3358805" cy="1868367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t>“Rousseau in meditazione </a:t>
            </a:r>
          </a:p>
          <a:p>
            <a:pPr>
              <a:defRPr sz="2000"/>
            </a:pPr>
            <a:r>
              <a:t>nel parco di La Rochecordon”</a:t>
            </a:r>
          </a:p>
          <a:p>
            <a:pPr>
              <a:defRPr sz="2000"/>
            </a:pPr>
            <a:r>
              <a:t>di Alexandre Hyacinthe Dunouy</a:t>
            </a:r>
          </a:p>
        </p:txBody>
      </p:sp>
      <p:grpSp>
        <p:nvGrpSpPr>
          <p:cNvPr id="137" name="Group 137"/>
          <p:cNvGrpSpPr/>
          <p:nvPr/>
        </p:nvGrpSpPr>
        <p:grpSpPr>
          <a:xfrm>
            <a:off x="783630" y="5123032"/>
            <a:ext cx="6424302" cy="4340797"/>
            <a:chOff x="0" y="0"/>
            <a:chExt cx="6424301" cy="4340795"/>
          </a:xfrm>
        </p:grpSpPr>
        <p:pic>
          <p:nvPicPr>
            <p:cNvPr id="136" name="Alexandre_Hyacinthe_Dunouy_-_Jean-Jacques_Rousseau_meditating_in_the_park_at_La_Rochecordon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9700" y="139700"/>
              <a:ext cx="6144902" cy="406139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35" name="Immagine 134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6424302" cy="434079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/>
          </p:cNvSpPr>
          <p:nvPr>
            <p:ph type="body" sz="half" idx="1"/>
          </p:nvPr>
        </p:nvSpPr>
        <p:spPr>
          <a:xfrm>
            <a:off x="787400" y="482980"/>
            <a:ext cx="5715000" cy="8787639"/>
          </a:xfrm>
          <a:prstGeom prst="rect">
            <a:avLst/>
          </a:prstGeom>
        </p:spPr>
        <p:txBody>
          <a:bodyPr/>
          <a:lstStyle/>
          <a:p>
            <a:pPr marL="306362" indent="-306362" algn="just" defTabSz="502412">
              <a:spcBef>
                <a:spcPts val="2800"/>
              </a:spcBef>
              <a:buClr>
                <a:srgbClr val="515151"/>
              </a:buClr>
              <a:defRPr sz="3440"/>
            </a:pPr>
            <a:r>
              <a:t>“Signore, vien voglia di camminare a quattro zampe”, questo fu il giudizio irriverente con il quale Voltaire liquidò il </a:t>
            </a:r>
            <a:r>
              <a:rPr i="1"/>
              <a:t>Discours </a:t>
            </a:r>
            <a:r>
              <a:t>rousseauiano.</a:t>
            </a:r>
          </a:p>
          <a:p>
            <a:pPr marL="306362" indent="-306362" algn="just" defTabSz="502412">
              <a:spcBef>
                <a:spcPts val="2800"/>
              </a:spcBef>
              <a:buClr>
                <a:srgbClr val="515151"/>
              </a:buClr>
              <a:defRPr sz="3440"/>
            </a:pPr>
            <a:r>
              <a:t>In realtà, V. a parte, il mito del buon selvaggio simboleggia la nostalgia dell’uomo per le origini e per una smarrita condizione edenica-paradisiaca; denuncia la </a:t>
            </a:r>
            <a:r>
              <a:rPr i="1"/>
              <a:t>caduta </a:t>
            </a:r>
            <a:r>
              <a:t>dell’uomo e rinvia implicitamente alla cacciata dell’uomo dall’Eden-Paradiso originario. </a:t>
            </a:r>
          </a:p>
        </p:txBody>
      </p:sp>
      <p:grpSp>
        <p:nvGrpSpPr>
          <p:cNvPr id="142" name="Group 142"/>
          <p:cNvGrpSpPr/>
          <p:nvPr/>
        </p:nvGrpSpPr>
        <p:grpSpPr>
          <a:xfrm>
            <a:off x="6926772" y="1947887"/>
            <a:ext cx="5675321" cy="6534372"/>
            <a:chOff x="0" y="0"/>
            <a:chExt cx="5675319" cy="6534371"/>
          </a:xfrm>
        </p:grpSpPr>
        <p:pic>
          <p:nvPicPr>
            <p:cNvPr id="141" name="Benjamin_west_Death_wolfe_noble_savag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9700" y="139700"/>
              <a:ext cx="5395920" cy="625497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40" name="Immagine 139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5675320" cy="6534372"/>
            </a:xfrm>
            <a:prstGeom prst="rect">
              <a:avLst/>
            </a:prstGeom>
            <a:effectLst/>
          </p:spPr>
        </p:pic>
      </p:grpSp>
      <p:sp>
        <p:nvSpPr>
          <p:cNvPr id="143" name="Shape 143"/>
          <p:cNvSpPr>
            <a:spLocks noGrp="1"/>
          </p:cNvSpPr>
          <p:nvPr>
            <p:ph type="title"/>
          </p:nvPr>
        </p:nvSpPr>
        <p:spPr>
          <a:xfrm>
            <a:off x="8405535" y="449201"/>
            <a:ext cx="3358806" cy="1130787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t>“La morte del generale Wolfe”</a:t>
            </a:r>
          </a:p>
          <a:p>
            <a:pPr>
              <a:defRPr sz="2000"/>
            </a:pPr>
            <a:r>
              <a:t>di Benjamin West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/>
          </p:cNvSpPr>
          <p:nvPr>
            <p:ph type="body" sz="half" idx="1"/>
          </p:nvPr>
        </p:nvSpPr>
        <p:spPr>
          <a:xfrm>
            <a:off x="787400" y="482980"/>
            <a:ext cx="11559948" cy="4340797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</a:pPr>
            <a:r>
              <a:rPr sz="4000"/>
              <a:t>L’universalità di tale mito è testimoniata dalle sue molteplici attestazioni. Se ne può trovare traccia: in un certo pensiero definito con intento denigratorio – dai “voltairiani” suoi detrattori – </a:t>
            </a:r>
            <a:r>
              <a:rPr sz="4000" i="1"/>
              <a:t>primitivista</a:t>
            </a:r>
            <a:r>
              <a:rPr sz="4000"/>
              <a:t> di cui Rousseau fu certamente uno dei precursori. Ma anche…</a:t>
            </a:r>
            <a:r>
              <a:t>   </a:t>
            </a:r>
          </a:p>
        </p:txBody>
      </p:sp>
      <p:sp>
        <p:nvSpPr>
          <p:cNvPr id="146" name="Shape 146"/>
          <p:cNvSpPr>
            <a:spLocks noGrp="1"/>
          </p:cNvSpPr>
          <p:nvPr>
            <p:ph type="title"/>
          </p:nvPr>
        </p:nvSpPr>
        <p:spPr>
          <a:xfrm>
            <a:off x="1614296" y="6712935"/>
            <a:ext cx="3358805" cy="1130787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t>“No te aha oe riri?” di Paul Gauguin</a:t>
            </a:r>
          </a:p>
        </p:txBody>
      </p:sp>
      <p:grpSp>
        <p:nvGrpSpPr>
          <p:cNvPr id="149" name="Group 149"/>
          <p:cNvGrpSpPr/>
          <p:nvPr/>
        </p:nvGrpSpPr>
        <p:grpSpPr>
          <a:xfrm>
            <a:off x="6501168" y="5107930"/>
            <a:ext cx="5893683" cy="4340797"/>
            <a:chOff x="0" y="0"/>
            <a:chExt cx="5893681" cy="4340795"/>
          </a:xfrm>
        </p:grpSpPr>
        <p:pic>
          <p:nvPicPr>
            <p:cNvPr id="148" name="Gauguin_No_te_aha_oe_riri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39700" y="139700"/>
              <a:ext cx="5614282" cy="406139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47" name="Immagine 146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1"/>
              <a:ext cx="5893682" cy="434079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4302" indent="-384302" algn="just" defTabSz="519937">
              <a:spcBef>
                <a:spcPts val="3500"/>
              </a:spcBef>
              <a:defRPr sz="3559"/>
            </a:pPr>
            <a:r>
              <a:t>Per la </a:t>
            </a:r>
            <a:r>
              <a:rPr b="1"/>
              <a:t>mistica cristiana </a:t>
            </a:r>
            <a:r>
              <a:t>l’uomo – in un’età aurea, antecedente a ogni altra – ha avuto il privilegio di vivere a stretto contatto con la natura; nei giorni dell’Eden. Contatto, questo, mantenuto da mistici del calibro di Francesco d’Assisi, che chiamava </a:t>
            </a:r>
            <a:r>
              <a:rPr i="1"/>
              <a:t>fratello </a:t>
            </a:r>
            <a:r>
              <a:t>il Sole e </a:t>
            </a:r>
            <a:r>
              <a:rPr i="1"/>
              <a:t>sorella </a:t>
            </a:r>
            <a:r>
              <a:t>la luna.</a:t>
            </a:r>
          </a:p>
          <a:p>
            <a:pPr marL="384302" indent="-384302" algn="just" defTabSz="519937">
              <a:spcBef>
                <a:spcPts val="3500"/>
              </a:spcBef>
              <a:defRPr sz="3559"/>
            </a:pPr>
            <a:r>
              <a:t>Per la </a:t>
            </a:r>
            <a:r>
              <a:rPr b="1"/>
              <a:t>psicanalisi freudiana </a:t>
            </a:r>
            <a:r>
              <a:t>la condizione prenatale rappresenta una riproposizione delle felici condizioni di quando l’uomo ancora camminava nel Giardino dell’Eden paradisiaco; l’età del Paradiso in terra. Tant’è che si può azzardare un’assonanza tra lo stato di natura rousseauiano e il freudiano stato di benessere del nascituro.</a:t>
            </a: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just"/>
            <a:r>
              <a:t>Per la </a:t>
            </a:r>
            <a:r>
              <a:rPr b="1"/>
              <a:t>psicanalisi junghiana </a:t>
            </a:r>
            <a:r>
              <a:t>la concezione degli archetipi di derivazione platonica – similitudini con la dottrina delle idee – riveste la massima importanza; per essa decisivo è risalire a principi originari derivati dai nostri antenati, inscritti nel DNA del genere umano dalla notte dei tempi. Tali principi sono racchiusi nel concetto di </a:t>
            </a:r>
            <a:r>
              <a:rPr i="1"/>
              <a:t>inconscio collettivo</a:t>
            </a:r>
            <a:r>
              <a:t>.</a:t>
            </a:r>
          </a:p>
          <a:p>
            <a:pPr algn="just"/>
            <a:r>
              <a:t>Per lo </a:t>
            </a:r>
            <a:r>
              <a:rPr b="1"/>
              <a:t>sciamanesimo </a:t>
            </a:r>
            <a:r>
              <a:t>l’esigenza di raggiungere una condizione estatica è spiegabile nell’ottica di una regressione alla condizione primordiale.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/>
          </p:cNvSpPr>
          <p:nvPr>
            <p:ph type="body" sz="half" idx="1"/>
          </p:nvPr>
        </p:nvSpPr>
        <p:spPr>
          <a:xfrm>
            <a:off x="787400" y="482980"/>
            <a:ext cx="11559948" cy="4340797"/>
          </a:xfrm>
          <a:prstGeom prst="rect">
            <a:avLst/>
          </a:prstGeom>
        </p:spPr>
        <p:txBody>
          <a:bodyPr/>
          <a:lstStyle/>
          <a:p>
            <a:pPr marL="0" indent="0" algn="just" defTabSz="525779">
              <a:spcBef>
                <a:spcPts val="2900"/>
              </a:spcBef>
              <a:buSzTx/>
              <a:buNone/>
              <a:defRPr sz="3600"/>
            </a:pPr>
            <a:r>
              <a:t>Gli esempi proposti certificano che l’uomo di ogni epoca e provenienza ha sempre sofferto della </a:t>
            </a:r>
            <a:r>
              <a:rPr i="1"/>
              <a:t>nostalgia delle origini </a:t>
            </a:r>
            <a:r>
              <a:t>e quindi, segretamente e in cuor suo, brama un </a:t>
            </a:r>
            <a:r>
              <a:rPr b="1"/>
              <a:t>ritorno alle origini</a:t>
            </a:r>
            <a:r>
              <a:t>, cioè a una condizione originaria; per dirlo con Jean Starobinski – acuto studioso rousseauiano – a un </a:t>
            </a:r>
            <a:r>
              <a:rPr i="1"/>
              <a:t>degré zéro </a:t>
            </a:r>
            <a:r>
              <a:t>dell’umanità, quando ancora un senso comunitario aveva la prevalenza sul disgregamento attuato dalla società civilizzatrice</a:t>
            </a:r>
            <a:r>
              <a:rPr i="1"/>
              <a:t>.</a:t>
            </a:r>
          </a:p>
        </p:txBody>
      </p:sp>
      <p:sp>
        <p:nvSpPr>
          <p:cNvPr id="156" name="Shape 156"/>
          <p:cNvSpPr>
            <a:spLocks noGrp="1"/>
          </p:cNvSpPr>
          <p:nvPr>
            <p:ph type="title"/>
          </p:nvPr>
        </p:nvSpPr>
        <p:spPr>
          <a:xfrm>
            <a:off x="7655097" y="6728037"/>
            <a:ext cx="4637521" cy="1130787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t>Dal film “Avatar” di James Cameron </a:t>
            </a:r>
          </a:p>
        </p:txBody>
      </p:sp>
      <p:grpSp>
        <p:nvGrpSpPr>
          <p:cNvPr id="159" name="Group 159"/>
          <p:cNvGrpSpPr/>
          <p:nvPr/>
        </p:nvGrpSpPr>
        <p:grpSpPr>
          <a:xfrm>
            <a:off x="753437" y="5363243"/>
            <a:ext cx="6642517" cy="3860375"/>
            <a:chOff x="0" y="0"/>
            <a:chExt cx="6642515" cy="3860374"/>
          </a:xfrm>
        </p:grpSpPr>
        <p:pic>
          <p:nvPicPr>
            <p:cNvPr id="158" name="pasted-image.t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9700" y="139700"/>
              <a:ext cx="6363116" cy="358097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57" name="Immagine 156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0"/>
              <a:ext cx="6642517" cy="386037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/>
          </p:cNvSpPr>
          <p:nvPr>
            <p:ph type="body" sz="half" idx="1"/>
          </p:nvPr>
        </p:nvSpPr>
        <p:spPr>
          <a:xfrm>
            <a:off x="722426" y="4802153"/>
            <a:ext cx="11559949" cy="4340797"/>
          </a:xfrm>
          <a:prstGeom prst="rect">
            <a:avLst/>
          </a:prstGeom>
        </p:spPr>
        <p:txBody>
          <a:bodyPr/>
          <a:lstStyle/>
          <a:p>
            <a:pPr marL="0" indent="0" algn="just" defTabSz="525779">
              <a:spcBef>
                <a:spcPts val="2900"/>
              </a:spcBef>
              <a:buSzTx/>
              <a:buNone/>
              <a:defRPr sz="3600"/>
            </a:pPr>
            <a:r>
              <a:t>Per Rousseau i selvaggi godono della fortuna di non soffrire delle malattie cosiddette “sociali”. Essi muoiono senza conoscere minimamente i tormenti e le ansietà che l’</a:t>
            </a:r>
            <a:r>
              <a:rPr b="1"/>
              <a:t>idea di morte</a:t>
            </a:r>
            <a:r>
              <a:t> fa vivere agli uomini civilizzati. Perciò mette a confronto la condizione di triste sofferenza dell’uomo “intrappolato” nella società con quella opposta di felice </a:t>
            </a:r>
            <a:r>
              <a:rPr b="1"/>
              <a:t>naturalità</a:t>
            </a:r>
            <a:r>
              <a:t> dei selvaggi; e per il Ginevrino non ci sono paragoni su chi se la passi meglio. </a:t>
            </a:r>
          </a:p>
        </p:txBody>
      </p:sp>
      <p:sp>
        <p:nvSpPr>
          <p:cNvPr id="162" name="Shape 162"/>
          <p:cNvSpPr>
            <a:spLocks noGrp="1"/>
          </p:cNvSpPr>
          <p:nvPr>
            <p:ph type="title"/>
          </p:nvPr>
        </p:nvSpPr>
        <p:spPr>
          <a:xfrm>
            <a:off x="934705" y="1246009"/>
            <a:ext cx="3358806" cy="1130788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t>La foto di Jimmy Nelson</a:t>
            </a:r>
          </a:p>
          <a:p>
            <a:pPr>
              <a:defRPr sz="2000"/>
            </a:pPr>
            <a:r>
              <a:t>in Papua Nuova Guinea</a:t>
            </a:r>
          </a:p>
        </p:txBody>
      </p:sp>
      <p:pic>
        <p:nvPicPr>
          <p:cNvPr id="163" name="pasted-image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915" y="448454"/>
            <a:ext cx="7340601" cy="38657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/>
          </p:cNvSpPr>
          <p:nvPr>
            <p:ph type="body" sz="half" idx="1"/>
          </p:nvPr>
        </p:nvSpPr>
        <p:spPr>
          <a:xfrm>
            <a:off x="787400" y="482980"/>
            <a:ext cx="11559948" cy="4340797"/>
          </a:xfrm>
          <a:prstGeom prst="rect">
            <a:avLst/>
          </a:prstGeom>
        </p:spPr>
        <p:txBody>
          <a:bodyPr/>
          <a:lstStyle/>
          <a:p>
            <a:pPr marL="299237" indent="-299237" algn="just" defTabSz="490727">
              <a:spcBef>
                <a:spcPts val="2700"/>
              </a:spcBef>
              <a:buClr>
                <a:srgbClr val="515151"/>
              </a:buClr>
              <a:defRPr sz="3359"/>
            </a:pPr>
            <a:r>
              <a:t>L’uomo in società pensa costantemente all’ora della sua morte; come se non bastasse, matura uno spropositato </a:t>
            </a:r>
            <a:r>
              <a:rPr i="1"/>
              <a:t>amour propre </a:t>
            </a:r>
            <a:r>
              <a:t>(amor proprio).</a:t>
            </a:r>
          </a:p>
          <a:p>
            <a:pPr marL="299237" indent="-299237" algn="just" defTabSz="490727">
              <a:spcBef>
                <a:spcPts val="2700"/>
              </a:spcBef>
              <a:buClr>
                <a:srgbClr val="515151"/>
              </a:buClr>
              <a:defRPr sz="3359"/>
            </a:pPr>
            <a:r>
              <a:t>Il selvaggio invece non è nemmeno sfiorato da tale oppressivo pensiero costante, non è angosciato dall’idea di dover morire e di conseguenza non ne soffre in anticipo, riuscendo a vivere nell’invidiabile condizione di chi è immerso nell’</a:t>
            </a:r>
            <a:r>
              <a:rPr b="1"/>
              <a:t>attimo</a:t>
            </a:r>
            <a:r>
              <a:t>; egli sviluppa un positivo </a:t>
            </a:r>
            <a:r>
              <a:rPr i="1"/>
              <a:t>amour de soi</a:t>
            </a:r>
            <a:r>
              <a:t> (amore di sé). </a:t>
            </a:r>
            <a:r>
              <a:rPr i="1"/>
              <a:t>   </a:t>
            </a:r>
          </a:p>
        </p:txBody>
      </p:sp>
      <p:sp>
        <p:nvSpPr>
          <p:cNvPr id="166" name="Shape 166"/>
          <p:cNvSpPr>
            <a:spLocks noGrp="1"/>
          </p:cNvSpPr>
          <p:nvPr>
            <p:ph type="title"/>
          </p:nvPr>
        </p:nvSpPr>
        <p:spPr>
          <a:xfrm>
            <a:off x="1614296" y="6712935"/>
            <a:ext cx="3358805" cy="1130787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t>“La danza" di Henri Matisse</a:t>
            </a:r>
          </a:p>
        </p:txBody>
      </p:sp>
      <p:grpSp>
        <p:nvGrpSpPr>
          <p:cNvPr id="169" name="Group 169"/>
          <p:cNvGrpSpPr/>
          <p:nvPr/>
        </p:nvGrpSpPr>
        <p:grpSpPr>
          <a:xfrm>
            <a:off x="6070600" y="5106628"/>
            <a:ext cx="6527800" cy="4343401"/>
            <a:chOff x="0" y="0"/>
            <a:chExt cx="6527800" cy="4343400"/>
          </a:xfrm>
        </p:grpSpPr>
        <p:pic>
          <p:nvPicPr>
            <p:cNvPr id="168" name="pasted-image.tif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39700" y="139700"/>
              <a:ext cx="6248400" cy="4064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67" name="Immagine 166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6527800" cy="43434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/>
          </p:cNvSpPr>
          <p:nvPr>
            <p:ph type="body" idx="14"/>
          </p:nvPr>
        </p:nvSpPr>
        <p:spPr>
          <a:xfrm>
            <a:off x="1270000" y="3359150"/>
            <a:ext cx="10464800" cy="3035301"/>
          </a:xfrm>
          <a:prstGeom prst="rect">
            <a:avLst/>
          </a:prstGeom>
        </p:spPr>
        <p:txBody>
          <a:bodyPr/>
          <a:lstStyle/>
          <a:p>
            <a:pPr defTabSz="914400">
              <a:tabLst>
                <a:tab pos="914400" algn="l"/>
              </a:tabLst>
            </a:pPr>
            <a:r>
              <a:t>Per adoperare una bella immagine del poeta Eugenio Montale, il selvaggio non sa cosa sia il </a:t>
            </a:r>
            <a:r>
              <a:rPr i="1"/>
              <a:t>male di vivere</a:t>
            </a:r>
            <a:r>
              <a:t>, non ha modo di sentirsi annoiato e malinconico, dal momento che </a:t>
            </a:r>
            <a:r>
              <a:rPr b="1"/>
              <a:t>noia </a:t>
            </a:r>
            <a:r>
              <a:t>e </a:t>
            </a:r>
            <a:r>
              <a:rPr b="1"/>
              <a:t>malinconia </a:t>
            </a:r>
            <a:r>
              <a:t>sono prodotti dell’uomo societario-civilizzato. 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/>
        </p:nvSpPr>
        <p:spPr>
          <a:xfrm>
            <a:off x="7410458" y="8765488"/>
            <a:ext cx="5263756" cy="784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3" y="0"/>
                </a:moveTo>
                <a:cubicBezTo>
                  <a:pt x="1159" y="0"/>
                  <a:pt x="1042" y="783"/>
                  <a:pt x="1042" y="1748"/>
                </a:cubicBezTo>
                <a:lnTo>
                  <a:pt x="1042" y="14455"/>
                </a:lnTo>
                <a:lnTo>
                  <a:pt x="0" y="17481"/>
                </a:lnTo>
                <a:lnTo>
                  <a:pt x="1067" y="20584"/>
                </a:lnTo>
                <a:cubicBezTo>
                  <a:pt x="1108" y="21187"/>
                  <a:pt x="1198" y="21600"/>
                  <a:pt x="1303" y="21600"/>
                </a:cubicBezTo>
                <a:lnTo>
                  <a:pt x="21339" y="21600"/>
                </a:lnTo>
                <a:cubicBezTo>
                  <a:pt x="21483" y="21600"/>
                  <a:pt x="21600" y="20817"/>
                  <a:pt x="21600" y="19852"/>
                </a:cubicBezTo>
                <a:lnTo>
                  <a:pt x="21600" y="1748"/>
                </a:lnTo>
                <a:cubicBezTo>
                  <a:pt x="21600" y="783"/>
                  <a:pt x="21483" y="0"/>
                  <a:pt x="21339" y="0"/>
                </a:cubicBezTo>
                <a:lnTo>
                  <a:pt x="130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4000"/>
            </a:lvl1pPr>
          </a:lstStyle>
          <a:p>
            <a:r>
              <a:rPr dirty="0"/>
              <a:t>“MELANCHOLIA</a:t>
            </a:r>
            <a:r>
              <a:rPr lang="it-IT"/>
              <a:t>”</a:t>
            </a:r>
          </a:p>
        </p:txBody>
      </p:sp>
      <p:pic>
        <p:nvPicPr>
          <p:cNvPr id="176" name="Melancholia (la terra è cattiva) - Von Trier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7830" y="1290673"/>
            <a:ext cx="13040460" cy="71722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959999" fill="hold"/>
                                        <p:tgtEl>
                                          <p:spTgt spid="1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76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/>
          </p:cNvSpPr>
          <p:nvPr>
            <p:ph type="body" idx="14"/>
          </p:nvPr>
        </p:nvSpPr>
        <p:spPr>
          <a:xfrm>
            <a:off x="3058495" y="3073400"/>
            <a:ext cx="6887810" cy="3606801"/>
          </a:xfrm>
          <a:prstGeom prst="rect">
            <a:avLst/>
          </a:prstGeom>
        </p:spPr>
        <p:txBody>
          <a:bodyPr/>
          <a:lstStyle>
            <a:lvl1pPr>
              <a:tabLst>
                <a:tab pos="914400" algn="l"/>
              </a:tabLst>
            </a:lvl1pPr>
          </a:lstStyle>
          <a:p>
            <a:pPr defTabSz="914400"/>
            <a:r>
              <a:t>Pur riconoscendo utopico lo stato di natura, il Ginevrino ne parla con nostalgia per ricordarci: il paradiso originario, da dove siamo venuti e dove aneliamo tornare.</a:t>
            </a: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Il mio filmato 7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871" y="1236002"/>
            <a:ext cx="12945057" cy="7281596"/>
          </a:xfrm>
          <a:prstGeom prst="rect">
            <a:avLst/>
          </a:prstGeom>
          <a:ln w="12700">
            <a:miter lim="400000"/>
          </a:ln>
          <a:effectLst>
            <a:reflection stA="40000" endPos="40000" dir="5400000" sy="-100000" algn="bl" rotWithShape="0"/>
          </a:effectLst>
        </p:spPr>
      </p:pic>
      <p:grpSp>
        <p:nvGrpSpPr>
          <p:cNvPr id="183" name="Group 183"/>
          <p:cNvGrpSpPr/>
          <p:nvPr/>
        </p:nvGrpSpPr>
        <p:grpSpPr>
          <a:xfrm>
            <a:off x="6934499" y="8740088"/>
            <a:ext cx="5765009" cy="835423"/>
            <a:chOff x="0" y="0"/>
            <a:chExt cx="5765008" cy="835421"/>
          </a:xfrm>
        </p:grpSpPr>
        <p:sp>
          <p:nvSpPr>
            <p:cNvPr id="182" name="Shape 182"/>
            <p:cNvSpPr/>
            <p:nvPr/>
          </p:nvSpPr>
          <p:spPr>
            <a:xfrm>
              <a:off x="63898" y="25400"/>
              <a:ext cx="5675711" cy="784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8" y="0"/>
                  </a:moveTo>
                  <a:cubicBezTo>
                    <a:pt x="1075" y="0"/>
                    <a:pt x="967" y="783"/>
                    <a:pt x="967" y="1748"/>
                  </a:cubicBezTo>
                  <a:lnTo>
                    <a:pt x="967" y="14455"/>
                  </a:lnTo>
                  <a:lnTo>
                    <a:pt x="0" y="17481"/>
                  </a:lnTo>
                  <a:lnTo>
                    <a:pt x="989" y="20584"/>
                  </a:lnTo>
                  <a:cubicBezTo>
                    <a:pt x="1027" y="21187"/>
                    <a:pt x="1111" y="21600"/>
                    <a:pt x="1208" y="21600"/>
                  </a:cubicBezTo>
                  <a:lnTo>
                    <a:pt x="21358" y="21600"/>
                  </a:lnTo>
                  <a:cubicBezTo>
                    <a:pt x="21492" y="21600"/>
                    <a:pt x="21600" y="20817"/>
                    <a:pt x="21600" y="19852"/>
                  </a:cubicBezTo>
                  <a:lnTo>
                    <a:pt x="21600" y="1748"/>
                  </a:lnTo>
                  <a:cubicBezTo>
                    <a:pt x="21600" y="783"/>
                    <a:pt x="21492" y="0"/>
                    <a:pt x="21358" y="0"/>
                  </a:cubicBezTo>
                  <a:lnTo>
                    <a:pt x="12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4000"/>
              </a:lvl1pPr>
            </a:lstStyle>
            <a:p>
              <a:r>
                <a:t>“THE NEW WORLD”</a:t>
              </a:r>
            </a:p>
          </p:txBody>
        </p:sp>
        <p:pic>
          <p:nvPicPr>
            <p:cNvPr id="181" name="Immagine 180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" y="0"/>
              <a:ext cx="5765010" cy="83542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12634" fill="hold"/>
                                        <p:tgtEl>
                                          <p:spTgt spid="1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80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Formal">
  <a:themeElements>
    <a:clrScheme name="Formal">
      <a:dk1>
        <a:srgbClr val="515151"/>
      </a:dk1>
      <a:lt1>
        <a:srgbClr val="002951"/>
      </a:lt1>
      <a:dk2>
        <a:srgbClr val="53585F"/>
      </a:dk2>
      <a:lt2>
        <a:srgbClr val="DCDEE0"/>
      </a:lt2>
      <a:accent1>
        <a:srgbClr val="6789BA"/>
      </a:accent1>
      <a:accent2>
        <a:srgbClr val="77965C"/>
      </a:accent2>
      <a:accent3>
        <a:srgbClr val="E3B43D"/>
      </a:accent3>
      <a:accent4>
        <a:srgbClr val="D77B43"/>
      </a:accent4>
      <a:accent5>
        <a:srgbClr val="C25756"/>
      </a:accent5>
      <a:accent6>
        <a:srgbClr val="876390"/>
      </a:accent6>
      <a:hlink>
        <a:srgbClr val="0000FF"/>
      </a:hlink>
      <a:folHlink>
        <a:srgbClr val="FF00FF"/>
      </a:folHlink>
    </a:clrScheme>
    <a:fontScheme name="Formal">
      <a:majorFont>
        <a:latin typeface="Cochin"/>
        <a:ea typeface="Cochin"/>
        <a:cs typeface="Cochin"/>
      </a:majorFont>
      <a:minorFont>
        <a:latin typeface="Cochin"/>
        <a:ea typeface="Cochin"/>
        <a:cs typeface="Cochin"/>
      </a:minorFont>
    </a:fontScheme>
    <a:fmtScheme name="Fo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Cochi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515151"/>
            </a:solidFill>
            <a:effectLst/>
            <a:uFillTx/>
            <a:latin typeface="+mn-lt"/>
            <a:ea typeface="+mn-ea"/>
            <a:cs typeface="+mn-cs"/>
            <a:sym typeface="Cochi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Formal">
  <a:themeElements>
    <a:clrScheme name="Formal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6789BA"/>
      </a:accent1>
      <a:accent2>
        <a:srgbClr val="77965C"/>
      </a:accent2>
      <a:accent3>
        <a:srgbClr val="E3B43D"/>
      </a:accent3>
      <a:accent4>
        <a:srgbClr val="D77B43"/>
      </a:accent4>
      <a:accent5>
        <a:srgbClr val="C25756"/>
      </a:accent5>
      <a:accent6>
        <a:srgbClr val="876390"/>
      </a:accent6>
      <a:hlink>
        <a:srgbClr val="0000FF"/>
      </a:hlink>
      <a:folHlink>
        <a:srgbClr val="FF00FF"/>
      </a:folHlink>
    </a:clrScheme>
    <a:fontScheme name="Formal">
      <a:majorFont>
        <a:latin typeface="Cochin"/>
        <a:ea typeface="Cochin"/>
        <a:cs typeface="Cochin"/>
      </a:majorFont>
      <a:minorFont>
        <a:latin typeface="Cochin"/>
        <a:ea typeface="Cochin"/>
        <a:cs typeface="Cochin"/>
      </a:minorFont>
    </a:fontScheme>
    <a:fmtScheme name="Fo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Cochi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515151"/>
            </a:solidFill>
            <a:effectLst/>
            <a:uFillTx/>
            <a:latin typeface="+mn-lt"/>
            <a:ea typeface="+mn-ea"/>
            <a:cs typeface="+mn-cs"/>
            <a:sym typeface="Cochi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848</Words>
  <Application>Microsoft Office PowerPoint</Application>
  <PresentationFormat>Personalizzato</PresentationFormat>
  <Paragraphs>33</Paragraphs>
  <Slides>15</Slides>
  <Notes>0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8" baseType="lpstr">
      <vt:lpstr>Cochin</vt:lpstr>
      <vt:lpstr>Helvetica Neue</vt:lpstr>
      <vt:lpstr>Formal</vt:lpstr>
      <vt:lpstr>Rousseau:</vt:lpstr>
      <vt:lpstr>Presentazione standard di PowerPoint</vt:lpstr>
      <vt:lpstr>Jean-Jacques Rousseau (1712, Ginevra - 1778, Ermenonville)</vt:lpstr>
      <vt:lpstr>“Rousseau in meditazione  nel parco di La Rochecordon” di Alexandre Hyacinthe Dunouy</vt:lpstr>
      <vt:lpstr>“La morte del generale Wolfe” di Benjamin West</vt:lpstr>
      <vt:lpstr>“No te aha oe riri?” di Paul Gauguin</vt:lpstr>
      <vt:lpstr>Presentazione standard di PowerPoint</vt:lpstr>
      <vt:lpstr>Presentazione standard di PowerPoint</vt:lpstr>
      <vt:lpstr>Dal film “Avatar” di James Cameron </vt:lpstr>
      <vt:lpstr>La foto di Jimmy Nelson in Papua Nuova Guinea</vt:lpstr>
      <vt:lpstr>“La danza" di Henri Matisse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Rousseau:</dc:title>
  <cp:lastModifiedBy>Marco Apolloni</cp:lastModifiedBy>
  <cp:revision>1</cp:revision>
  <dcterms:modified xsi:type="dcterms:W3CDTF">2020-12-16T10:03:20Z</dcterms:modified>
</cp:coreProperties>
</file>