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8" r:id="rId6"/>
    <p:sldId id="27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80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2"/>
    <p:restoredTop sz="94650"/>
  </p:normalViewPr>
  <p:slideViewPr>
    <p:cSldViewPr snapToGrid="0" snapToObjects="1">
      <p:cViewPr varScale="1">
        <p:scale>
          <a:sx n="120" d="100"/>
          <a:sy n="120" d="100"/>
        </p:scale>
        <p:origin x="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C7B57-8C59-E94C-B7FB-3D058B86443A}" type="datetimeFigureOut">
              <a:rPr lang="it-IT" smtClean="0"/>
              <a:t>04/04/19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E2306-514D-F043-B7E8-DE366F2A35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2197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/>
              <a:pPr/>
              <a:t>4/4/19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4/4/19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/>
              <a:t>4/4/19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/>
              <a:t>4/4/19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/>
              <a:t>4/4/19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4/4/19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/>
              <a:t>4/4/19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4/4/19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/>
              <a:t>4/4/19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4/4/19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/>
              <a:t>4/4/19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/>
              <a:pPr/>
              <a:t>4/4/19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28FB78-8FF1-E840-9009-C9B3A60122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The best of Sigmund Freud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04C561A-2F4F-3645-BF1A-96F32BD918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Prof. Marco </a:t>
            </a:r>
            <a:r>
              <a:rPr lang="it-IT" dirty="0" err="1"/>
              <a:t>Apolloni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937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808730-56F8-7644-99FF-B4F607254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La scoperta dell'inconscio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8667D3-8AA6-AE4F-A3A1-63AAACF09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/>
              <a:t>Freud dice di avere ereditato l’inconscio dai poeti; tuttavia deve questa «scoperta» anche ai filosofi, uno su tutti Platone (mito del carro alato).</a:t>
            </a:r>
          </a:p>
          <a:p>
            <a:pPr algn="just"/>
            <a:r>
              <a:rPr lang="it-IT"/>
              <a:t>Padre della psicanalisi; scienza fondata sulla teoria della RIMOZIONE.</a:t>
            </a:r>
          </a:p>
          <a:p>
            <a:pPr algn="just"/>
            <a:r>
              <a:rPr lang="it-IT"/>
              <a:t>Il problema della società è la REPRESSIONE, quello dell’individuo è la RIMOZIONE.</a:t>
            </a:r>
          </a:p>
          <a:p>
            <a:pPr algn="just"/>
            <a:r>
              <a:rPr lang="it-IT"/>
              <a:t>Le due pulsioni basilari dell’uomo sono:  EROS, pulsione di vita; THANATOS, pulsione di morte.</a:t>
            </a:r>
          </a:p>
          <a:p>
            <a:pPr algn="just"/>
            <a:r>
              <a:rPr lang="it-IT"/>
              <a:t>Psicopatologia della vita quotidiana: persino il gesto più insignificante può essere una «rappresentazione inconscia».</a:t>
            </a:r>
          </a:p>
        </p:txBody>
      </p:sp>
    </p:spTree>
    <p:extLst>
      <p:ext uri="{BB962C8B-B14F-4D97-AF65-F5344CB8AC3E}">
        <p14:creationId xmlns:p14="http://schemas.microsoft.com/office/powerpoint/2010/main" val="644020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9E2D2-078B-459F-A431-2037B063F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4035B44-9204-427C-98D0-75678B980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755FDC7E-5938-4B4B-8877-06EE01FCD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0437E65-E6AA-41CB-8690-97980FE0D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F0EF991-E8E2-4486-80F2-A9E03DA1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B081D04-EE00-42EF-BBFB-684673613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2B7F571-868C-421B-8A57-6196C8124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E4953C7-80FE-46D4-A354-20321F42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60293D3-71F6-45CD-890F-E68F81CDD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940865AC-2494-4A34-80AC-0D78FE9C5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8206DC4-8F5A-4192-BB5B-39A4A2CDD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1851F69F-8755-4226-9A81-C27799E32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D85B97EF-28BC-441A-9EBB-81EF34094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7C68D975-1EC2-4BFA-811D-0454109E3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251959DD-2AB4-4342-8A28-A25293926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785D37AB-3782-4D04-A998-0C126E1BD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9313ACA4-E3EA-43A3-822B-DD5DF119D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5A98D1AB-DF34-414B-9696-4B671EC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8153A7D0-F980-48CC-B318-806C679F4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96E44097-7726-43F7-9E27-8BD5BCF8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5B28630-DA3C-4E4C-94ED-0ED8F353C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1686151F-4919-4A15-9EC3-0329453ED6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10C7CFA-FC7F-479C-9026-39109C0B5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71A5E3-BBAD-4023-B07C-7FBC4202D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22">
              <a:extLst>
                <a:ext uri="{FF2B5EF4-FFF2-40B4-BE49-F238E27FC236}">
                  <a16:creationId xmlns:a16="http://schemas.microsoft.com/office/drawing/2014/main" id="{FC05BA5F-5BBE-4BFA-A313-1554762332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275B948-0170-4286-84CE-04CA461F2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48CAE4AE-A9DF-45AF-9A9C-1712BC634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C272060-BC98-4C91-A58F-4DFEC566C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8BA2DCB9-0DC0-4109-B2A2-56896E35E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64A33555-1142-4AD7-8084-1A99422A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BC6E4081-1A88-453E-8CCF-B97B0CE20D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5B7E0935-6EE8-4C61-AED5-09B9A2A99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EB962BD6-C878-48FF-A75E-DCC7BDA3C3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CABF3786-BDE1-4FE5-9967-F6B6131A2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4969707A-C75E-4F7F-A5C2-2991C6547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0E293989-8389-48CD-85D3-CAEFD5E96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8DCF1E8B-9247-45E2-8641-90DA9F7D5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48DF418F-91AD-4E55-AF3B-F28FF4596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EDBF35BD-D1DA-49B1-AE30-289189DACD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69198BEC-A3B6-4562-AB0F-3E7760026C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9AB30D45-77AB-4323-83A2-1A637D07D5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D1AD137E-7B63-434C-9D0D-5A64BB496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8B32BE2D-36DC-4BD0-952E-8FE32A70D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930295E0-AD01-4DB0-9829-AD91BED60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29807E74-6BFD-4EA7-B3F3-92C0728A7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C9EDBF49-4B87-4B6F-BEE6-DDC4A63CE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7738C468-1405-4ED9-8392-F93FA995EE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4">
              <a:extLst>
                <a:ext uri="{FF2B5EF4-FFF2-40B4-BE49-F238E27FC236}">
                  <a16:creationId xmlns:a16="http://schemas.microsoft.com/office/drawing/2014/main" id="{F16402CF-F511-450A-8584-8C8A5B7E9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85E5B49A-CFC2-4019-9BA6-528095F78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ACA47C22-7B38-7241-9EEA-0633D4970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9686" y="795528"/>
            <a:ext cx="4123738" cy="904062"/>
          </a:xfrm>
        </p:spPr>
        <p:txBody>
          <a:bodyPr vert="horz" lIns="228600" tIns="228600" rIns="228600" bIns="228600" rtlCol="0" anchor="ctr">
            <a:normAutofit fontScale="90000"/>
          </a:bodyPr>
          <a:lstStyle/>
          <a:p>
            <a:pPr algn="l"/>
            <a:r>
              <a:rPr lang="it-IT" sz="3200" dirty="0">
                <a:solidFill>
                  <a:schemeClr val="tx2"/>
                </a:solidFill>
              </a:rPr>
              <a:t>Desiderio = piacere = felicità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720" y="795527"/>
            <a:ext cx="5970638" cy="5248847"/>
          </a:xfrm>
          <a:prstGeom prst="rect">
            <a:avLst/>
          </a:prstGeom>
          <a:solidFill>
            <a:schemeClr val="bg1"/>
          </a:solidFill>
          <a:ln w="19050">
            <a:solidFill>
              <a:srgbClr val="F9CC8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B51E6E7A-43BA-E34C-9D46-FD81114F265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754" r="21695"/>
          <a:stretch/>
        </p:blipFill>
        <p:spPr>
          <a:xfrm>
            <a:off x="972115" y="960214"/>
            <a:ext cx="5641848" cy="4919472"/>
          </a:xfrm>
          <a:prstGeom prst="rect">
            <a:avLst/>
          </a:prstGeom>
          <a:ln w="12700">
            <a:noFill/>
          </a:ln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F82605A-717F-2C4D-A854-17AF9234F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3817" y="2055190"/>
            <a:ext cx="4099607" cy="3961435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just">
              <a:buClr>
                <a:srgbClr val="F9CC85"/>
              </a:buClr>
            </a:pPr>
            <a:r>
              <a:rPr lang="it-IT" sz="2200" dirty="0">
                <a:solidFill>
                  <a:schemeClr val="tx1"/>
                </a:solidFill>
              </a:rPr>
              <a:t>Il DESIDERIO muove l’uomo, lo spinge a compiere dalle più nobili alle più infide gesta. Che cosa desidera sommamente l’uomo? L’</a:t>
            </a:r>
            <a:r>
              <a:rPr lang="it-IT" sz="2200" b="1" dirty="0">
                <a:solidFill>
                  <a:schemeClr val="tx1"/>
                </a:solidFill>
              </a:rPr>
              <a:t>accrescimento</a:t>
            </a:r>
            <a:r>
              <a:rPr lang="it-IT" sz="2200" dirty="0">
                <a:solidFill>
                  <a:schemeClr val="tx1"/>
                </a:solidFill>
              </a:rPr>
              <a:t> del PIACERE e la </a:t>
            </a:r>
            <a:r>
              <a:rPr lang="it-IT" sz="2200" b="1" dirty="0">
                <a:solidFill>
                  <a:schemeClr val="tx1"/>
                </a:solidFill>
              </a:rPr>
              <a:t>diminuzione</a:t>
            </a:r>
            <a:r>
              <a:rPr lang="it-IT" sz="2200" dirty="0">
                <a:solidFill>
                  <a:schemeClr val="tx1"/>
                </a:solidFill>
              </a:rPr>
              <a:t> del DISPIACERE. Cosa gli arreca maggiore piacere? La FELICITÀ.</a:t>
            </a:r>
          </a:p>
        </p:txBody>
      </p:sp>
    </p:spTree>
    <p:extLst>
      <p:ext uri="{BB962C8B-B14F-4D97-AF65-F5344CB8AC3E}">
        <p14:creationId xmlns:p14="http://schemas.microsoft.com/office/powerpoint/2010/main" val="126004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12CDF9B6-3B17-8C4C-811E-ED84E99AF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EROS VS. THANATOS</a:t>
            </a:r>
          </a:p>
        </p:txBody>
      </p:sp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A55D75CB-DC0A-AE48-BABA-5D8604D89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20878" y="708401"/>
            <a:ext cx="6269591" cy="247006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000"/>
              <a:t>Pulsione di MORTE: tutti gli uomini tendono alla morte. Dal giorno della loro nascita, cominciano a morire. La morte domina ogni loro pensiero. Come liberarsene? Accettandola, più la si nega e più le si dà potere, creando così quel perverso meccanismo chiamato morte-in-vita.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E4CD692-F4D1-0B43-B702-FADD2C14D1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8447" y="3679535"/>
            <a:ext cx="6272022" cy="258031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000"/>
              <a:t>Pulsione di VITA: la vita avrà sempre una parola da opporre alla morte. In che senso? Se dentro ogni uomo c’è una pulsione di morte inconscia che lo spinge a desiderare la sua stessa distruzione (istinto </a:t>
            </a:r>
            <a:r>
              <a:rPr lang="it-IT" sz="2000" err="1"/>
              <a:t>sado</a:t>
            </a:r>
            <a:r>
              <a:rPr lang="it-IT" sz="2000"/>
              <a:t>-masochistico), a fare da contrappeso c’è però un desiderio viscerale di amare; amore che è vita all’ennesima potenza.  </a:t>
            </a:r>
          </a:p>
        </p:txBody>
      </p:sp>
    </p:spTree>
    <p:extLst>
      <p:ext uri="{BB962C8B-B14F-4D97-AF65-F5344CB8AC3E}">
        <p14:creationId xmlns:p14="http://schemas.microsoft.com/office/powerpoint/2010/main" val="892363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5BDF1A-2B38-F841-B264-7DBD1335E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RIMOZIONE E SUBLIMAZIONI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15420B-8AA9-2741-BDFF-51F5360AC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318977"/>
            <a:ext cx="6281873" cy="6209414"/>
          </a:xfrm>
        </p:spPr>
        <p:txBody>
          <a:bodyPr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it-IT" sz="2000"/>
              <a:t>Secondo Freud è la mancata accettazione del proprio destino mortale a scatenare nell’uomo il meccanismo della RIMOZIONE, solo illusoriamente attenuato dalle SUBLIMAZIONI, che fungono solo da effetto placebo senza scalfire quella che è la nevrosi umana. Per questo nella terapia psicanalitica la guarigione rimane perlopiù un miraggio.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sz="2000"/>
              <a:t>Che cosa sono le SUBLIMAZIONI? Sono dei meccanismi difensivi che spostano una pulsione sessuale verso un oggetto diverso, che può concernere l’ambito </a:t>
            </a:r>
            <a:r>
              <a:rPr lang="it-IT" sz="2000" b="1"/>
              <a:t>artistico</a:t>
            </a:r>
            <a:r>
              <a:rPr lang="it-IT" sz="2000"/>
              <a:t>, </a:t>
            </a:r>
            <a:r>
              <a:rPr lang="it-IT" sz="2000" b="1"/>
              <a:t>culturale</a:t>
            </a:r>
            <a:r>
              <a:rPr lang="it-IT" sz="2000"/>
              <a:t> o </a:t>
            </a:r>
            <a:r>
              <a:rPr lang="it-IT" sz="2000" b="1"/>
              <a:t>intellettuale</a:t>
            </a:r>
            <a:r>
              <a:rPr lang="it-IT" sz="2000"/>
              <a:t>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sz="2000"/>
              <a:t>Per esempio: il ballo è una sublimazione del sesso, in quanto sposta su un livello artistico – la danza appunto – la pulsione sessuale.</a:t>
            </a:r>
          </a:p>
        </p:txBody>
      </p:sp>
    </p:spTree>
    <p:extLst>
      <p:ext uri="{BB962C8B-B14F-4D97-AF65-F5344CB8AC3E}">
        <p14:creationId xmlns:p14="http://schemas.microsoft.com/office/powerpoint/2010/main" val="2392901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9E2D2-078B-459F-A431-2037B063F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4035B44-9204-427C-98D0-75678B980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755FDC7E-5938-4B4B-8877-06EE01FCD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0437E65-E6AA-41CB-8690-97980FE0D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F0EF991-E8E2-4486-80F2-A9E03DA1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B081D04-EE00-42EF-BBFB-684673613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2B7F571-868C-421B-8A57-6196C8124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E4953C7-80FE-46D4-A354-20321F42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60293D3-71F6-45CD-890F-E68F81CDD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940865AC-2494-4A34-80AC-0D78FE9C5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8206DC4-8F5A-4192-BB5B-39A4A2CDD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1851F69F-8755-4226-9A81-C27799E32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D85B97EF-28BC-441A-9EBB-81EF34094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7C68D975-1EC2-4BFA-811D-0454109E3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251959DD-2AB4-4342-8A28-A25293926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785D37AB-3782-4D04-A998-0C126E1BD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9313ACA4-E3EA-43A3-822B-DD5DF119D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5A98D1AB-DF34-414B-9696-4B671EC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8153A7D0-F980-48CC-B318-806C679F4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96E44097-7726-43F7-9E27-8BD5BCF8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5B28630-DA3C-4E4C-94ED-0ED8F353C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1686151F-4919-4A15-9EC3-0329453ED6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10C7CFA-FC7F-479C-9026-39109C0B5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71A5E3-BBAD-4023-B07C-7FBC4202D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22">
              <a:extLst>
                <a:ext uri="{FF2B5EF4-FFF2-40B4-BE49-F238E27FC236}">
                  <a16:creationId xmlns:a16="http://schemas.microsoft.com/office/drawing/2014/main" id="{FC05BA5F-5BBE-4BFA-A313-1554762332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275B948-0170-4286-84CE-04CA461F2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28D1E49-2A21-4A83-A0E0-FB1597B4B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88B852E-5494-418B-A833-75CF016A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DF31E3C1-1A46-4329-9F80-B576692FE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294B4592-99CA-47B1-816F-CE2D44F65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BF690E4C-72F8-4AC5-AF99-562763CC6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F834CDD4-CAB8-4ACC-9AAC-5399C743DE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1AEB045A-6821-475B-A28E-047437ABE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D9B790C0-3D34-4626-BAFB-6EB473F40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EDA4D87F-91A4-4628-9A6E-F01820A7E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045DAB88-124C-459C-A889-DAE9C9BE2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85D44010-1DAA-4CAC-B83F-7E3E8C455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E8C01D66-5C93-4A2E-AA74-DE97574EA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E2E1A6E1-6C4A-47D3-81E2-9F8624F1B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3E849CB5-4526-49DC-B77B-A20FDB7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5A18C8A4-FB2A-44C1-93D3-26C6DDFE0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85D014FD-8C5A-4071-B19E-4910AAB618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A37D7262-3596-4026-9AD4-E94332E5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187E37E0-AAC3-4B33-AF36-334ACCBD3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409758BB-8A0E-4BEB-BC0C-F410AD98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97C4EFE2-9D25-4978-BD9A-873B49270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9CCAF82A-A0E0-4B55-A97B-EFFAE79AF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4">
              <a:extLst>
                <a:ext uri="{FF2B5EF4-FFF2-40B4-BE49-F238E27FC236}">
                  <a16:creationId xmlns:a16="http://schemas.microsoft.com/office/drawing/2014/main" id="{4F800DD8-3954-4F73-8807-16F1CFAC1E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84E1C91A-4B06-4852-918C-6380FA98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itolo 2">
            <a:extLst>
              <a:ext uri="{FF2B5EF4-FFF2-40B4-BE49-F238E27FC236}">
                <a16:creationId xmlns:a16="http://schemas.microsoft.com/office/drawing/2014/main" id="{F2CE2DEE-7E80-C649-828C-72949F66B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795527"/>
            <a:ext cx="10488547" cy="1190912"/>
          </a:xfr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it-IT" sz="5400" dirty="0">
                <a:solidFill>
                  <a:schemeClr val="tx2"/>
                </a:solidFill>
              </a:rPr>
              <a:t>La teoria dell’iceberg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030" y="2250281"/>
            <a:ext cx="4959318" cy="3678237"/>
          </a:xfrm>
          <a:prstGeom prst="rect">
            <a:avLst/>
          </a:prstGeom>
          <a:solidFill>
            <a:schemeClr val="bg1"/>
          </a:solidFill>
          <a:ln w="19050">
            <a:solidFill>
              <a:srgbClr val="353E9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D3D1B994-6376-CF4C-B2B2-0947861DF12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6085" r="4512" b="-3"/>
          <a:stretch/>
        </p:blipFill>
        <p:spPr>
          <a:xfrm>
            <a:off x="1103257" y="2416047"/>
            <a:ext cx="4626864" cy="3346704"/>
          </a:xfrm>
          <a:prstGeom prst="rect">
            <a:avLst/>
          </a:prstGeom>
          <a:ln w="12700">
            <a:noFill/>
          </a:ln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FD150CE-4A15-4C41-A1E3-182B833FF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0703" y="2228850"/>
            <a:ext cx="5028928" cy="3699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buClr>
                <a:srgbClr val="353E95"/>
              </a:buClr>
            </a:pPr>
            <a:r>
              <a:rPr lang="it-IT" sz="3200" dirty="0">
                <a:solidFill>
                  <a:schemeClr val="tx1"/>
                </a:solidFill>
              </a:rPr>
              <a:t>Come vedete, l’</a:t>
            </a:r>
            <a:r>
              <a:rPr lang="it-IT" sz="3200" b="1" dirty="0">
                <a:solidFill>
                  <a:schemeClr val="tx1"/>
                </a:solidFill>
              </a:rPr>
              <a:t>Io</a:t>
            </a:r>
            <a:r>
              <a:rPr lang="it-IT" sz="3200" dirty="0">
                <a:solidFill>
                  <a:schemeClr val="tx1"/>
                </a:solidFill>
              </a:rPr>
              <a:t> e il </a:t>
            </a:r>
            <a:r>
              <a:rPr lang="it-IT" sz="3200" b="1" dirty="0">
                <a:solidFill>
                  <a:schemeClr val="tx1"/>
                </a:solidFill>
              </a:rPr>
              <a:t>Super-Io</a:t>
            </a:r>
            <a:r>
              <a:rPr lang="it-IT" sz="3200" dirty="0">
                <a:solidFill>
                  <a:schemeClr val="tx1"/>
                </a:solidFill>
              </a:rPr>
              <a:t> sono per metà consci e per l’altra inconsci, mentre l’</a:t>
            </a:r>
            <a:r>
              <a:rPr lang="it-IT" sz="3200" b="1" dirty="0">
                <a:solidFill>
                  <a:schemeClr val="tx1"/>
                </a:solidFill>
              </a:rPr>
              <a:t>Es</a:t>
            </a:r>
            <a:r>
              <a:rPr lang="it-IT" sz="3200" dirty="0">
                <a:solidFill>
                  <a:schemeClr val="tx1"/>
                </a:solidFill>
              </a:rPr>
              <a:t> è del tutto inconscio.</a:t>
            </a:r>
          </a:p>
          <a:p>
            <a:pPr indent="-228600" algn="just">
              <a:buClr>
                <a:srgbClr val="353E95"/>
              </a:buClr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362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90A943-2D95-1146-9871-C98F987B0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Es, Io, Super-Io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12CB28-DB45-FD40-86D4-024D1ACE3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914400"/>
            <a:ext cx="6281873" cy="4965405"/>
          </a:xfrm>
        </p:spPr>
        <p:txBody>
          <a:bodyPr>
            <a:noAutofit/>
          </a:bodyPr>
          <a:lstStyle/>
          <a:p>
            <a:pPr algn="just"/>
            <a:r>
              <a:rPr lang="it-IT" sz="2100"/>
              <a:t>L’Es è l’espressione delle pulsioni inconsce, dominate dal principio di PIACERE. </a:t>
            </a:r>
          </a:p>
          <a:p>
            <a:pPr algn="just"/>
            <a:r>
              <a:rPr lang="it-IT" sz="2100"/>
              <a:t>L’Io è governato dal principio di REALTÀ e svolge la funzione di mediatore fra le richieste dell’Es e del Super-Io. </a:t>
            </a:r>
          </a:p>
          <a:p>
            <a:pPr algn="just"/>
            <a:r>
              <a:rPr lang="it-IT" sz="2100"/>
              <a:t>Il Super-Io è il prodotto dell’interiorizzazione della figura paterna e rappresenta il superamento del complesso di Edipo, attraverso il senso di colpa; il rimorso – quindi – tiene sotto scacco l’Io e svolge la funzione moralizzatrice di GIUDICE. </a:t>
            </a:r>
          </a:p>
        </p:txBody>
      </p:sp>
    </p:spTree>
    <p:extLst>
      <p:ext uri="{BB962C8B-B14F-4D97-AF65-F5344CB8AC3E}">
        <p14:creationId xmlns:p14="http://schemas.microsoft.com/office/powerpoint/2010/main" val="1966458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80D2DE-DA06-1E41-9878-5D1DA5460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Nevrosi e civiltà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B54BBC-E07B-1241-BB03-39E068D62D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18447" y="432006"/>
            <a:ext cx="6269591" cy="28282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1900"/>
              <a:t>Siamo tutti in perenne lotta per soddisfare il nostro principio di PIACERE; un piacere che però si nega perché ogni minuto della nostra giornata dobbiamo fare i conti con il principio di REALTÀ; motivo per cui siamo tutti – in misura </a:t>
            </a:r>
            <a:r>
              <a:rPr lang="it-IT" sz="1900" b="1"/>
              <a:t>maggiore</a:t>
            </a:r>
            <a:r>
              <a:rPr lang="it-IT" sz="1900"/>
              <a:t> o </a:t>
            </a:r>
            <a:r>
              <a:rPr lang="it-IT" sz="1900" b="1"/>
              <a:t>minore</a:t>
            </a:r>
            <a:r>
              <a:rPr lang="it-IT" sz="1900"/>
              <a:t> – individui </a:t>
            </a:r>
            <a:r>
              <a:rPr lang="it-IT" sz="1900" u="sng"/>
              <a:t>insoddisfatti</a:t>
            </a:r>
            <a:r>
              <a:rPr lang="it-IT" sz="1900"/>
              <a:t>, </a:t>
            </a:r>
            <a:r>
              <a:rPr lang="it-IT" sz="1900" u="sng"/>
              <a:t>frustrati</a:t>
            </a:r>
            <a:r>
              <a:rPr lang="it-IT" sz="1900"/>
              <a:t>; la nostra frustrazione deriva dallo </a:t>
            </a:r>
            <a:r>
              <a:rPr lang="it-IT" sz="1900" b="1"/>
              <a:t>scollamento</a:t>
            </a:r>
            <a:r>
              <a:rPr lang="it-IT" sz="1900"/>
              <a:t> che c’è tra ciò che </a:t>
            </a:r>
            <a:r>
              <a:rPr lang="it-IT" sz="1900" u="sng"/>
              <a:t>facciamo</a:t>
            </a:r>
            <a:r>
              <a:rPr lang="it-IT" sz="1900"/>
              <a:t> e ciò che </a:t>
            </a:r>
            <a:r>
              <a:rPr lang="it-IT" sz="1900" u="sng"/>
              <a:t>vorremmo fare</a:t>
            </a:r>
            <a:r>
              <a:rPr lang="it-IT" sz="1900"/>
              <a:t>. 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EB87816-C968-AB4E-9594-70773924C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8447" y="3672161"/>
            <a:ext cx="6272022" cy="282826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1900"/>
              <a:t>La civiltà umana è regolata dal principio di REALTÀ, ostacola il raggiungimento del piacere. Questo ci rende individui nevrotici, chi più e chi meno. La nevrosi è la </a:t>
            </a:r>
            <a:r>
              <a:rPr lang="it-IT" sz="1900" b="1"/>
              <a:t>norma</a:t>
            </a:r>
            <a:r>
              <a:rPr lang="it-IT" sz="1900"/>
              <a:t> (differente cosa e ben più grave è la psicosi). Il meglio che può fare l’uomo sottoposto a terapia psicanalitica è imparare a </a:t>
            </a:r>
            <a:r>
              <a:rPr lang="it-IT" sz="1900" b="1"/>
              <a:t>convivere</a:t>
            </a:r>
            <a:r>
              <a:rPr lang="it-IT" sz="1900"/>
              <a:t> – il più indolore possibile – con le proprie nevrosi. Per chi è in analisi la guarigione è una </a:t>
            </a:r>
            <a:r>
              <a:rPr lang="it-IT" sz="1900" b="1"/>
              <a:t>chimera</a:t>
            </a:r>
            <a:r>
              <a:rPr lang="it-IT" sz="19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0587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9E2D2-078B-459F-A431-2037B063F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4035B44-9204-427C-98D0-75678B980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755FDC7E-5938-4B4B-8877-06EE01FCD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0437E65-E6AA-41CB-8690-97980FE0D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F0EF991-E8E2-4486-80F2-A9E03DA1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B081D04-EE00-42EF-BBFB-684673613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2B7F571-868C-421B-8A57-6196C8124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E4953C7-80FE-46D4-A354-20321F42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60293D3-71F6-45CD-890F-E68F81CDD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940865AC-2494-4A34-80AC-0D78FE9C5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8206DC4-8F5A-4192-BB5B-39A4A2CDD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1851F69F-8755-4226-9A81-C27799E32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D85B97EF-28BC-441A-9EBB-81EF34094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7C68D975-1EC2-4BFA-811D-0454109E3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251959DD-2AB4-4342-8A28-A25293926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785D37AB-3782-4D04-A998-0C126E1BD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9313ACA4-E3EA-43A3-822B-DD5DF119D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5A98D1AB-DF34-414B-9696-4B671EC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8153A7D0-F980-48CC-B318-806C679F4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96E44097-7726-43F7-9E27-8BD5BCF8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5B28630-DA3C-4E4C-94ED-0ED8F353C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1686151F-4919-4A15-9EC3-0329453ED6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10C7CFA-FC7F-479C-9026-39109C0B5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71A5E3-BBAD-4023-B07C-7FBC4202D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22">
              <a:extLst>
                <a:ext uri="{FF2B5EF4-FFF2-40B4-BE49-F238E27FC236}">
                  <a16:creationId xmlns:a16="http://schemas.microsoft.com/office/drawing/2014/main" id="{FC05BA5F-5BBE-4BFA-A313-1554762332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275B948-0170-4286-84CE-04CA461F2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28D1E49-2A21-4A83-A0E0-FB1597B4B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88B852E-5494-418B-A833-75CF016A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DF31E3C1-1A46-4329-9F80-B576692FE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294B4592-99CA-47B1-816F-CE2D44F65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BF690E4C-72F8-4AC5-AF99-562763CC6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F834CDD4-CAB8-4ACC-9AAC-5399C743DE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1AEB045A-6821-475B-A28E-047437ABE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D9B790C0-3D34-4626-BAFB-6EB473F40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EDA4D87F-91A4-4628-9A6E-F01820A7E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045DAB88-124C-459C-A889-DAE9C9BE2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85D44010-1DAA-4CAC-B83F-7E3E8C455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E8C01D66-5C93-4A2E-AA74-DE97574EA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E2E1A6E1-6C4A-47D3-81E2-9F8624F1B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3E849CB5-4526-49DC-B77B-A20FDB7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5A18C8A4-FB2A-44C1-93D3-26C6DDFE0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85D014FD-8C5A-4071-B19E-4910AAB618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A37D7262-3596-4026-9AD4-E94332E5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187E37E0-AAC3-4B33-AF36-334ACCBD3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409758BB-8A0E-4BEB-BC0C-F410AD98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97C4EFE2-9D25-4978-BD9A-873B49270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9CCAF82A-A0E0-4B55-A97B-EFFAE79AF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4">
              <a:extLst>
                <a:ext uri="{FF2B5EF4-FFF2-40B4-BE49-F238E27FC236}">
                  <a16:creationId xmlns:a16="http://schemas.microsoft.com/office/drawing/2014/main" id="{4F800DD8-3954-4F73-8807-16F1CFAC1E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84E1C91A-4B06-4852-918C-6380FA98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CD7E9EE4-4EC5-DF43-868E-508F9F67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795527"/>
            <a:ext cx="10488547" cy="1190912"/>
          </a:xfr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La teoria dello sviluppo sessuale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030" y="2250281"/>
            <a:ext cx="4959318" cy="3678237"/>
          </a:xfrm>
          <a:prstGeom prst="rect">
            <a:avLst/>
          </a:prstGeom>
          <a:solidFill>
            <a:schemeClr val="bg1"/>
          </a:solidFill>
          <a:ln w="19050">
            <a:solidFill>
              <a:srgbClr val="F5FE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 descr="Immagine che contiene giocattolo, LEGO&#10;&#10;Descrizione generata automaticamente">
            <a:extLst>
              <a:ext uri="{FF2B5EF4-FFF2-40B4-BE49-F238E27FC236}">
                <a16:creationId xmlns:a16="http://schemas.microsoft.com/office/drawing/2014/main" id="{B3A2BB6E-BA97-3E45-853F-7F450DEB0A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8222" r="-2" b="9319"/>
          <a:stretch/>
        </p:blipFill>
        <p:spPr>
          <a:xfrm>
            <a:off x="1103257" y="2416047"/>
            <a:ext cx="4626864" cy="3346704"/>
          </a:xfrm>
          <a:prstGeom prst="rect">
            <a:avLst/>
          </a:prstGeom>
          <a:ln w="12700">
            <a:noFill/>
          </a:ln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F1D677-8408-044D-B3F6-AB442E8826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0703" y="2228850"/>
            <a:ext cx="5028928" cy="3699669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just">
              <a:buClr>
                <a:srgbClr val="F5FE00"/>
              </a:buClr>
              <a:buNone/>
            </a:pPr>
            <a:r>
              <a:rPr lang="it-IT" sz="1900" dirty="0"/>
              <a:t>Nella sua </a:t>
            </a:r>
            <a:r>
              <a:rPr lang="it-IT" sz="1900" b="1" dirty="0"/>
              <a:t>teoria dello sviluppo sessuale</a:t>
            </a:r>
            <a:r>
              <a:rPr lang="it-IT" sz="1900" dirty="0"/>
              <a:t> Freud distingue </a:t>
            </a:r>
            <a:r>
              <a:rPr lang="it-IT" sz="1900" u="sng" dirty="0"/>
              <a:t>cinque fasi</a:t>
            </a:r>
            <a:r>
              <a:rPr lang="it-IT" sz="1900" dirty="0"/>
              <a:t>: 1) quella </a:t>
            </a:r>
            <a:r>
              <a:rPr lang="it-IT" sz="1900" b="1" dirty="0"/>
              <a:t>ORALE</a:t>
            </a:r>
            <a:r>
              <a:rPr lang="it-IT" sz="1900" dirty="0"/>
              <a:t>, che va dalla nascita fino a 1 anno; 2) quella </a:t>
            </a:r>
            <a:r>
              <a:rPr lang="it-IT" sz="1900" b="1" dirty="0"/>
              <a:t>ANALE</a:t>
            </a:r>
            <a:r>
              <a:rPr lang="it-IT" sz="1900" dirty="0"/>
              <a:t>, da 1 a 3 anni (</a:t>
            </a:r>
            <a:r>
              <a:rPr lang="it-IT" sz="1900" u="sng" dirty="0"/>
              <a:t>società capitalista</a:t>
            </a:r>
            <a:r>
              <a:rPr lang="it-IT" sz="1900" dirty="0"/>
              <a:t>); 3) quella </a:t>
            </a:r>
            <a:r>
              <a:rPr lang="it-IT" sz="1900" b="1" dirty="0"/>
              <a:t>FALLICA</a:t>
            </a:r>
            <a:r>
              <a:rPr lang="it-IT" sz="1900" dirty="0"/>
              <a:t>, dai 3 ai 5 anni; 4) quella </a:t>
            </a:r>
            <a:r>
              <a:rPr lang="it-IT" sz="1900" b="1" dirty="0"/>
              <a:t>DI LATENZA</a:t>
            </a:r>
            <a:r>
              <a:rPr lang="it-IT" sz="1900" dirty="0"/>
              <a:t>, dai 6 ai 12 anni; 5) quella </a:t>
            </a:r>
            <a:r>
              <a:rPr lang="it-IT" sz="1900" b="1" dirty="0"/>
              <a:t>GENITALE</a:t>
            </a:r>
            <a:r>
              <a:rPr lang="it-IT" sz="1900" dirty="0"/>
              <a:t>, l’adolescenza. Ciò detto, il periodo fra uno stadio e l’altro può variare per ognuno (la psicanalisi non è una scienza esatta). </a:t>
            </a:r>
          </a:p>
        </p:txBody>
      </p:sp>
    </p:spTree>
    <p:extLst>
      <p:ext uri="{BB962C8B-B14F-4D97-AF65-F5344CB8AC3E}">
        <p14:creationId xmlns:p14="http://schemas.microsoft.com/office/powerpoint/2010/main" val="638987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9E2D2-078B-459F-A431-2037B063F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4035B44-9204-427C-98D0-75678B980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755FDC7E-5938-4B4B-8877-06EE01FCD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0437E65-E6AA-41CB-8690-97980FE0D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F0EF991-E8E2-4486-80F2-A9E03DA1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B081D04-EE00-42EF-BBFB-684673613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2B7F571-868C-421B-8A57-6196C8124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E4953C7-80FE-46D4-A354-20321F42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60293D3-71F6-45CD-890F-E68F81CDD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940865AC-2494-4A34-80AC-0D78FE9C5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8206DC4-8F5A-4192-BB5B-39A4A2CDD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1851F69F-8755-4226-9A81-C27799E32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D85B97EF-28BC-441A-9EBB-81EF34094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7C68D975-1EC2-4BFA-811D-0454109E3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251959DD-2AB4-4342-8A28-A25293926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785D37AB-3782-4D04-A998-0C126E1BD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9313ACA4-E3EA-43A3-822B-DD5DF119D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5A98D1AB-DF34-414B-9696-4B671EC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8153A7D0-F980-48CC-B318-806C679F4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96E44097-7726-43F7-9E27-8BD5BCF8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5B28630-DA3C-4E4C-94ED-0ED8F353C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1686151F-4919-4A15-9EC3-0329453ED6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10C7CFA-FC7F-479C-9026-39109C0B5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71A5E3-BBAD-4023-B07C-7FBC4202D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22">
              <a:extLst>
                <a:ext uri="{FF2B5EF4-FFF2-40B4-BE49-F238E27FC236}">
                  <a16:creationId xmlns:a16="http://schemas.microsoft.com/office/drawing/2014/main" id="{FC05BA5F-5BBE-4BFA-A313-1554762332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275B948-0170-4286-84CE-04CA461F2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7CC9829A-26F6-4595-8608-1A9F57DA7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5343792-FB15-4868-8582-6FB07FD06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7CA8F4A2-D471-40D9-BE89-06C70ACF4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E43E1CEC-4E49-49E9-8548-8B05B6374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B7F53ED1-039D-4BD7-A3E5-297729B937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A8487EB7-2469-4867-A80E-D9CD5B230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46143F0D-FDD9-4B87-911C-BBCFB8055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2CFC98FE-A0AD-4DC3-A501-9F93E7F473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9AF90DC1-0B6B-4A93-A014-09751AD4D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A2DFFBBE-16F4-4A5E-8934-167B73FFE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A5E67C3A-5087-485D-96E5-21B8644E3D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73EB781F-58BE-4B7A-B99B-B318ADFCC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539F2F29-AFA9-4E0B-A2E1-685BA3BB0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43647B4C-97BD-4193-A694-A8175A54A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06780C14-905F-45FA-A058-1B48324519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5C09B360-91DE-4815-B792-78F1DDAB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32364EA9-C91C-4187-AEA7-3E676F04E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807D3A95-0DDF-4B14-AD7D-3C5465533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18B7A11B-83DF-4C00-836D-1BB371B3B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3478F3A2-7617-467C-9F1C-0024CC840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9110FCBA-0E4F-4C72-A148-BA0CC4D7E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4">
              <a:extLst>
                <a:ext uri="{FF2B5EF4-FFF2-40B4-BE49-F238E27FC236}">
                  <a16:creationId xmlns:a16="http://schemas.microsoft.com/office/drawing/2014/main" id="{5F9AC703-6A55-44D2-A2D0-4C80B2C31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A950B910-1A21-48FB-9E68-E71923756A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594A2EF-2FF2-48A2-91C9-027900307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0F210D1-1084-4A86-8697-6421DF5C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Isosceles Triangle 22">
              <a:extLst>
                <a:ext uri="{FF2B5EF4-FFF2-40B4-BE49-F238E27FC236}">
                  <a16:creationId xmlns:a16="http://schemas.microsoft.com/office/drawing/2014/main" id="{40B25474-8A86-43C1-B77B-EA2994CB4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66">
              <a:extLst>
                <a:ext uri="{FF2B5EF4-FFF2-40B4-BE49-F238E27FC236}">
                  <a16:creationId xmlns:a16="http://schemas.microsoft.com/office/drawing/2014/main" id="{3ACEAD7B-B41B-4FE1-AD76-97F79C2C2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itolo 2">
            <a:extLst>
              <a:ext uri="{FF2B5EF4-FFF2-40B4-BE49-F238E27FC236}">
                <a16:creationId xmlns:a16="http://schemas.microsoft.com/office/drawing/2014/main" id="{DF00B86C-6580-6242-87EE-464F6C9D6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z="4000" dirty="0" err="1"/>
              <a:t>Psicanalisi</a:t>
            </a:r>
            <a:r>
              <a:rPr lang="en-US" sz="4000" dirty="0"/>
              <a:t> vs. </a:t>
            </a:r>
            <a:r>
              <a:rPr lang="it-IT" sz="4000" dirty="0"/>
              <a:t>capitalismo</a:t>
            </a:r>
          </a:p>
        </p:txBody>
      </p:sp>
      <p:pic>
        <p:nvPicPr>
          <p:cNvPr id="6" name="Segnaposto immagine 5" descr="Immagine che contiene persona, uomo&#10;&#10;Descrizione generata automaticamente">
            <a:extLst>
              <a:ext uri="{FF2B5EF4-FFF2-40B4-BE49-F238E27FC236}">
                <a16:creationId xmlns:a16="http://schemas.microsoft.com/office/drawing/2014/main" id="{A41C31D8-2E33-8B4A-B759-5F2E5DECEE0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r="-1" b="15262"/>
          <a:stretch/>
        </p:blipFill>
        <p:spPr>
          <a:xfrm>
            <a:off x="5115908" y="804036"/>
            <a:ext cx="6274561" cy="2977469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B3079CA-6CED-F04E-871D-DAA27F91A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18447" y="4267830"/>
            <a:ext cx="6281873" cy="178397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it-IT" sz="2000" dirty="0">
                <a:solidFill>
                  <a:schemeClr val="tx1"/>
                </a:solidFill>
              </a:rPr>
              <a:t>La psicanalisi è la SCIENZA DEL GODIMENTO </a:t>
            </a:r>
            <a:r>
              <a:rPr lang="it-IT" sz="2000" i="1" dirty="0">
                <a:solidFill>
                  <a:schemeClr val="tx1"/>
                </a:solidFill>
              </a:rPr>
              <a:t>hic et </a:t>
            </a:r>
            <a:r>
              <a:rPr lang="it-IT" sz="2000" i="1" dirty="0" err="1">
                <a:solidFill>
                  <a:schemeClr val="tx1"/>
                </a:solidFill>
              </a:rPr>
              <a:t>nunc</a:t>
            </a:r>
            <a:r>
              <a:rPr lang="it-IT" sz="2000" dirty="0">
                <a:solidFill>
                  <a:schemeClr val="tx1"/>
                </a:solidFill>
              </a:rPr>
              <a:t>. Già solo per questo si pone in </a:t>
            </a:r>
            <a:r>
              <a:rPr lang="it-IT" sz="2000" u="sng" dirty="0">
                <a:solidFill>
                  <a:schemeClr val="tx1"/>
                </a:solidFill>
              </a:rPr>
              <a:t>antitesi</a:t>
            </a:r>
            <a:r>
              <a:rPr lang="it-IT" sz="2000" dirty="0">
                <a:solidFill>
                  <a:schemeClr val="tx1"/>
                </a:solidFill>
              </a:rPr>
              <a:t> con il capitalismo, che rimanda di continuo il godimento dei frutti del proprio lavoro in nome di un illimitato – quanto insensato – spirito di ACCUMULO.</a:t>
            </a:r>
          </a:p>
        </p:txBody>
      </p:sp>
    </p:spTree>
    <p:extLst>
      <p:ext uri="{BB962C8B-B14F-4D97-AF65-F5344CB8AC3E}">
        <p14:creationId xmlns:p14="http://schemas.microsoft.com/office/powerpoint/2010/main" val="810383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5" descr="Immagine che contiene edificio, esterni, strada, terra&#10;&#10;Descrizione generata automaticamente">
            <a:extLst>
              <a:ext uri="{FF2B5EF4-FFF2-40B4-BE49-F238E27FC236}">
                <a16:creationId xmlns:a16="http://schemas.microsoft.com/office/drawing/2014/main" id="{EFFA1439-D086-504E-93B9-2536BD3BF29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792" r="4792"/>
          <a:stretch>
            <a:fillRect/>
          </a:stretch>
        </p:blipFill>
        <p:spPr/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4A284959-958D-A648-AC9A-025CA9145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443" y="2360254"/>
            <a:ext cx="5776646" cy="840145"/>
          </a:xfrm>
        </p:spPr>
        <p:txBody>
          <a:bodyPr>
            <a:noAutofit/>
          </a:bodyPr>
          <a:lstStyle/>
          <a:p>
            <a:r>
              <a:rPr lang="it-IT"/>
              <a:t>Capitalista fermo alla fase </a:t>
            </a:r>
            <a:r>
              <a:rPr lang="it-IT" b="1"/>
              <a:t>anale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D8CCF65-A49A-484F-89D4-653A85ED0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5443" y="3429000"/>
            <a:ext cx="5776646" cy="1390210"/>
          </a:xfrm>
        </p:spPr>
        <p:txBody>
          <a:bodyPr>
            <a:noAutofit/>
          </a:bodyPr>
          <a:lstStyle/>
          <a:p>
            <a:pPr algn="just"/>
            <a:r>
              <a:rPr lang="it-IT" sz="2200"/>
              <a:t>Secondo Freud vi è una stretta correlazione fra </a:t>
            </a:r>
            <a:r>
              <a:rPr lang="it-IT" sz="2200" b="1"/>
              <a:t>soldi</a:t>
            </a:r>
            <a:r>
              <a:rPr lang="it-IT" sz="2200"/>
              <a:t> e </a:t>
            </a:r>
            <a:r>
              <a:rPr lang="it-IT" sz="2200" b="1"/>
              <a:t>feci</a:t>
            </a:r>
            <a:r>
              <a:rPr lang="it-IT" sz="2200"/>
              <a:t>, da cui ne consegue che il capitalista è fermo alla fase </a:t>
            </a:r>
            <a:r>
              <a:rPr lang="it-IT" sz="2200" u="sng"/>
              <a:t>anale</a:t>
            </a:r>
            <a:r>
              <a:rPr lang="it-IT" sz="22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1828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A6401D-0E78-7F44-B329-7461C564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/>
              <a:t>Ritorno all’infanzia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7595C69-659B-2E4F-B99F-B54F0B810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it-IT" sz="2000"/>
              <a:t>Freud ha una visione </a:t>
            </a:r>
            <a:r>
              <a:rPr lang="it-IT" sz="2000" b="1"/>
              <a:t>nostalgica</a:t>
            </a:r>
            <a:r>
              <a:rPr lang="it-IT" sz="2000"/>
              <a:t> dell’infanzia. Questo perché da bambini si era più liberi di ricercare e sperimentare il principio di PIACERE; man mano che si diventa adulti, invece, a prendere il sopravvento sarà il principio di REALTÀ. Quest’ultimo produce nel nostro animo una frattura, che ci impedisce di sentirci felici, appagati.</a:t>
            </a:r>
          </a:p>
          <a:p>
            <a:pPr algn="just"/>
            <a:r>
              <a:rPr lang="it-IT" sz="2000"/>
              <a:t>Finché il principio di PIACERE non ritornerà a sgorgare impetuoso dentro di noi come nell’infanzia, il principio di REALTÀ ci soffocherà nella sua morsa stritolante e ci impedirà di esaudire la nostra </a:t>
            </a:r>
            <a:r>
              <a:rPr lang="it-IT" sz="2000" b="1"/>
              <a:t>originaria</a:t>
            </a:r>
            <a:r>
              <a:rPr lang="it-IT" sz="2000"/>
              <a:t> ricerca della felicità </a:t>
            </a:r>
            <a:r>
              <a:rPr lang="it-IT" sz="2000" i="1"/>
              <a:t>nel </a:t>
            </a:r>
            <a:r>
              <a:rPr lang="it-IT" sz="2000"/>
              <a:t>piacere. </a:t>
            </a:r>
          </a:p>
        </p:txBody>
      </p:sp>
    </p:spTree>
    <p:extLst>
      <p:ext uri="{BB962C8B-B14F-4D97-AF65-F5344CB8AC3E}">
        <p14:creationId xmlns:p14="http://schemas.microsoft.com/office/powerpoint/2010/main" val="2259911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12">
            <a:extLst>
              <a:ext uri="{FF2B5EF4-FFF2-40B4-BE49-F238E27FC236}">
                <a16:creationId xmlns:a16="http://schemas.microsoft.com/office/drawing/2014/main" id="{AE19E2D2-078B-459F-A431-2037B063F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4035B44-9204-427C-98D0-75678B980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755FDC7E-5938-4B4B-8877-06EE01FCD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0437E65-E6AA-41CB-8690-97980FE0D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3F0EF991-E8E2-4486-80F2-A9E03DA1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FB081D04-EE00-42EF-BBFB-684673613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12B7F571-868C-421B-8A57-6196C8124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E4953C7-80FE-46D4-A354-20321F42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C60293D3-71F6-45CD-890F-E68F81CDD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940865AC-2494-4A34-80AC-0D78FE9C5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E8206DC4-8F5A-4192-BB5B-39A4A2CDD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1851F69F-8755-4226-9A81-C27799E32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D85B97EF-28BC-441A-9EBB-81EF34094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7C68D975-1EC2-4BFA-811D-0454109E3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251959DD-2AB4-4342-8A28-A25293926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785D37AB-3782-4D04-A998-0C126E1BD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9313ACA4-E3EA-43A3-822B-DD5DF119D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5A98D1AB-DF34-414B-9696-4B671EC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8153A7D0-F980-48CC-B318-806C679F4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96E44097-7726-43F7-9E27-8BD5BCF8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65B28630-DA3C-4E4C-94ED-0ED8F353C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1686151F-4919-4A15-9EC3-0329453ED6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2" name="Group 35">
            <a:extLst>
              <a:ext uri="{FF2B5EF4-FFF2-40B4-BE49-F238E27FC236}">
                <a16:creationId xmlns:a16="http://schemas.microsoft.com/office/drawing/2014/main" id="{E10C7CFA-FC7F-479C-9026-39109C0B5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971A5E3-BBAD-4023-B07C-7FBC4202D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22">
              <a:extLst>
                <a:ext uri="{FF2B5EF4-FFF2-40B4-BE49-F238E27FC236}">
                  <a16:creationId xmlns:a16="http://schemas.microsoft.com/office/drawing/2014/main" id="{FC05BA5F-5BBE-4BFA-A313-1554762332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275B948-0170-4286-84CE-04CA461F2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73" name="Rectangle 40">
            <a:extLst>
              <a:ext uri="{FF2B5EF4-FFF2-40B4-BE49-F238E27FC236}">
                <a16:creationId xmlns:a16="http://schemas.microsoft.com/office/drawing/2014/main" id="{9ADD1C7C-AAD8-4906-B6DA-ED1070056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42">
            <a:extLst>
              <a:ext uri="{FF2B5EF4-FFF2-40B4-BE49-F238E27FC236}">
                <a16:creationId xmlns:a16="http://schemas.microsoft.com/office/drawing/2014/main" id="{37F3AB03-9860-4225-8853-9C29A150F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F6E51299-C4DB-44D0-85B4-F2C73E8AE0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0EA85853-3A85-4F01-9E47-09E434901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46CFEBB7-8C1C-46A9-AC8C-577BCF0CC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21B09D6D-B90C-45FD-B100-56413BB8F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6CBA9C9E-FAFA-4C42-97CC-E9FB8CCFC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0">
              <a:extLst>
                <a:ext uri="{FF2B5EF4-FFF2-40B4-BE49-F238E27FC236}">
                  <a16:creationId xmlns:a16="http://schemas.microsoft.com/office/drawing/2014/main" id="{9365D04F-C79E-447D-9B63-AA6EAA3DB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A94C4AE1-5D61-415E-95BD-9D750C5767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F5BC6B41-CFAF-4F90-A923-D70C8B298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C3413731-E88F-4547-AA55-BCBD1C798B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BF8C2381-0757-4CEA-A1FD-A74C0BC4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F1A61869-F592-47C6-8443-70A55A417D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AA6AA0E7-7E24-4DBA-80E5-D372FF9A3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E94459D3-0B5A-4845-B8B8-E1F434984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47D49D7B-5DEE-40C8-A80A-E80657997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5666EB28-1674-43BB-869F-BFE929BFD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D83BFC3C-8D3A-4FA8-89AA-991FBB924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BFBC2A47-8DAE-4C1C-91D8-C9A8FD65A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2111F3C9-E9BD-47F4-B804-58E717C0F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E6557980-CE8F-46FF-959F-769A799D48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4">
              <a:extLst>
                <a:ext uri="{FF2B5EF4-FFF2-40B4-BE49-F238E27FC236}">
                  <a16:creationId xmlns:a16="http://schemas.microsoft.com/office/drawing/2014/main" id="{55668351-BFB8-40CB-BBCB-47EEC10A37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5">
              <a:extLst>
                <a:ext uri="{FF2B5EF4-FFF2-40B4-BE49-F238E27FC236}">
                  <a16:creationId xmlns:a16="http://schemas.microsoft.com/office/drawing/2014/main" id="{B7909C2C-29EA-46F9-B9E1-912DA8E257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5" name="Group 65">
            <a:extLst>
              <a:ext uri="{FF2B5EF4-FFF2-40B4-BE49-F238E27FC236}">
                <a16:creationId xmlns:a16="http://schemas.microsoft.com/office/drawing/2014/main" id="{DB07C654-DAFC-488C-AFBF-5F2E923F2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5A3B6AE-F993-4E3D-9211-7C1F4CB85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Isosceles Triangle 22">
              <a:extLst>
                <a:ext uri="{FF2B5EF4-FFF2-40B4-BE49-F238E27FC236}">
                  <a16:creationId xmlns:a16="http://schemas.microsoft.com/office/drawing/2014/main" id="{BB9767E3-4712-4ACB-A6BD-5C831117B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B6A42ED-2996-4870-AEDC-53BE7CB3B9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F7541A57-B6FC-B54D-9FA4-0837ADDFB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dirty="0"/>
              <a:t>Una </a:t>
            </a:r>
            <a:r>
              <a:rPr lang="en-US" dirty="0" err="1"/>
              <a:t>piacevole</a:t>
            </a:r>
            <a:r>
              <a:rPr lang="en-US" dirty="0"/>
              <a:t> </a:t>
            </a:r>
            <a:r>
              <a:rPr lang="it-IT" dirty="0"/>
              <a:t>realtà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97C059-3435-2F4E-BFC2-BFE607961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18447" y="797594"/>
            <a:ext cx="6281873" cy="23933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just">
              <a:buNone/>
            </a:pPr>
            <a:r>
              <a:rPr lang="it-IT" dirty="0"/>
              <a:t>La riscoperta e rivalutazione del principio di PIACERE potrà restituirci il pieno </a:t>
            </a:r>
            <a:r>
              <a:rPr lang="it-IT" b="1" dirty="0"/>
              <a:t>appagamento</a:t>
            </a:r>
            <a:r>
              <a:rPr lang="it-IT" dirty="0"/>
              <a:t> dei sensi. Se è vero che una felicità completa è impossibile per definizione, quantomeno deve esserci una </a:t>
            </a:r>
            <a:r>
              <a:rPr lang="it-IT" u="sng" dirty="0"/>
              <a:t>tensione dialettica</a:t>
            </a:r>
            <a:r>
              <a:rPr lang="it-IT" dirty="0"/>
              <a:t> tra questi due principi (PIACERE e REALTÀ), così da rendere – quantomeno – più </a:t>
            </a:r>
            <a:r>
              <a:rPr lang="it-IT" b="1" dirty="0"/>
              <a:t>piacevole</a:t>
            </a:r>
            <a:r>
              <a:rPr lang="it-IT" dirty="0"/>
              <a:t> la realtà in cui siamo costretti; obiettivo, questo, alla nostra portata.</a:t>
            </a:r>
          </a:p>
        </p:txBody>
      </p:sp>
      <p:pic>
        <p:nvPicPr>
          <p:cNvPr id="8" name="Segnaposto contenuto 7" descr="Immagine che contiene abbigliamento, guardando&#10;&#10;Descrizione generata automaticamente">
            <a:extLst>
              <a:ext uri="{FF2B5EF4-FFF2-40B4-BE49-F238E27FC236}">
                <a16:creationId xmlns:a16="http://schemas.microsoft.com/office/drawing/2014/main" id="{FE7DB410-2912-1040-9093-336302676B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858" r="-2" b="35784"/>
          <a:stretch/>
        </p:blipFill>
        <p:spPr>
          <a:xfrm>
            <a:off x="5115908" y="3672402"/>
            <a:ext cx="6274561" cy="2385208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50441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AE19E2D2-078B-459F-A431-2037B063F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4035B44-9204-427C-98D0-75678B980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55FDC7E-5938-4B4B-8877-06EE01FCD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0437E65-E6AA-41CB-8690-97980FE0D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F0EF991-E8E2-4486-80F2-A9E03DA1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FB081D04-EE00-42EF-BBFB-684673613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12B7F571-868C-421B-8A57-6196C8124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7E4953C7-80FE-46D4-A354-20321F42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C60293D3-71F6-45CD-890F-E68F81CDD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940865AC-2494-4A34-80AC-0D78FE9C5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E8206DC4-8F5A-4192-BB5B-39A4A2CDD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1851F69F-8755-4226-9A81-C27799E32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D85B97EF-28BC-441A-9EBB-81EF34094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7C68D975-1EC2-4BFA-811D-0454109E3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251959DD-2AB4-4342-8A28-A25293926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785D37AB-3782-4D04-A998-0C126E1BD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9313ACA4-E3EA-43A3-822B-DD5DF119D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5A98D1AB-DF34-414B-9696-4B671EC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8153A7D0-F980-48CC-B318-806C679F4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96E44097-7726-43F7-9E27-8BD5BCF8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65B28630-DA3C-4E4C-94ED-0ED8F353C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25">
              <a:extLst>
                <a:ext uri="{FF2B5EF4-FFF2-40B4-BE49-F238E27FC236}">
                  <a16:creationId xmlns:a16="http://schemas.microsoft.com/office/drawing/2014/main" id="{1686151F-4919-4A15-9EC3-0329453ED6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10C7CFA-FC7F-479C-9026-39109C0B5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971A5E3-BBAD-4023-B07C-7FBC4202D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>
              <a:extLst>
                <a:ext uri="{FF2B5EF4-FFF2-40B4-BE49-F238E27FC236}">
                  <a16:creationId xmlns:a16="http://schemas.microsoft.com/office/drawing/2014/main" id="{FC05BA5F-5BBE-4BFA-A313-1554762332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275B948-0170-4286-84CE-04CA461F2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EDF99E89-2563-456F-B5D4-160DEE0CD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A71C40D-734D-4F39-8737-5C8BA3207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D68D4899-7F5D-4934-AD79-650587EDA5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3E41BB5D-1F00-42C2-AE54-2CAC49C7D9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A4DBBA02-FEC1-40A5-BF9C-1359CFAB0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75E4F6F9-0C93-46E0-A8DB-03A0A3B46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9">
              <a:extLst>
                <a:ext uri="{FF2B5EF4-FFF2-40B4-BE49-F238E27FC236}">
                  <a16:creationId xmlns:a16="http://schemas.microsoft.com/office/drawing/2014/main" id="{2C8282D9-5D00-4E27-84DF-44258FD15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C5A9E120-D439-4B7E-82EF-7F69765CB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D3B8F32A-505F-4A00-9604-F4D27CC60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2">
              <a:extLst>
                <a:ext uri="{FF2B5EF4-FFF2-40B4-BE49-F238E27FC236}">
                  <a16:creationId xmlns:a16="http://schemas.microsoft.com/office/drawing/2014/main" id="{5D2BD7D3-5461-4D62-ACA7-752C50E37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3">
              <a:extLst>
                <a:ext uri="{FF2B5EF4-FFF2-40B4-BE49-F238E27FC236}">
                  <a16:creationId xmlns:a16="http://schemas.microsoft.com/office/drawing/2014/main" id="{1F943461-BA2C-4C1E-B605-DD91634A02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4">
              <a:extLst>
                <a:ext uri="{FF2B5EF4-FFF2-40B4-BE49-F238E27FC236}">
                  <a16:creationId xmlns:a16="http://schemas.microsoft.com/office/drawing/2014/main" id="{8D65CE35-9507-4296-87F4-9DE3BD1BC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5">
              <a:extLst>
                <a:ext uri="{FF2B5EF4-FFF2-40B4-BE49-F238E27FC236}">
                  <a16:creationId xmlns:a16="http://schemas.microsoft.com/office/drawing/2014/main" id="{C09C73DE-89A9-4399-A92D-A9E4815BBD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6">
              <a:extLst>
                <a:ext uri="{FF2B5EF4-FFF2-40B4-BE49-F238E27FC236}">
                  <a16:creationId xmlns:a16="http://schemas.microsoft.com/office/drawing/2014/main" id="{769ED85D-816E-4017-8E8E-B598C51AD3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">
              <a:extLst>
                <a:ext uri="{FF2B5EF4-FFF2-40B4-BE49-F238E27FC236}">
                  <a16:creationId xmlns:a16="http://schemas.microsoft.com/office/drawing/2014/main" id="{0E1D7772-0F2D-4EEE-9DC7-5D31B4C2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8">
              <a:extLst>
                <a:ext uri="{FF2B5EF4-FFF2-40B4-BE49-F238E27FC236}">
                  <a16:creationId xmlns:a16="http://schemas.microsoft.com/office/drawing/2014/main" id="{A8B0A57D-F4D8-4118-B7B3-3D8B65512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9">
              <a:extLst>
                <a:ext uri="{FF2B5EF4-FFF2-40B4-BE49-F238E27FC236}">
                  <a16:creationId xmlns:a16="http://schemas.microsoft.com/office/drawing/2014/main" id="{21DEE514-C820-47D9-A85F-6D61205CA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0">
              <a:extLst>
                <a:ext uri="{FF2B5EF4-FFF2-40B4-BE49-F238E27FC236}">
                  <a16:creationId xmlns:a16="http://schemas.microsoft.com/office/drawing/2014/main" id="{5F4E47FC-1294-4F6D-BCE2-5B7F69EED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1">
              <a:extLst>
                <a:ext uri="{FF2B5EF4-FFF2-40B4-BE49-F238E27FC236}">
                  <a16:creationId xmlns:a16="http://schemas.microsoft.com/office/drawing/2014/main" id="{83823698-F934-4676-89A0-6E6741DC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2">
              <a:extLst>
                <a:ext uri="{FF2B5EF4-FFF2-40B4-BE49-F238E27FC236}">
                  <a16:creationId xmlns:a16="http://schemas.microsoft.com/office/drawing/2014/main" id="{2483272C-495D-4C6A-B475-4EF534D7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3">
              <a:extLst>
                <a:ext uri="{FF2B5EF4-FFF2-40B4-BE49-F238E27FC236}">
                  <a16:creationId xmlns:a16="http://schemas.microsoft.com/office/drawing/2014/main" id="{1B2C5A65-DDAA-4B58-8562-9FC39A7EE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4">
              <a:extLst>
                <a:ext uri="{FF2B5EF4-FFF2-40B4-BE49-F238E27FC236}">
                  <a16:creationId xmlns:a16="http://schemas.microsoft.com/office/drawing/2014/main" id="{7CA4DDB9-0C15-48B6-8B77-844E0F305B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5">
              <a:extLst>
                <a:ext uri="{FF2B5EF4-FFF2-40B4-BE49-F238E27FC236}">
                  <a16:creationId xmlns:a16="http://schemas.microsoft.com/office/drawing/2014/main" id="{D19C52F2-DC72-46BE-8609-6C60317FB8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2" name="Segnaposto immagine 11" descr="Immagine che contiene persona, uomo, interni, guardando&#10;&#10;Descrizione generata automaticamente">
            <a:extLst>
              <a:ext uri="{FF2B5EF4-FFF2-40B4-BE49-F238E27FC236}">
                <a16:creationId xmlns:a16="http://schemas.microsoft.com/office/drawing/2014/main" id="{5ED4FC7F-D0F3-D34A-BDF1-36544452B66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r="3"/>
          <a:stretch/>
        </p:blipFill>
        <p:spPr>
          <a:xfrm>
            <a:off x="20" y="227"/>
            <a:ext cx="12191675" cy="6858000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0E67B768-463B-44DC-B9D8-586C68112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7860" cy="6858000"/>
          </a:xfrm>
          <a:prstGeom prst="rect">
            <a:avLst/>
          </a:prstGeom>
          <a:solidFill>
            <a:srgbClr val="00000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0F70719-FB48-41D4-BFFA-34AE379D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69719" y="1699589"/>
            <a:ext cx="3671786" cy="3467610"/>
            <a:chOff x="700573" y="1816768"/>
            <a:chExt cx="3671786" cy="3467610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5EE703B-4C33-48C5-8EDA-74929BFED5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0573" y="1816768"/>
              <a:ext cx="3671785" cy="50292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Isosceles Triangle 22">
              <a:extLst>
                <a:ext uri="{FF2B5EF4-FFF2-40B4-BE49-F238E27FC236}">
                  <a16:creationId xmlns:a16="http://schemas.microsoft.com/office/drawing/2014/main" id="{89CAEA7E-CCCD-4631-A8A3-54DDE2591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1975"/>
              <a:ext cx="315988" cy="27240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BC86AB9B-95D9-4B9B-8636-07A25D0D8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itolo 2">
            <a:extLst>
              <a:ext uri="{FF2B5EF4-FFF2-40B4-BE49-F238E27FC236}">
                <a16:creationId xmlns:a16="http://schemas.microsoft.com/office/drawing/2014/main" id="{72E3E96E-7B39-9A4D-AB15-8CBA69C2E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123" y="2358391"/>
            <a:ext cx="3498979" cy="2453676"/>
          </a:xfr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it-IT" sz="4000" dirty="0"/>
              <a:t>Il complesso </a:t>
            </a:r>
            <a:r>
              <a:rPr lang="it-IT" sz="4000" dirty="0" err="1"/>
              <a:t>sado</a:t>
            </a:r>
            <a:r>
              <a:rPr lang="it-IT" sz="4000" dirty="0"/>
              <a:t>-masochistico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66FA983-DF4E-5941-90DE-A74F3F8B9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6297" y="803186"/>
            <a:ext cx="3032542" cy="524862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it-IT" sz="2200" dirty="0">
                <a:solidFill>
                  <a:srgbClr val="FFFFFE"/>
                </a:solidFill>
              </a:rPr>
              <a:t>Secondo Freud i comportamenti sadici dell’uomo, ossia di violenza ESTROVERSA</a:t>
            </a:r>
            <a:r>
              <a:rPr lang="it-IT" sz="2200" i="1" dirty="0">
                <a:solidFill>
                  <a:srgbClr val="FFFFFE"/>
                </a:solidFill>
              </a:rPr>
              <a:t> </a:t>
            </a:r>
            <a:r>
              <a:rPr lang="it-IT" sz="2200" dirty="0">
                <a:solidFill>
                  <a:srgbClr val="FFFFFE"/>
                </a:solidFill>
              </a:rPr>
              <a:t>(</a:t>
            </a:r>
            <a:r>
              <a:rPr lang="it-IT" sz="2200" u="sng" dirty="0">
                <a:solidFill>
                  <a:srgbClr val="FFFFFE"/>
                </a:solidFill>
              </a:rPr>
              <a:t>rivolta verso gli altri</a:t>
            </a:r>
            <a:r>
              <a:rPr lang="it-IT" sz="2200" dirty="0">
                <a:solidFill>
                  <a:srgbClr val="FFFFFE"/>
                </a:solidFill>
              </a:rPr>
              <a:t>), derivano tutti da un’esigenza primaria di violenza INTROVERSA (</a:t>
            </a:r>
            <a:r>
              <a:rPr lang="it-IT" sz="2200" u="sng" dirty="0">
                <a:solidFill>
                  <a:srgbClr val="FFFFFE"/>
                </a:solidFill>
              </a:rPr>
              <a:t>indirizzata verso di sé</a:t>
            </a:r>
            <a:r>
              <a:rPr lang="it-IT" sz="2200" dirty="0">
                <a:solidFill>
                  <a:srgbClr val="FFFFFE"/>
                </a:solidFill>
              </a:rPr>
              <a:t>), dunque masochistica. </a:t>
            </a:r>
          </a:p>
        </p:txBody>
      </p:sp>
    </p:spTree>
    <p:extLst>
      <p:ext uri="{BB962C8B-B14F-4D97-AF65-F5344CB8AC3E}">
        <p14:creationId xmlns:p14="http://schemas.microsoft.com/office/powerpoint/2010/main" val="105762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12AD44-7A63-704F-8A7F-B327A8EFE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/>
              <a:t>La rimozione della morte</a:t>
            </a:r>
            <a:endParaRPr lang="it-IT" sz="4400" b="1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BF0FEE-9FEC-9C4C-923E-BC3395CE2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435935"/>
            <a:ext cx="6281873" cy="5890437"/>
          </a:xfrm>
        </p:spPr>
        <p:txBody>
          <a:bodyPr>
            <a:noAutofit/>
          </a:bodyPr>
          <a:lstStyle/>
          <a:p>
            <a:pPr algn="just"/>
            <a:r>
              <a:rPr lang="it-IT" sz="2200"/>
              <a:t>La realtà di certo più evidente per l’uomo – non per questo più facile da accettare – è la sua </a:t>
            </a:r>
            <a:r>
              <a:rPr lang="it-IT" sz="2200" u="sng"/>
              <a:t>natura mortale</a:t>
            </a:r>
            <a:r>
              <a:rPr lang="it-IT" sz="2200"/>
              <a:t>. Per questo si potrebbe definire la psicanalisi: la scienza dell’eterno conflitto fra la Vita, </a:t>
            </a:r>
            <a:r>
              <a:rPr lang="it-IT" sz="2200" b="1"/>
              <a:t>Eros</a:t>
            </a:r>
            <a:r>
              <a:rPr lang="it-IT" sz="2200"/>
              <a:t>, e la Morte, </a:t>
            </a:r>
            <a:r>
              <a:rPr lang="it-IT" sz="2200" b="1"/>
              <a:t>Thanatos</a:t>
            </a:r>
            <a:r>
              <a:rPr lang="it-IT" sz="2200"/>
              <a:t>. </a:t>
            </a:r>
          </a:p>
          <a:p>
            <a:pPr algn="just"/>
            <a:r>
              <a:rPr lang="it-IT" sz="2200"/>
              <a:t>L’essere umano </a:t>
            </a:r>
            <a:r>
              <a:rPr lang="it-IT" sz="2200" i="1"/>
              <a:t>rimuove </a:t>
            </a:r>
            <a:r>
              <a:rPr lang="it-IT" sz="2200"/>
              <a:t>la propria morte, altrimenti non riuscirebbe a vivere. </a:t>
            </a:r>
          </a:p>
          <a:p>
            <a:pPr algn="just"/>
            <a:r>
              <a:rPr lang="it-IT" sz="2200"/>
              <a:t>L’uomo è un animale che ha coscienza della propria morte e che attua la RIMOZIONE per vivere la sua vita; la sua è una «fuga», o ribellione, </a:t>
            </a:r>
            <a:r>
              <a:rPr lang="it-IT" sz="2200" i="1"/>
              <a:t>dalla </a:t>
            </a:r>
            <a:r>
              <a:rPr lang="it-IT" sz="2200"/>
              <a:t>propria condizione mortale.</a:t>
            </a:r>
          </a:p>
        </p:txBody>
      </p:sp>
    </p:spTree>
    <p:extLst>
      <p:ext uri="{BB962C8B-B14F-4D97-AF65-F5344CB8AC3E}">
        <p14:creationId xmlns:p14="http://schemas.microsoft.com/office/powerpoint/2010/main" val="3539722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93EFAD-8EC5-574B-9D77-89F99657A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805844"/>
          </a:xfrm>
        </p:spPr>
        <p:txBody>
          <a:bodyPr/>
          <a:lstStyle/>
          <a:p>
            <a:r>
              <a:rPr lang="it-IT"/>
              <a:t>Psicanalisi e guarigione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EEA51C-66FA-0E40-B313-930CD7C85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000"/>
              <a:t> La rimozione fa dell’uomo un individuo malato che, non accettando la morte quale parte integrante della vita e dunque di sé, mostra di non accettare sé stesso e di rifiutare la sua stessa natura mortale.</a:t>
            </a:r>
          </a:p>
          <a:p>
            <a:pPr algn="just"/>
            <a:r>
              <a:rPr lang="it-IT" sz="2000"/>
              <a:t>Qual è la soluzione? Per la psicanalisi è l’</a:t>
            </a:r>
            <a:r>
              <a:rPr lang="it-IT" sz="2000" b="1"/>
              <a:t>accettazione</a:t>
            </a:r>
            <a:r>
              <a:rPr lang="it-IT" sz="2000"/>
              <a:t> della propria finitudine. Solo accettando </a:t>
            </a:r>
            <a:r>
              <a:rPr lang="it-IT" sz="2000" i="1"/>
              <a:t>incondizionatamente </a:t>
            </a:r>
            <a:r>
              <a:rPr lang="it-IT" sz="2000"/>
              <a:t>la morte l’uomo potrà guarire. </a:t>
            </a:r>
          </a:p>
          <a:p>
            <a:pPr algn="just"/>
            <a:r>
              <a:rPr lang="it-IT" sz="2000"/>
              <a:t>Forse è per questo che per la psicanalisi è assai </a:t>
            </a:r>
            <a:r>
              <a:rPr lang="it-IT" sz="2000" b="1"/>
              <a:t>problematico</a:t>
            </a:r>
            <a:r>
              <a:rPr lang="it-IT" sz="2000"/>
              <a:t> ottenere una guarigione definitiva; tutt’al in più si può confidare in un’attenuazione dei sintomi. 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9F2880F-9A32-6A4F-B31B-760A65801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8631" y="3253562"/>
            <a:ext cx="3501197" cy="1547787"/>
          </a:xfrm>
        </p:spPr>
        <p:txBody>
          <a:bodyPr>
            <a:normAutofit/>
          </a:bodyPr>
          <a:lstStyle/>
          <a:p>
            <a:pPr algn="just"/>
            <a:r>
              <a:rPr lang="it-IT" sz="2000"/>
              <a:t>La storia dell’uomo è in realtà la storia della RIMOZIONE. Di cosa? Della </a:t>
            </a:r>
            <a:r>
              <a:rPr lang="it-IT" sz="2000" b="1"/>
              <a:t>morte</a:t>
            </a:r>
            <a:r>
              <a:rPr lang="it-IT" sz="20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2100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E19E2D2-078B-459F-A431-2037B063F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4035B44-9204-427C-98D0-75678B980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755FDC7E-5938-4B4B-8877-06EE01FCD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0437E65-E6AA-41CB-8690-97980FE0D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3F0EF991-E8E2-4486-80F2-A9E03DA1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FB081D04-EE00-42EF-BBFB-684673613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12B7F571-868C-421B-8A57-6196C8124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E4953C7-80FE-46D4-A354-20321F42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C60293D3-71F6-45CD-890F-E68F81CDD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940865AC-2494-4A34-80AC-0D78FE9C5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E8206DC4-8F5A-4192-BB5B-39A4A2CDD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1851F69F-8755-4226-9A81-C27799E32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D85B97EF-28BC-441A-9EBB-81EF34094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7C68D975-1EC2-4BFA-811D-0454109E3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251959DD-2AB4-4342-8A28-A25293926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785D37AB-3782-4D04-A998-0C126E1BD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9313ACA4-E3EA-43A3-822B-DD5DF119D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5A98D1AB-DF34-414B-9696-4B671EC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8153A7D0-F980-48CC-B318-806C679F4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96E44097-7726-43F7-9E27-8BD5BCF8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65B28630-DA3C-4E4C-94ED-0ED8F353C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1686151F-4919-4A15-9EC3-0329453ED6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10C7CFA-FC7F-479C-9026-39109C0B5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971A5E3-BBAD-4023-B07C-7FBC4202D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22">
              <a:extLst>
                <a:ext uri="{FF2B5EF4-FFF2-40B4-BE49-F238E27FC236}">
                  <a16:creationId xmlns:a16="http://schemas.microsoft.com/office/drawing/2014/main" id="{FC05BA5F-5BBE-4BFA-A313-1554762332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275B948-0170-4286-84CE-04CA461F2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7CC9829A-26F6-4595-8608-1A9F57DA7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5343792-FB15-4868-8582-6FB07FD06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7CA8F4A2-D471-40D9-BE89-06C70ACF4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E43E1CEC-4E49-49E9-8548-8B05B6374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B7F53ED1-039D-4BD7-A3E5-297729B937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A8487EB7-2469-4867-A80E-D9CD5B230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46143F0D-FDD9-4B87-911C-BBCFB8055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0">
              <a:extLst>
                <a:ext uri="{FF2B5EF4-FFF2-40B4-BE49-F238E27FC236}">
                  <a16:creationId xmlns:a16="http://schemas.microsoft.com/office/drawing/2014/main" id="{2CFC98FE-A0AD-4DC3-A501-9F93E7F473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9AF90DC1-0B6B-4A93-A014-09751AD4D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A2DFFBBE-16F4-4A5E-8934-167B73FFE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A5E67C3A-5087-485D-96E5-21B8644E3D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73EB781F-58BE-4B7A-B99B-B318ADFCC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539F2F29-AFA9-4E0B-A2E1-685BA3BB0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43647B4C-97BD-4193-A694-A8175A54A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06780C14-905F-45FA-A058-1B48324519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5C09B360-91DE-4815-B792-78F1DDAB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32364EA9-C91C-4187-AEA7-3E676F04E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807D3A95-0DDF-4B14-AD7D-3C5465533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18B7A11B-83DF-4C00-836D-1BB371B3B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3478F3A2-7617-467C-9F1C-0024CC840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9110FCBA-0E4F-4C72-A148-BA0CC4D7E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4">
              <a:extLst>
                <a:ext uri="{FF2B5EF4-FFF2-40B4-BE49-F238E27FC236}">
                  <a16:creationId xmlns:a16="http://schemas.microsoft.com/office/drawing/2014/main" id="{5F9AC703-6A55-44D2-A2D0-4C80B2C31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5">
              <a:extLst>
                <a:ext uri="{FF2B5EF4-FFF2-40B4-BE49-F238E27FC236}">
                  <a16:creationId xmlns:a16="http://schemas.microsoft.com/office/drawing/2014/main" id="{A950B910-1A21-48FB-9E68-E71923756A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594A2EF-2FF2-48A2-91C9-027900307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0F210D1-1084-4A86-8697-6421DF5C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Isosceles Triangle 22">
              <a:extLst>
                <a:ext uri="{FF2B5EF4-FFF2-40B4-BE49-F238E27FC236}">
                  <a16:creationId xmlns:a16="http://schemas.microsoft.com/office/drawing/2014/main" id="{40B25474-8A86-43C1-B77B-EA2994CB4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68">
              <a:extLst>
                <a:ext uri="{FF2B5EF4-FFF2-40B4-BE49-F238E27FC236}">
                  <a16:creationId xmlns:a16="http://schemas.microsoft.com/office/drawing/2014/main" id="{3ACEAD7B-B41B-4FE1-AD76-97F79C2C2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46BE6B6B-680F-3140-8B2C-94D35643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z="3700" dirty="0"/>
              <a:t>A </a:t>
            </a:r>
            <a:r>
              <a:rPr lang="en-US" sz="3700" dirty="0" err="1"/>
              <a:t>che</a:t>
            </a:r>
            <a:r>
              <a:rPr lang="en-US" sz="3700" dirty="0"/>
              <a:t> serve la </a:t>
            </a:r>
            <a:r>
              <a:rPr lang="it-IT" sz="3700" dirty="0"/>
              <a:t>SUBLIMAZIONE</a:t>
            </a:r>
            <a:r>
              <a:rPr lang="en-US" sz="3700" dirty="0"/>
              <a:t>?</a:t>
            </a:r>
          </a:p>
        </p:txBody>
      </p:sp>
      <p:pic>
        <p:nvPicPr>
          <p:cNvPr id="8" name="Segnaposto contenuto 7" descr="Immagine che contiene rosso, interni&#10;&#10;Descrizione generata automaticamente">
            <a:extLst>
              <a:ext uri="{FF2B5EF4-FFF2-40B4-BE49-F238E27FC236}">
                <a16:creationId xmlns:a16="http://schemas.microsoft.com/office/drawing/2014/main" id="{9FFEA785-1E6E-C949-A617-533AFBE4A9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15639"/>
          <a:stretch/>
        </p:blipFill>
        <p:spPr>
          <a:xfrm>
            <a:off x="5115908" y="804036"/>
            <a:ext cx="6274561" cy="2977469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BC17C8D-74EB-AB4A-8E4B-BCE1BAD49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18447" y="4267830"/>
            <a:ext cx="6281873" cy="178397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just">
              <a:buNone/>
            </a:pPr>
            <a:r>
              <a:rPr lang="it-IT" dirty="0"/>
              <a:t>Il compito della SUBLIMAZIONE è cambiare sia la meta sia l’oggetto della pulsione, in modo che non tutti gli impulsi sessuali dell’uomo vengano tradotti in attività sessuali concrete, bensì </a:t>
            </a:r>
            <a:r>
              <a:rPr lang="it-IT" b="1" dirty="0"/>
              <a:t>convertiti</a:t>
            </a:r>
            <a:r>
              <a:rPr lang="it-IT" dirty="0"/>
              <a:t> in attività eticamente più elevate per la società.</a:t>
            </a:r>
          </a:p>
        </p:txBody>
      </p:sp>
    </p:spTree>
    <p:extLst>
      <p:ext uri="{BB962C8B-B14F-4D97-AF65-F5344CB8AC3E}">
        <p14:creationId xmlns:p14="http://schemas.microsoft.com/office/powerpoint/2010/main" val="4013537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D265FA-D768-E645-915B-EDFAC8F32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/>
              <a:t>Sublimazione </a:t>
            </a:r>
            <a:r>
              <a:rPr lang="it-IT" u="sng"/>
              <a:t>NON RIMOVENTE</a:t>
            </a:r>
            <a:r>
              <a:rPr lang="it-IT"/>
              <a:t> e </a:t>
            </a:r>
            <a:r>
              <a:rPr lang="it-IT" u="sng"/>
              <a:t>RIMOVENTE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FD86A0-5353-484A-A786-146F97320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404037"/>
            <a:ext cx="6281873" cy="6028661"/>
          </a:xfrm>
        </p:spPr>
        <p:txBody>
          <a:bodyPr>
            <a:noAutofit/>
          </a:bodyPr>
          <a:lstStyle/>
          <a:p>
            <a:pPr algn="just"/>
            <a:r>
              <a:rPr lang="it-IT" sz="2000"/>
              <a:t>Vi sono due tipi di SUBLIMAZIONI: la prima è la sublimazione </a:t>
            </a:r>
            <a:r>
              <a:rPr lang="it-IT" sz="2000" i="1" u="sng"/>
              <a:t>non rimovente</a:t>
            </a:r>
            <a:r>
              <a:rPr lang="it-IT" sz="2000"/>
              <a:t>, che concerne le attività spiritualmente più nobili, quali quelle </a:t>
            </a:r>
            <a:r>
              <a:rPr lang="it-IT" sz="2000" b="1"/>
              <a:t>intellettuali-artistiche</a:t>
            </a:r>
            <a:r>
              <a:rPr lang="it-IT" sz="2000"/>
              <a:t>; la seconda è quella </a:t>
            </a:r>
            <a:r>
              <a:rPr lang="it-IT" sz="2000" i="1" u="sng"/>
              <a:t>rimovente</a:t>
            </a:r>
            <a:r>
              <a:rPr lang="it-IT" sz="2000"/>
              <a:t>, che concerne invece le attività che prevedono una dose minore di spiritualità, quali quelle </a:t>
            </a:r>
            <a:r>
              <a:rPr lang="it-IT" sz="2000" b="1"/>
              <a:t>manuali-artigianali</a:t>
            </a:r>
            <a:r>
              <a:rPr lang="it-IT" sz="2000"/>
              <a:t> (l’esempio del ballo può considerarsi una sublimazione sia non rimovente che rimovente). </a:t>
            </a:r>
          </a:p>
          <a:p>
            <a:pPr algn="just"/>
            <a:r>
              <a:rPr lang="it-IT" sz="2000"/>
              <a:t>Le SUBLIMAZIONI non costituiscono però una cura, semmai un </a:t>
            </a:r>
            <a:r>
              <a:rPr lang="it-IT" sz="2000" b="1"/>
              <a:t>palliativo</a:t>
            </a:r>
            <a:r>
              <a:rPr lang="it-IT" sz="2000"/>
              <a:t>, </a:t>
            </a:r>
            <a:r>
              <a:rPr lang="it-IT" sz="2000" u="sng"/>
              <a:t>non</a:t>
            </a:r>
            <a:r>
              <a:rPr lang="it-IT" sz="2000"/>
              <a:t> risolvono il problema, bensì distolgono l’attenzione da esso; non si può neppure dire che abbozzino una soluzione, anzi, spesso contribuiscono a </a:t>
            </a:r>
            <a:r>
              <a:rPr lang="it-IT" sz="2000" b="1"/>
              <a:t>cronicizzare</a:t>
            </a:r>
            <a:r>
              <a:rPr lang="it-IT" sz="2000"/>
              <a:t> il problema stesso. </a:t>
            </a:r>
          </a:p>
        </p:txBody>
      </p:sp>
    </p:spTree>
    <p:extLst>
      <p:ext uri="{BB962C8B-B14F-4D97-AF65-F5344CB8AC3E}">
        <p14:creationId xmlns:p14="http://schemas.microsoft.com/office/powerpoint/2010/main" val="2701865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7BBCA9-FEDF-B74E-A5EE-D32E840FE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/>
              <a:t>Psicosi e nevrosi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4663296-2CFD-9A41-A313-CEC10D95A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t-IT"/>
              <a:t>PSICOSI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6C6AF3C-7BF4-F849-8E6F-B62FCFF05E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/>
              <a:t>La psicosi </a:t>
            </a:r>
            <a:r>
              <a:rPr lang="it-IT" sz="2000" b="1"/>
              <a:t>nega</a:t>
            </a:r>
            <a:r>
              <a:rPr lang="it-IT" sz="2000"/>
              <a:t> </a:t>
            </a:r>
            <a:r>
              <a:rPr lang="it-IT" sz="2000" i="1"/>
              <a:t>la </a:t>
            </a:r>
            <a:r>
              <a:rPr lang="it-IT" sz="2000"/>
              <a:t>realtà; si crea una realtà </a:t>
            </a:r>
            <a:r>
              <a:rPr lang="it-IT" sz="2000" b="1"/>
              <a:t>esterna</a:t>
            </a:r>
            <a:r>
              <a:rPr lang="it-IT" sz="2000"/>
              <a:t> dove abitare una vita parallela. Lo psicotico evade da una realtà che </a:t>
            </a:r>
            <a:r>
              <a:rPr lang="it-IT" sz="2000" u="sng"/>
              <a:t>non</a:t>
            </a:r>
            <a:r>
              <a:rPr lang="it-IT" sz="2000"/>
              <a:t> accetta per com’è e se ne crea perciò un’altra su misura.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3255C7B-2E0A-C740-B13B-49FCB9AF86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t-IT"/>
              <a:t>NEVROSI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DD3BFE8-D75C-C74E-B843-81E7507BC3E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/>
              <a:t>La nevrosi si </a:t>
            </a:r>
            <a:r>
              <a:rPr lang="it-IT" sz="2000" b="1"/>
              <a:t>ribella</a:t>
            </a:r>
            <a:r>
              <a:rPr lang="it-IT" sz="2000"/>
              <a:t> </a:t>
            </a:r>
            <a:r>
              <a:rPr lang="it-IT" sz="2000" i="1"/>
              <a:t>alla </a:t>
            </a:r>
            <a:r>
              <a:rPr lang="it-IT" sz="2000"/>
              <a:t>realtà; si costruisce un riparo </a:t>
            </a:r>
            <a:r>
              <a:rPr lang="it-IT" sz="2000" i="1"/>
              <a:t>nella</a:t>
            </a:r>
            <a:r>
              <a:rPr lang="it-IT" sz="2000"/>
              <a:t> realtà </a:t>
            </a:r>
            <a:r>
              <a:rPr lang="it-IT" sz="2000" u="sng"/>
              <a:t>senza</a:t>
            </a:r>
            <a:r>
              <a:rPr lang="it-IT" sz="2000"/>
              <a:t> alcuna evasione dalla stessa. Il nevrotico reagisce in una maniera – tutto sommato – più sana rispetto a uno psicotico.</a:t>
            </a:r>
          </a:p>
        </p:txBody>
      </p:sp>
    </p:spTree>
    <p:extLst>
      <p:ext uri="{BB962C8B-B14F-4D97-AF65-F5344CB8AC3E}">
        <p14:creationId xmlns:p14="http://schemas.microsoft.com/office/powerpoint/2010/main" val="1485730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818620-52E2-D34A-9DE2-6F9563C64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u="sng"/>
              <a:t>ISTERIA</a:t>
            </a:r>
            <a:r>
              <a:rPr lang="it-IT"/>
              <a:t>, </a:t>
            </a:r>
            <a:r>
              <a:rPr lang="it-IT" u="sng"/>
              <a:t>MANIA OSSESSIVA</a:t>
            </a:r>
            <a:r>
              <a:rPr lang="it-IT"/>
              <a:t> E </a:t>
            </a:r>
            <a:r>
              <a:rPr lang="it-IT" u="sng"/>
              <a:t>DELIRIO PARANOICO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E406AE-438C-1443-A2BC-C0956B69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329608"/>
            <a:ext cx="6281873" cy="6230679"/>
          </a:xfrm>
        </p:spPr>
        <p:txBody>
          <a:bodyPr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it-IT" sz="1900"/>
              <a:t>La </a:t>
            </a:r>
            <a:r>
              <a:rPr lang="it-IT" sz="1900" b="1"/>
              <a:t>tre</a:t>
            </a:r>
            <a:r>
              <a:rPr lang="it-IT" sz="1900"/>
              <a:t> forme della nevrosi umana sono: l’</a:t>
            </a:r>
            <a:r>
              <a:rPr lang="it-IT" sz="1900" u="sng"/>
              <a:t>isteria</a:t>
            </a:r>
            <a:r>
              <a:rPr lang="it-IT" sz="1900"/>
              <a:t>, la </a:t>
            </a:r>
            <a:r>
              <a:rPr lang="it-IT" sz="1900" u="sng"/>
              <a:t>mania ossessiva</a:t>
            </a:r>
            <a:r>
              <a:rPr lang="it-IT" sz="1900"/>
              <a:t> e il </a:t>
            </a:r>
            <a:r>
              <a:rPr lang="it-IT" sz="1900" u="sng"/>
              <a:t>delirio paranoico</a:t>
            </a:r>
            <a:r>
              <a:rPr lang="it-IT" sz="1900"/>
              <a:t>. A ciascuna di esse è associabile una specifica produzione sociale: all’isteria, l’ARTE; all’ossessione, la RELIGIONE; al delirio paranoico, la FILOSOFIA.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sz="1900"/>
              <a:t>In quanto produzioni sociali: arte, religione e filosofia incarnano ognuna il freudiano «disagio della civiltà» e sono in profonda </a:t>
            </a:r>
            <a:r>
              <a:rPr lang="it-IT" sz="1900" b="1"/>
              <a:t>connessione</a:t>
            </a:r>
            <a:r>
              <a:rPr lang="it-IT" sz="1900"/>
              <a:t> con l’istinto di morte.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sz="1900"/>
              <a:t>Infatti: l’arte vuole conseguire un surrogato d’immortalità; la religione coltiva la fede per l’aldilà; la filosofia insegna a prepararsi alla morte.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sz="1900"/>
              <a:t>A ben vedere, la morte o meglio la fuga da essa è il </a:t>
            </a:r>
            <a:r>
              <a:rPr lang="it-IT" sz="1900" b="1"/>
              <a:t>collante</a:t>
            </a:r>
            <a:r>
              <a:rPr lang="it-IT" sz="1900"/>
              <a:t> che le tiene tutte e tre unite. Si può dire che: arte, religione e filosofia sono nate per alleviare il fardello della morte.</a:t>
            </a:r>
          </a:p>
        </p:txBody>
      </p:sp>
    </p:spTree>
    <p:extLst>
      <p:ext uri="{BB962C8B-B14F-4D97-AF65-F5344CB8AC3E}">
        <p14:creationId xmlns:p14="http://schemas.microsoft.com/office/powerpoint/2010/main" val="284440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10">
            <a:extLst>
              <a:ext uri="{FF2B5EF4-FFF2-40B4-BE49-F238E27FC236}">
                <a16:creationId xmlns:a16="http://schemas.microsoft.com/office/drawing/2014/main" id="{E8DD8E1A-9945-4DBA-BC40-7A028BF32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E1C52F1-9DDF-4839-9B8F-25F7F8D42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DB25E450-AEBE-4B5B-9CD7-7DDA5128D0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D57AF4B2-B19E-4839-9D9C-06AD5370C3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949CEBF-F4A7-44B2-8A3B-22558718F7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8EAA589-93ED-485D-96BB-B9B21EC96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4BB4F238-A1F2-45F6-9074-18C4A9F921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C658EE5-B46E-48ED-822D-1C3F08ECA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82AA74BE-73A4-4ADC-B86C-833704C0C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2018BD4B-A593-4075-9FDB-4739C6D53D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0D16E44B-CE60-491F-B907-D02B0B1EE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2DFA7256-7E90-44B6-8E90-2111C1A1F6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CE31CD09-2348-4B3A-9C97-CEECA4ABC0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4E5422EF-93F2-41A9-B30F-9EFE9241D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7920E29F-BB48-485F-95FF-5C372339C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ACFDB0E0-ECEB-4EEB-925D-4BE22979C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30CE2542-FFC2-4E6A-9F84-265FE415D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2864C497-B900-4D3E-895C-A2A823A3C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26441ED2-272A-4395-9966-F5B1C8D3F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701CA35D-3DE0-4BE9-96A9-31A6F24DB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C9367E8C-A75F-4D57-8B79-1B3EEDFD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0846F98D-8409-4D6C-B830-625CC19EB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9" name="Group 33">
            <a:extLst>
              <a:ext uri="{FF2B5EF4-FFF2-40B4-BE49-F238E27FC236}">
                <a16:creationId xmlns:a16="http://schemas.microsoft.com/office/drawing/2014/main" id="{F35369DB-627C-41BD-9041-6426E8BF6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BA15987-DDC0-4CAB-AF5B-7D11E25D20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22">
              <a:extLst>
                <a:ext uri="{FF2B5EF4-FFF2-40B4-BE49-F238E27FC236}">
                  <a16:creationId xmlns:a16="http://schemas.microsoft.com/office/drawing/2014/main" id="{9B6DF8F2-BD4C-48F5-8CDC-95B311500F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E989FB2-D6DE-43D1-84D5-1C80F9901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80" name="Rectangle 38">
            <a:extLst>
              <a:ext uri="{FF2B5EF4-FFF2-40B4-BE49-F238E27FC236}">
                <a16:creationId xmlns:a16="http://schemas.microsoft.com/office/drawing/2014/main" id="{398E8958-A0BD-4366-8F61-3A496C51C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40">
            <a:extLst>
              <a:ext uri="{FF2B5EF4-FFF2-40B4-BE49-F238E27FC236}">
                <a16:creationId xmlns:a16="http://schemas.microsoft.com/office/drawing/2014/main" id="{D445862C-E73D-4EFB-9DD5-8A5E3473E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D2676ED1-2492-46B6-88D6-C9ED257B7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58A42DCC-C6BA-4B68-9FC4-FEE653997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F81ED05C-778D-41F3-9C0E-6DE1D668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EE063861-F6FC-4CC1-A77E-5993E5E25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7E1DA2FC-6137-4EC4-B9F4-72264C39D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BFE9E3A7-993F-401D-8B16-53BFC6FA2F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23757125-5D70-4D7A-B223-2FFC51F5B3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03C4207E-9457-436F-B9A0-C3CAEBF81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64EE9697-E49F-4E62-8318-9E2DBC6E7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0800120F-70F4-4696-BAFB-BBC0BC576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8D1E1ADB-5BAA-49F4-BE24-044E94104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9D410413-BDE6-4A4E-930A-0ACBBF8CD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0EBF657D-5B37-4F84-8833-C569EAB904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A2DBF00E-BE35-44EC-A95B-8B2EE92335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BA2C8141-5135-467E-B940-D3836B16E9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44991C1A-45E7-45C6-8816-BFEDFFCCB7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B88BEC13-903F-4318-B5AB-DC23ED2ED5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41E259CE-D2C5-4FBC-9FAE-5AB0BBD0E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495CB679-05D8-44D1-8218-C52552952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4">
              <a:extLst>
                <a:ext uri="{FF2B5EF4-FFF2-40B4-BE49-F238E27FC236}">
                  <a16:creationId xmlns:a16="http://schemas.microsoft.com/office/drawing/2014/main" id="{DFCC6878-2DB4-4497-B668-E75220A20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36254A6B-DCFA-42AD-906C-C43E2CAE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" name="Rectangle 63">
            <a:extLst>
              <a:ext uri="{FF2B5EF4-FFF2-40B4-BE49-F238E27FC236}">
                <a16:creationId xmlns:a16="http://schemas.microsoft.com/office/drawing/2014/main" id="{1429180E-866D-447C-A170-484000E48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682" y="1047102"/>
            <a:ext cx="5936885" cy="502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Isosceles Triangle 22">
            <a:extLst>
              <a:ext uri="{FF2B5EF4-FFF2-40B4-BE49-F238E27FC236}">
                <a16:creationId xmlns:a16="http://schemas.microsoft.com/office/drawing/2014/main" id="{FEE51AA4-287D-4CB8-8CD4-D6986106F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602131" y="5546507"/>
            <a:ext cx="315988" cy="27240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177ACA7-E71A-4888-9EBD-074801D88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682" y="1634393"/>
            <a:ext cx="5935796" cy="39173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EE3089A-D3BD-0A49-95BB-28C77635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978" y="1718736"/>
            <a:ext cx="5767566" cy="594486"/>
          </a:xfrm>
        </p:spPr>
        <p:txBody>
          <a:bodyPr vert="horz" lIns="228600" tIns="228600" rIns="228600" bIns="228600" rtlCol="0" anchor="ctr">
            <a:normAutofit fontScale="90000"/>
          </a:bodyPr>
          <a:lstStyle/>
          <a:p>
            <a:r>
              <a:rPr lang="it-IT" dirty="0"/>
              <a:t>Fuga </a:t>
            </a:r>
            <a:r>
              <a:rPr lang="it-IT" u="sng" dirty="0"/>
              <a:t>dalla</a:t>
            </a:r>
            <a:r>
              <a:rPr lang="it-IT" dirty="0"/>
              <a:t> realtà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A4A619C-4CAE-614C-96EF-72CA8065B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3102" y="2286852"/>
            <a:ext cx="5768442" cy="318599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just">
              <a:buNone/>
            </a:pPr>
            <a:r>
              <a:rPr lang="it-IT" dirty="0">
                <a:solidFill>
                  <a:srgbClr val="FFFFFE"/>
                </a:solidFill>
              </a:rPr>
              <a:t>Se l’</a:t>
            </a:r>
            <a:r>
              <a:rPr lang="it-IT" b="1" dirty="0">
                <a:solidFill>
                  <a:srgbClr val="FFFFFE"/>
                </a:solidFill>
              </a:rPr>
              <a:t>arte </a:t>
            </a:r>
            <a:r>
              <a:rPr lang="it-IT" u="sng" dirty="0">
                <a:solidFill>
                  <a:srgbClr val="FFFFFE"/>
                </a:solidFill>
              </a:rPr>
              <a:t>consola</a:t>
            </a:r>
            <a:r>
              <a:rPr lang="it-IT" dirty="0">
                <a:solidFill>
                  <a:srgbClr val="FFFFFE"/>
                </a:solidFill>
              </a:rPr>
              <a:t>, la </a:t>
            </a:r>
            <a:r>
              <a:rPr lang="it-IT" b="1" dirty="0">
                <a:solidFill>
                  <a:srgbClr val="FFFFFE"/>
                </a:solidFill>
              </a:rPr>
              <a:t>religione</a:t>
            </a:r>
            <a:r>
              <a:rPr lang="it-IT" dirty="0">
                <a:solidFill>
                  <a:srgbClr val="FFFFFE"/>
                </a:solidFill>
              </a:rPr>
              <a:t> e la </a:t>
            </a:r>
            <a:r>
              <a:rPr lang="it-IT" b="1" dirty="0">
                <a:solidFill>
                  <a:srgbClr val="FFFFFE"/>
                </a:solidFill>
              </a:rPr>
              <a:t>filosofia</a:t>
            </a:r>
            <a:r>
              <a:rPr lang="it-IT" dirty="0">
                <a:solidFill>
                  <a:srgbClr val="FFFFFE"/>
                </a:solidFill>
              </a:rPr>
              <a:t> intendono </a:t>
            </a:r>
            <a:r>
              <a:rPr lang="it-IT" u="sng" dirty="0">
                <a:solidFill>
                  <a:srgbClr val="FFFFFE"/>
                </a:solidFill>
              </a:rPr>
              <a:t>guarire</a:t>
            </a:r>
            <a:r>
              <a:rPr lang="it-IT" dirty="0">
                <a:solidFill>
                  <a:srgbClr val="FFFFFE"/>
                </a:solidFill>
              </a:rPr>
              <a:t> il </a:t>
            </a:r>
            <a:r>
              <a:rPr lang="it-IT" i="1" dirty="0">
                <a:solidFill>
                  <a:srgbClr val="FFFFFE"/>
                </a:solidFill>
              </a:rPr>
              <a:t>male di vivere </a:t>
            </a:r>
            <a:r>
              <a:rPr lang="it-IT" dirty="0">
                <a:solidFill>
                  <a:srgbClr val="FFFFFE"/>
                </a:solidFill>
              </a:rPr>
              <a:t>dell’uomo. Quale male? Sapere di </a:t>
            </a:r>
            <a:r>
              <a:rPr lang="it-IT" u="sng" dirty="0">
                <a:solidFill>
                  <a:srgbClr val="FFFFFE"/>
                </a:solidFill>
              </a:rPr>
              <a:t>dover</a:t>
            </a:r>
            <a:r>
              <a:rPr lang="it-IT" dirty="0">
                <a:solidFill>
                  <a:srgbClr val="FFFFFE"/>
                </a:solidFill>
              </a:rPr>
              <a:t> morire e </a:t>
            </a:r>
            <a:r>
              <a:rPr lang="it-IT" u="sng" dirty="0">
                <a:solidFill>
                  <a:srgbClr val="FFFFFE"/>
                </a:solidFill>
              </a:rPr>
              <a:t>non</a:t>
            </a:r>
            <a:r>
              <a:rPr lang="it-IT" dirty="0">
                <a:solidFill>
                  <a:srgbClr val="FFFFFE"/>
                </a:solidFill>
              </a:rPr>
              <a:t> poterci fare niente. Questa terribile consapevolezza suscita nell’uomo la fuga </a:t>
            </a:r>
            <a:r>
              <a:rPr lang="it-IT" u="sng" dirty="0">
                <a:solidFill>
                  <a:srgbClr val="FFFFFE"/>
                </a:solidFill>
              </a:rPr>
              <a:t>dalla</a:t>
            </a:r>
            <a:r>
              <a:rPr lang="it-IT" dirty="0">
                <a:solidFill>
                  <a:srgbClr val="FFFFFE"/>
                </a:solidFill>
              </a:rPr>
              <a:t> realtà e </a:t>
            </a:r>
            <a:r>
              <a:rPr lang="it-IT" u="sng" dirty="0">
                <a:solidFill>
                  <a:srgbClr val="FFFFFE"/>
                </a:solidFill>
              </a:rPr>
              <a:t>da</a:t>
            </a:r>
            <a:r>
              <a:rPr lang="it-IT" dirty="0">
                <a:solidFill>
                  <a:srgbClr val="FFFFFE"/>
                </a:solidFill>
              </a:rPr>
              <a:t> se stesso, oltre al desiderio di rifugiarsi </a:t>
            </a:r>
            <a:r>
              <a:rPr lang="it-IT" u="sng" dirty="0">
                <a:solidFill>
                  <a:srgbClr val="FFFFFE"/>
                </a:solidFill>
              </a:rPr>
              <a:t>nel</a:t>
            </a:r>
            <a:r>
              <a:rPr lang="it-IT" dirty="0">
                <a:solidFill>
                  <a:srgbClr val="FFFFFE"/>
                </a:solidFill>
              </a:rPr>
              <a:t> piacere sessuale, non potendo regredire alla condizione uterina (prenatale). Per dirlo con le parole di Freud, nell’unione sessuale «la vagina diviene l’erede del grembo materno».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2DF6337-9683-4A06-B3D5-CB22C7F4F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9862" y="-6706"/>
            <a:ext cx="4642138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7193D95D-B670-D24C-9901-9B1D5380DA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76652" y="1081656"/>
            <a:ext cx="3990545" cy="470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6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10">
            <a:extLst>
              <a:ext uri="{FF2B5EF4-FFF2-40B4-BE49-F238E27FC236}">
                <a16:creationId xmlns:a16="http://schemas.microsoft.com/office/drawing/2014/main" id="{AE19E2D2-078B-459F-A431-2037B063F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4035B44-9204-427C-98D0-75678B980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755FDC7E-5938-4B4B-8877-06EE01FCD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0437E65-E6AA-41CB-8690-97980FE0D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F0EF991-E8E2-4486-80F2-A9E03DA1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B081D04-EE00-42EF-BBFB-684673613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2B7F571-868C-421B-8A57-6196C8124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E4953C7-80FE-46D4-A354-20321F42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60293D3-71F6-45CD-890F-E68F81CDD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940865AC-2494-4A34-80AC-0D78FE9C5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8206DC4-8F5A-4192-BB5B-39A4A2CDD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1851F69F-8755-4226-9A81-C27799E32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D85B97EF-28BC-441A-9EBB-81EF34094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7C68D975-1EC2-4BFA-811D-0454109E3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251959DD-2AB4-4342-8A28-A25293926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785D37AB-3782-4D04-A998-0C126E1BD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9313ACA4-E3EA-43A3-822B-DD5DF119D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5A98D1AB-DF34-414B-9696-4B671EC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8153A7D0-F980-48CC-B318-806C679F4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96E44097-7726-43F7-9E27-8BD5BCF8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5B28630-DA3C-4E4C-94ED-0ED8F353C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1686151F-4919-4A15-9EC3-0329453ED6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7" name="Group 33">
            <a:extLst>
              <a:ext uri="{FF2B5EF4-FFF2-40B4-BE49-F238E27FC236}">
                <a16:creationId xmlns:a16="http://schemas.microsoft.com/office/drawing/2014/main" id="{E10C7CFA-FC7F-479C-9026-39109C0B5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71A5E3-BBAD-4023-B07C-7FBC4202D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22">
              <a:extLst>
                <a:ext uri="{FF2B5EF4-FFF2-40B4-BE49-F238E27FC236}">
                  <a16:creationId xmlns:a16="http://schemas.microsoft.com/office/drawing/2014/main" id="{FC05BA5F-5BBE-4BFA-A313-1554762332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275B948-0170-4286-84CE-04CA461F2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68" name="Rectangle 38">
            <a:extLst>
              <a:ext uri="{FF2B5EF4-FFF2-40B4-BE49-F238E27FC236}">
                <a16:creationId xmlns:a16="http://schemas.microsoft.com/office/drawing/2014/main" id="{48CAE4AE-A9DF-45AF-9A9C-1712BC634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40">
            <a:extLst>
              <a:ext uri="{FF2B5EF4-FFF2-40B4-BE49-F238E27FC236}">
                <a16:creationId xmlns:a16="http://schemas.microsoft.com/office/drawing/2014/main" id="{6C272060-BC98-4C91-A58F-4DFEC566C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8BA2DCB9-0DC0-4109-B2A2-56896E35E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64A33555-1142-4AD7-8084-1A99422A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BC6E4081-1A88-453E-8CCF-B97B0CE20D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5B7E0935-6EE8-4C61-AED5-09B9A2A99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EB962BD6-C878-48FF-A75E-DCC7BDA3C3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CABF3786-BDE1-4FE5-9967-F6B6131A2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4969707A-C75E-4F7F-A5C2-2991C6547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0E293989-8389-48CD-85D3-CAEFD5E96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8DCF1E8B-9247-45E2-8641-90DA9F7D5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48DF418F-91AD-4E55-AF3B-F28FF4596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EDBF35BD-D1DA-49B1-AE30-289189DACD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69198BEC-A3B6-4562-AB0F-3E7760026C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9AB30D45-77AB-4323-83A2-1A637D07D5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D1AD137E-7B63-434C-9D0D-5A64BB496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8B32BE2D-36DC-4BD0-952E-8FE32A70D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930295E0-AD01-4DB0-9829-AD91BED60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29807E74-6BFD-4EA7-B3F3-92C0728A7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C9EDBF49-4B87-4B6F-BEE6-DDC4A63CE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7738C468-1405-4ED9-8392-F93FA995EE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4">
              <a:extLst>
                <a:ext uri="{FF2B5EF4-FFF2-40B4-BE49-F238E27FC236}">
                  <a16:creationId xmlns:a16="http://schemas.microsoft.com/office/drawing/2014/main" id="{F16402CF-F511-450A-8584-8C8A5B7E9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85E5B49A-CFC2-4019-9BA6-528095F78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itolo 2">
            <a:extLst>
              <a:ext uri="{FF2B5EF4-FFF2-40B4-BE49-F238E27FC236}">
                <a16:creationId xmlns:a16="http://schemas.microsoft.com/office/drawing/2014/main" id="{1829E359-CCCD-8E46-9927-BA836D144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9686" y="795528"/>
            <a:ext cx="4123738" cy="904062"/>
          </a:xfr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it-IT" sz="3200" dirty="0">
                <a:solidFill>
                  <a:schemeClr val="tx2"/>
                </a:solidFill>
              </a:rPr>
              <a:t>Lutto e malinconia</a:t>
            </a:r>
          </a:p>
        </p:txBody>
      </p:sp>
      <p:sp>
        <p:nvSpPr>
          <p:cNvPr id="70" name="Rectangle 63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720" y="795527"/>
            <a:ext cx="5970638" cy="5248847"/>
          </a:xfrm>
          <a:prstGeom prst="rect">
            <a:avLst/>
          </a:prstGeom>
          <a:solidFill>
            <a:schemeClr val="bg1"/>
          </a:solidFill>
          <a:ln w="19050">
            <a:solidFill>
              <a:srgbClr val="C19247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immagine 5" descr="Immagine che contiene persona, abbigliamento, esterni, donna&#10;&#10;Descrizione generata automaticamente">
            <a:extLst>
              <a:ext uri="{FF2B5EF4-FFF2-40B4-BE49-F238E27FC236}">
                <a16:creationId xmlns:a16="http://schemas.microsoft.com/office/drawing/2014/main" id="{E1F966DE-7926-BB40-B5A2-3D514F7EB59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5513" r="20264"/>
          <a:stretch/>
        </p:blipFill>
        <p:spPr>
          <a:xfrm>
            <a:off x="972115" y="960214"/>
            <a:ext cx="5641848" cy="4919472"/>
          </a:xfrm>
          <a:prstGeom prst="rect">
            <a:avLst/>
          </a:prstGeom>
          <a:ln w="12700">
            <a:noFill/>
          </a:ln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968F9BD-E431-1441-94A0-F27435805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3817" y="1809128"/>
            <a:ext cx="4099607" cy="420749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just">
              <a:lnSpc>
                <a:spcPct val="110000"/>
              </a:lnSpc>
              <a:buClr>
                <a:srgbClr val="C19247"/>
              </a:buClr>
            </a:pPr>
            <a:r>
              <a:rPr lang="it-IT" dirty="0">
                <a:solidFill>
                  <a:schemeClr val="tx1"/>
                </a:solidFill>
              </a:rPr>
              <a:t>La sola differenza fra LUTTO e MALINCONIA è data dall’</a:t>
            </a:r>
            <a:r>
              <a:rPr lang="it-IT" b="1" dirty="0">
                <a:solidFill>
                  <a:schemeClr val="tx1"/>
                </a:solidFill>
              </a:rPr>
              <a:t>irreparabilità</a:t>
            </a:r>
            <a:r>
              <a:rPr lang="it-IT" dirty="0">
                <a:solidFill>
                  <a:schemeClr val="tx1"/>
                </a:solidFill>
              </a:rPr>
              <a:t> della perdita per il primo, laddove per il secondo l’assenza-mancanza della persona amata è invece </a:t>
            </a:r>
            <a:r>
              <a:rPr lang="it-IT" b="1" dirty="0">
                <a:solidFill>
                  <a:schemeClr val="tx1"/>
                </a:solidFill>
              </a:rPr>
              <a:t>transitoria</a:t>
            </a:r>
            <a:r>
              <a:rPr lang="it-IT" dirty="0">
                <a:solidFill>
                  <a:schemeClr val="tx1"/>
                </a:solidFill>
              </a:rPr>
              <a:t>. In ambedue i casi è comunque la distanza che si pone tra un innamorato e l’altro che rende loro intollerabile stare lontani. Il paradosso qual è? Due amanti più sono in condizione di lontananza e più si amano. </a:t>
            </a:r>
          </a:p>
          <a:p>
            <a:pPr indent="-228600" algn="just">
              <a:lnSpc>
                <a:spcPct val="110000"/>
              </a:lnSpc>
              <a:buClr>
                <a:srgbClr val="C19247"/>
              </a:buClr>
              <a:buFont typeface="Wingdings" panose="05000000000000000000" pitchFamily="2" charset="2"/>
              <a:buChar char="§"/>
            </a:pP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3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10">
            <a:extLst>
              <a:ext uri="{FF2B5EF4-FFF2-40B4-BE49-F238E27FC236}">
                <a16:creationId xmlns:a16="http://schemas.microsoft.com/office/drawing/2014/main" id="{AE19E2D2-078B-459F-A431-2037B063F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4035B44-9204-427C-98D0-75678B980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755FDC7E-5938-4B4B-8877-06EE01FCD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0437E65-E6AA-41CB-8690-97980FE0D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F0EF991-E8E2-4486-80F2-A9E03DA1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B081D04-EE00-42EF-BBFB-684673613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2B7F571-868C-421B-8A57-6196C8124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E4953C7-80FE-46D4-A354-20321F42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60293D3-71F6-45CD-890F-E68F81CDD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940865AC-2494-4A34-80AC-0D78FE9C5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8206DC4-8F5A-4192-BB5B-39A4A2CDD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1851F69F-8755-4226-9A81-C27799E32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D85B97EF-28BC-441A-9EBB-81EF34094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7C68D975-1EC2-4BFA-811D-0454109E3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251959DD-2AB4-4342-8A28-A25293926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785D37AB-3782-4D04-A998-0C126E1BD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9313ACA4-E3EA-43A3-822B-DD5DF119D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5A98D1AB-DF34-414B-9696-4B671EC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8153A7D0-F980-48CC-B318-806C679F4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96E44097-7726-43F7-9E27-8BD5BCF8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5B28630-DA3C-4E4C-94ED-0ED8F353C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1686151F-4919-4A15-9EC3-0329453ED6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7" name="Group 33">
            <a:extLst>
              <a:ext uri="{FF2B5EF4-FFF2-40B4-BE49-F238E27FC236}">
                <a16:creationId xmlns:a16="http://schemas.microsoft.com/office/drawing/2014/main" id="{E10C7CFA-FC7F-479C-9026-39109C0B5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71A5E3-BBAD-4023-B07C-7FBC4202D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22">
              <a:extLst>
                <a:ext uri="{FF2B5EF4-FFF2-40B4-BE49-F238E27FC236}">
                  <a16:creationId xmlns:a16="http://schemas.microsoft.com/office/drawing/2014/main" id="{FC05BA5F-5BBE-4BFA-A313-1554762332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275B948-0170-4286-84CE-04CA461F2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68" name="Rectangle 38">
            <a:extLst>
              <a:ext uri="{FF2B5EF4-FFF2-40B4-BE49-F238E27FC236}">
                <a16:creationId xmlns:a16="http://schemas.microsoft.com/office/drawing/2014/main" id="{828D1E49-2A21-4A83-A0E0-FB1597B4B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40">
            <a:extLst>
              <a:ext uri="{FF2B5EF4-FFF2-40B4-BE49-F238E27FC236}">
                <a16:creationId xmlns:a16="http://schemas.microsoft.com/office/drawing/2014/main" id="{088B852E-5494-418B-A833-75CF016A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DF31E3C1-1A46-4329-9F80-B576692FE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294B4592-99CA-47B1-816F-CE2D44F65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BF690E4C-72F8-4AC5-AF99-562763CC6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F834CDD4-CAB8-4ACC-9AAC-5399C743DE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1AEB045A-6821-475B-A28E-047437ABE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D9B790C0-3D34-4626-BAFB-6EB473F40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EDA4D87F-91A4-4628-9A6E-F01820A7E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045DAB88-124C-459C-A889-DAE9C9BE2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85D44010-1DAA-4CAC-B83F-7E3E8C455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E8C01D66-5C93-4A2E-AA74-DE97574EA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E2E1A6E1-6C4A-47D3-81E2-9F8624F1B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3E849CB5-4526-49DC-B77B-A20FDB7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5A18C8A4-FB2A-44C1-93D3-26C6DDFE0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85D014FD-8C5A-4071-B19E-4910AAB618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A37D7262-3596-4026-9AD4-E94332E5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187E37E0-AAC3-4B33-AF36-334ACCBD3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409758BB-8A0E-4BEB-BC0C-F410AD98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97C4EFE2-9D25-4978-BD9A-873B49270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9CCAF82A-A0E0-4B55-A97B-EFFAE79AF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4">
              <a:extLst>
                <a:ext uri="{FF2B5EF4-FFF2-40B4-BE49-F238E27FC236}">
                  <a16:creationId xmlns:a16="http://schemas.microsoft.com/office/drawing/2014/main" id="{4F800DD8-3954-4F73-8807-16F1CFAC1E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84E1C91A-4B06-4852-918C-6380FA98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FB5509FE-D0E7-7B48-8366-58D59AD41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795527"/>
            <a:ext cx="10488547" cy="782618"/>
          </a:xfrm>
        </p:spPr>
        <p:txBody>
          <a:bodyPr vert="horz" lIns="228600" tIns="228600" rIns="228600" bIns="228600" rtlCol="0" anchor="ctr">
            <a:normAutofit fontScale="90000"/>
          </a:bodyPr>
          <a:lstStyle/>
          <a:p>
            <a:r>
              <a:rPr lang="it-IT" dirty="0">
                <a:solidFill>
                  <a:schemeClr val="tx2"/>
                </a:solidFill>
              </a:rPr>
              <a:t>Freud, il Newton delle scienze umane</a:t>
            </a:r>
          </a:p>
        </p:txBody>
      </p:sp>
      <p:sp>
        <p:nvSpPr>
          <p:cNvPr id="70" name="Rectangle 63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030" y="2250281"/>
            <a:ext cx="4959318" cy="3678237"/>
          </a:xfrm>
          <a:prstGeom prst="rect">
            <a:avLst/>
          </a:prstGeom>
          <a:solidFill>
            <a:schemeClr val="bg1"/>
          </a:solidFill>
          <a:ln w="19050">
            <a:solidFill>
              <a:srgbClr val="F0901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 descr="Immagine che contiene uomo, abbigliamento, cravatta, tuta&#10;&#10;Descrizione generata automaticamente">
            <a:extLst>
              <a:ext uri="{FF2B5EF4-FFF2-40B4-BE49-F238E27FC236}">
                <a16:creationId xmlns:a16="http://schemas.microsoft.com/office/drawing/2014/main" id="{BD8662BB-8F4F-1C42-87F0-B76A1E49E0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4249" b="1"/>
          <a:stretch/>
        </p:blipFill>
        <p:spPr>
          <a:xfrm>
            <a:off x="1103257" y="2416047"/>
            <a:ext cx="4626864" cy="3346704"/>
          </a:xfrm>
          <a:prstGeom prst="rect">
            <a:avLst/>
          </a:prstGeom>
          <a:ln w="12700">
            <a:noFill/>
          </a:ln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8AD7791-EECA-9241-8B21-DE9369404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0703" y="2202509"/>
            <a:ext cx="5028928" cy="401272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just">
              <a:buClr>
                <a:srgbClr val="F09016"/>
              </a:buClr>
              <a:buNone/>
            </a:pPr>
            <a:r>
              <a:rPr lang="it-IT" dirty="0"/>
              <a:t>Freud ha liberato la libido celata nell’ambivalente natura umana e l’ha contrapposta alle rigide convenzioni sociali stabilite dal processo di civilizzazione. Per questo possiamo considerarlo il </a:t>
            </a:r>
            <a:r>
              <a:rPr lang="it-IT" b="1" dirty="0"/>
              <a:t>liberatore</a:t>
            </a:r>
            <a:r>
              <a:rPr lang="it-IT" dirty="0"/>
              <a:t> delle pulsioni umane </a:t>
            </a:r>
            <a:r>
              <a:rPr lang="it-IT" i="1" dirty="0"/>
              <a:t>dinamiche</a:t>
            </a:r>
            <a:r>
              <a:rPr lang="it-IT" dirty="0"/>
              <a:t>. Ci ha resi consapevoli del magma incandescente che ribolle nella nostra mente, ossia: la </a:t>
            </a:r>
            <a:r>
              <a:rPr lang="it-IT" u="sng" dirty="0"/>
              <a:t>forza d’attrazione dell’inconscio</a:t>
            </a:r>
            <a:r>
              <a:rPr lang="it-IT" dirty="0"/>
              <a:t>, la cui importanza per le </a:t>
            </a:r>
            <a:r>
              <a:rPr lang="it-IT" u="sng" dirty="0"/>
              <a:t>scienze umane</a:t>
            </a:r>
            <a:r>
              <a:rPr lang="it-IT" dirty="0"/>
              <a:t> è equiparabile a quella della newtoniana forza di attrazione gravitazionale per le scienze esatte. </a:t>
            </a:r>
          </a:p>
        </p:txBody>
      </p:sp>
    </p:spTree>
    <p:extLst>
      <p:ext uri="{BB962C8B-B14F-4D97-AF65-F5344CB8AC3E}">
        <p14:creationId xmlns:p14="http://schemas.microsoft.com/office/powerpoint/2010/main" val="2731994145"/>
      </p:ext>
    </p:extLst>
  </p:cSld>
  <p:clrMapOvr>
    <a:masterClrMapping/>
  </p:clrMapOvr>
</p:sld>
</file>

<file path=ppt/theme/theme1.xml><?xml version="1.0" encoding="utf-8"?>
<a:theme xmlns:a="http://schemas.openxmlformats.org/drawingml/2006/main" name="Atlante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1852</Words>
  <Application>Microsoft Macintosh PowerPoint</Application>
  <PresentationFormat>Widescreen</PresentationFormat>
  <Paragraphs>69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Rockwell</vt:lpstr>
      <vt:lpstr>Wingdings</vt:lpstr>
      <vt:lpstr>Atlante</vt:lpstr>
      <vt:lpstr>The best of Sigmund Freud</vt:lpstr>
      <vt:lpstr>La scoperta dell'inconscio</vt:lpstr>
      <vt:lpstr>Desiderio = piacere = felicità</vt:lpstr>
      <vt:lpstr>EROS VS. THANATOS</vt:lpstr>
      <vt:lpstr>RIMOZIONE E SUBLIMAZIONI</vt:lpstr>
      <vt:lpstr>La teoria dell’iceberg</vt:lpstr>
      <vt:lpstr>Es, Io, Super-Io</vt:lpstr>
      <vt:lpstr>Nevrosi e civiltà</vt:lpstr>
      <vt:lpstr>La teoria dello sviluppo sessuale</vt:lpstr>
      <vt:lpstr>Psicanalisi vs. capitalismo</vt:lpstr>
      <vt:lpstr>Capitalista fermo alla fase anale</vt:lpstr>
      <vt:lpstr>Ritorno all’infanzia</vt:lpstr>
      <vt:lpstr>Una piacevole realtà</vt:lpstr>
      <vt:lpstr>Il complesso sado-masochistico</vt:lpstr>
      <vt:lpstr>La rimozione della morte</vt:lpstr>
      <vt:lpstr>Psicanalisi e guarigione</vt:lpstr>
      <vt:lpstr>A che serve la SUBLIMAZIONE?</vt:lpstr>
      <vt:lpstr>Sublimazione NON RIMOVENTE e RIMOVENTE</vt:lpstr>
      <vt:lpstr>Psicosi e nevrosi</vt:lpstr>
      <vt:lpstr>ISTERIA, MANIA OSSESSIVA E DELIRIO PARANOICO</vt:lpstr>
      <vt:lpstr>Fuga dalla realtà</vt:lpstr>
      <vt:lpstr>Lutto e malinconia</vt:lpstr>
      <vt:lpstr>Freud, il Newton delle scienze umane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best of Sigmund Freud</dc:title>
  <dc:creator>Marco Apolloni</dc:creator>
  <cp:lastModifiedBy>Marco Apolloni</cp:lastModifiedBy>
  <cp:revision>1</cp:revision>
  <dcterms:created xsi:type="dcterms:W3CDTF">2019-04-04T15:40:34Z</dcterms:created>
  <dcterms:modified xsi:type="dcterms:W3CDTF">2019-04-04T15:43:44Z</dcterms:modified>
</cp:coreProperties>
</file>