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58" r:id="rId4"/>
    <p:sldId id="260" r:id="rId5"/>
    <p:sldId id="261" r:id="rId6"/>
    <p:sldId id="262" r:id="rId7"/>
    <p:sldId id="263" r:id="rId8"/>
    <p:sldId id="264" r:id="rId9"/>
    <p:sldId id="270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/>
              <a:t>‹N›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8512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1250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1749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12/27/2017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9789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12/27/2017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4753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12/27/2017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6599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12/27/2017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147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12/27/2017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3745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dirty="0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/>
              <a:pPr/>
              <a:t>12/27/2017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1873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8470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2158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1118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84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415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12/27/2017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7212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12/27/2017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4101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12/27/2017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2990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12/27/2017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5308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12/27/2017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5363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12/27/2017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9167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2128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959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/>
              <a:pPr/>
              <a:t>12/27/2017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/>
              <a:pPr/>
              <a:t>‹N›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4558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12/27/2017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626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.JP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.jp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2.jp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3.jp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4.jp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.jp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.jp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6" Type="http://schemas.microsoft.com/office/2007/relationships/hdphoto" Target="../media/hdphoto2.wdp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0FD0717-BEEE-48D4-8750-E44E166E978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CBA4EB-F997-4F56-9436-88F607540DE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2DA450E-1EDD-4D4A-8257-4808EB93716D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9392" y="938882"/>
            <a:ext cx="6562082" cy="4236223"/>
            <a:chOff x="7807230" y="2012810"/>
            <a:chExt cx="3251252" cy="345986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28FBF78-9E7E-46C0-950D-FC7AEE439221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2116C23-5ED0-4F29-84D0-584CD0150FC0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37EE4B41-0C22-468A-BCFF-66786B9C898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7777" y="1269341"/>
            <a:ext cx="5925312" cy="3575304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B060F31-12EA-4404-8435-DA25F36C896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4F1CB68-9DEB-4A71-8E7C-DE9278F0359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5CC0625B-BE27-4628-BD64-B4CFD4F89E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6756" y="1463015"/>
            <a:ext cx="5492683" cy="3196668"/>
          </a:xfrm>
        </p:spPr>
        <p:txBody>
          <a:bodyPr anchor="ctr">
            <a:normAutofit/>
          </a:bodyPr>
          <a:lstStyle/>
          <a:p>
            <a:pPr algn="ctr"/>
            <a:r>
              <a:rPr lang="it-IT" sz="4800" dirty="0">
                <a:solidFill>
                  <a:srgbClr val="FFFFFF"/>
                </a:solidFill>
              </a:rPr>
              <a:t>The best of Nietzsche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1456030-DB36-4F6E-A8FE-5F1654BF28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41418" y="1463014"/>
            <a:ext cx="2848300" cy="3293053"/>
          </a:xfrm>
        </p:spPr>
        <p:txBody>
          <a:bodyPr anchor="ctr">
            <a:normAutofit/>
          </a:bodyPr>
          <a:lstStyle/>
          <a:p>
            <a:pPr algn="ctr"/>
            <a:r>
              <a:rPr lang="it-IT" sz="2400" dirty="0"/>
              <a:t>Prof.  </a:t>
            </a:r>
          </a:p>
          <a:p>
            <a:pPr algn="ctr"/>
            <a:r>
              <a:rPr lang="it-IT" sz="2400" dirty="0"/>
              <a:t>Marco Apolloni</a:t>
            </a:r>
          </a:p>
        </p:txBody>
      </p:sp>
    </p:spTree>
    <p:extLst>
      <p:ext uri="{BB962C8B-B14F-4D97-AF65-F5344CB8AC3E}">
        <p14:creationId xmlns:p14="http://schemas.microsoft.com/office/powerpoint/2010/main" val="3529023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95" y="92596"/>
            <a:ext cx="11887200" cy="584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711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2E3CB2-4B62-472E-BDA2-A8DA03BA4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Un filosofo-ponte tra Oriente e Occidente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E91D1AF-345B-4469-9E25-C1AFE014C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t-IT" dirty="0"/>
              <a:t>In realtà non serve dire di un filosofo che è occidentale. Questo perché la filosofia è una creazione occidentale. Nasce in Grecia attorno al IV secolo A. C. – in realtà prima, ma questo è il secolo della svolta – e si diffonde poi in Occidente, originando scuole o correnti di pensiero diverse. Ciascuna portatrice della propria concezione del mondo.</a:t>
            </a:r>
          </a:p>
          <a:p>
            <a:pPr algn="just"/>
            <a:r>
              <a:rPr lang="it-IT" dirty="0"/>
              <a:t>In Oriente si deve parlare piuttosto di pensiero sapienziale, che non è però paragonabile a quello filosofico occidentale.</a:t>
            </a:r>
          </a:p>
          <a:p>
            <a:pPr algn="just"/>
            <a:r>
              <a:rPr lang="it-IT" dirty="0"/>
              <a:t>Esistono, però, dei pensatori-ponte tra questi due mondi, Oriente e Occidente, Nietzsche è uno di questi, così come lo era anche il suo maestro, Arthur </a:t>
            </a:r>
            <a:r>
              <a:rPr lang="it-IT" dirty="0" err="1"/>
              <a:t>Scopenhauer</a:t>
            </a:r>
            <a:r>
              <a:rPr lang="it-IT" dirty="0"/>
              <a:t>.</a:t>
            </a:r>
          </a:p>
          <a:p>
            <a:pPr algn="just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58961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Due logiche a confronto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it-IT" dirty="0"/>
              <a:t>La Logica occidentale è aristotelica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it-IT" dirty="0"/>
              <a:t>La massima autorità in materia di logica ce l’ha Aristotele, il discepolo più brillante di Platone, a sua volta discepolo del padre della filosofia, Socrate. </a:t>
            </a:r>
          </a:p>
          <a:p>
            <a:pPr algn="just"/>
            <a:r>
              <a:rPr lang="it-IT" dirty="0"/>
              <a:t>Secondo l’aristotelico </a:t>
            </a:r>
            <a:r>
              <a:rPr lang="it-IT" u="sng" dirty="0"/>
              <a:t>principio di non contraddizione</a:t>
            </a:r>
            <a:r>
              <a:rPr lang="it-IT" dirty="0"/>
              <a:t>, la verità o è </a:t>
            </a:r>
            <a:r>
              <a:rPr lang="it-IT" b="1" dirty="0"/>
              <a:t>bianca</a:t>
            </a:r>
            <a:r>
              <a:rPr lang="it-IT" dirty="0"/>
              <a:t> o è </a:t>
            </a:r>
            <a:r>
              <a:rPr lang="it-IT" b="1" dirty="0"/>
              <a:t>nera</a:t>
            </a:r>
            <a:r>
              <a:rPr lang="it-IT" dirty="0"/>
              <a:t>, non ci sono versi. </a:t>
            </a:r>
          </a:p>
          <a:p>
            <a:pPr algn="just"/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it-IT" dirty="0"/>
              <a:t>La Logica orientale è sapienziale 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algn="just">
              <a:buFont typeface="Arial" charset="0"/>
              <a:buChar char="•"/>
            </a:pPr>
            <a:r>
              <a:rPr lang="it-IT" dirty="0"/>
              <a:t>Dipende se si è o no juventini </a:t>
            </a:r>
            <a:r>
              <a:rPr lang="it-IT" dirty="0">
                <a:sym typeface="Wingdings"/>
              </a:rPr>
              <a:t>😀 ⚽️</a:t>
            </a:r>
            <a:r>
              <a:rPr lang="is-IS" dirty="0">
                <a:sym typeface="Wingdings"/>
              </a:rPr>
              <a:t> .</a:t>
            </a:r>
            <a:endParaRPr lang="it-IT" dirty="0"/>
          </a:p>
          <a:p>
            <a:pPr algn="just">
              <a:buFont typeface="Arial" charset="0"/>
              <a:buChar char="•"/>
            </a:pPr>
            <a:r>
              <a:rPr lang="it-IT" dirty="0"/>
              <a:t>Per gli orientali – e pure per me perché sono juventino – è </a:t>
            </a:r>
            <a:r>
              <a:rPr lang="it-IT" b="1" dirty="0"/>
              <a:t>bianconera</a:t>
            </a:r>
            <a:r>
              <a:rPr lang="it-IT" dirty="0"/>
              <a:t>. A dir la verità, lo è pure per Nietzsche. Questo perché lui si scaglia contro l’aristotelico «principio di non contraddizione».</a:t>
            </a:r>
          </a:p>
          <a:p>
            <a:pPr algn="just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34452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94" y="162045"/>
            <a:ext cx="11725155" cy="5544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981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L'</a:t>
            </a:r>
            <a:r>
              <a:rPr lang="it-IT" i="1" dirty="0"/>
              <a:t>amor fati</a:t>
            </a:r>
            <a:r>
              <a:rPr lang="it-IT" dirty="0"/>
              <a:t> di Nietzsche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60977"/>
          </a:xfrm>
        </p:spPr>
        <p:txBody>
          <a:bodyPr>
            <a:noAutofit/>
          </a:bodyPr>
          <a:lstStyle/>
          <a:p>
            <a:pPr algn="just"/>
            <a:r>
              <a:rPr lang="it-IT" sz="2400" dirty="0"/>
              <a:t>Scegliere il proprio destino e amarlo, questo significa – in estrema sintesi – l’</a:t>
            </a:r>
            <a:r>
              <a:rPr lang="it-IT" sz="2400" b="1" i="1" dirty="0"/>
              <a:t>amor fati</a:t>
            </a:r>
            <a:r>
              <a:rPr lang="it-IT" sz="2400" dirty="0"/>
              <a:t> </a:t>
            </a:r>
            <a:r>
              <a:rPr lang="it-IT" sz="2400" dirty="0" err="1"/>
              <a:t>nietzscheano</a:t>
            </a:r>
            <a:r>
              <a:rPr lang="it-IT" sz="2400" dirty="0"/>
              <a:t>. È un concetto della classicità greca che Nietzsche, da quel classicista studioso dei Greci qual è stato, ha fatto suo.</a:t>
            </a:r>
          </a:p>
          <a:p>
            <a:pPr algn="just"/>
            <a:r>
              <a:rPr lang="it-IT" sz="2400" dirty="0"/>
              <a:t>In sostanza, perché lottare contro la corrente se è tanto bello lasciarvisi trasportare? A patto che si scelga in quale corrente nuotare o affogare. </a:t>
            </a:r>
          </a:p>
          <a:p>
            <a:pPr algn="just"/>
            <a:r>
              <a:rPr lang="it-IT" sz="2400" dirty="0"/>
              <a:t>In altre parole: seguite la vostra corrente! Ovunque vi porterà andrà più che bene, perché è là che da sempre volevate andare.</a:t>
            </a:r>
          </a:p>
          <a:p>
            <a:pPr algn="just"/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934000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F6FBA38-A5FB-4299-AEA9-B07EAB9EB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Diventare ciò che si è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1D3DC67-C19F-48B8-89C9-A50648341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62969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800" dirty="0"/>
              <a:t>Facciamo un esempio. Scelgo che il mio destino dev’essere </a:t>
            </a:r>
            <a:r>
              <a:rPr lang="it-IT" sz="2800" b="1" dirty="0"/>
              <a:t>fare l’insegnante</a:t>
            </a:r>
            <a:r>
              <a:rPr lang="it-IT" sz="2800" dirty="0"/>
              <a:t>. Be’, se amo davvero il mio fato, allora devo anche amarlo al punto da non deviare mettendomi a fare l'avvocato o il panettiere. Lo stesso dicasi per il suddetto avvocato o panettiere, che </a:t>
            </a:r>
            <a:r>
              <a:rPr lang="it-IT" sz="2800" b="1" dirty="0"/>
              <a:t>non deve</a:t>
            </a:r>
            <a:r>
              <a:rPr lang="it-IT" sz="2800" dirty="0"/>
              <a:t> deviare dal proprio percorso mettendosi a insegnare. Ciascuno deve </a:t>
            </a:r>
            <a:r>
              <a:rPr lang="it-IT" sz="2800" u="sng" dirty="0"/>
              <a:t>diventare ciò che è</a:t>
            </a:r>
            <a:r>
              <a:rPr lang="it-IT" sz="2800" dirty="0"/>
              <a:t>, direbbe Nietzsche.</a:t>
            </a:r>
          </a:p>
          <a:p>
            <a:pPr algn="just"/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272870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C3F9269-B51E-4556-9221-44C750789B47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C6015A4-B230-407A-A119-C7CEF83D15E5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FD343FD-1A4D-4EB5-A19C-877ECC71A9B2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CCF043BA-0C52-4068-BCF5-2B2D89BA9D3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71F1CF08-A5AB-4AFF-8921-5A573821807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6"/>
          <a:srcRect l="13971" r="13104" b="-1"/>
          <a:stretch/>
        </p:blipFill>
        <p:spPr>
          <a:xfrm>
            <a:off x="3343" y="10"/>
            <a:ext cx="7548923" cy="6857990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789ACCC8-A635-400E-B9C0-AD9CA57109CE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CBC21CEB-233C-4B50-8CCA-829AD0428FA3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F3DF2D74-CD63-49A8-A93B-9DA2F59511D1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DD98F774-7100-4A6D-9926-E7307AE97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3612" y="484632"/>
            <a:ext cx="3816774" cy="1465658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it-IT" sz="3200" dirty="0"/>
              <a:t>Questione di potenza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BE4CBDB-E55F-435D-8EAD-83CFDAC116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83611" y="1979483"/>
            <a:ext cx="3816774" cy="4192717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buNone/>
            </a:pPr>
            <a:r>
              <a:rPr lang="it-IT" dirty="0"/>
              <a:t>Il più saggio degli aforismi </a:t>
            </a:r>
            <a:r>
              <a:rPr lang="it-IT" dirty="0" err="1"/>
              <a:t>nietzscheani</a:t>
            </a:r>
            <a:r>
              <a:rPr lang="it-IT" dirty="0"/>
              <a:t> c’invita a: </a:t>
            </a:r>
            <a:r>
              <a:rPr lang="it-IT" b="1" dirty="0"/>
              <a:t>divenire ciò che siamo</a:t>
            </a:r>
            <a:r>
              <a:rPr lang="it-IT" dirty="0"/>
              <a:t>. Io mi chiedo </a:t>
            </a:r>
            <a:r>
              <a:rPr lang="it-IT" b="1" dirty="0"/>
              <a:t>come</a:t>
            </a:r>
            <a:r>
              <a:rPr lang="it-IT" dirty="0"/>
              <a:t> realizzare la nostra potenza – con essa intendo ciò che siamo “in potenza” appunto –, senza per questo sopraffare il </a:t>
            </a:r>
            <a:r>
              <a:rPr lang="it-IT" b="1" dirty="0"/>
              <a:t>potenziale</a:t>
            </a:r>
            <a:r>
              <a:rPr lang="it-IT" dirty="0"/>
              <a:t> altrui. Come fare? Credo che occorra </a:t>
            </a:r>
            <a:r>
              <a:rPr lang="it-IT" b="1" dirty="0"/>
              <a:t>competere</a:t>
            </a:r>
            <a:r>
              <a:rPr lang="it-IT" dirty="0"/>
              <a:t> con la potenza altrui per affermare la propria, ma affermare</a:t>
            </a:r>
            <a:r>
              <a:rPr lang="it-IT" b="1" dirty="0"/>
              <a:t> non</a:t>
            </a:r>
            <a:r>
              <a:rPr lang="it-IT" dirty="0"/>
              <a:t> significa </a:t>
            </a:r>
            <a:r>
              <a:rPr lang="it-IT" b="1" dirty="0"/>
              <a:t>sopraffare</a:t>
            </a:r>
            <a:r>
              <a:rPr lang="it-IT" dirty="0"/>
              <a:t>. È in questo punto che sta il mio scarto con Nietzsche.</a:t>
            </a:r>
          </a:p>
        </p:txBody>
      </p:sp>
    </p:spTree>
    <p:extLst>
      <p:ext uri="{BB962C8B-B14F-4D97-AF65-F5344CB8AC3E}">
        <p14:creationId xmlns:p14="http://schemas.microsoft.com/office/powerpoint/2010/main" val="1352752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Nietzsche è nichilista?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921242"/>
          </a:xfrm>
        </p:spPr>
        <p:txBody>
          <a:bodyPr>
            <a:noAutofit/>
          </a:bodyPr>
          <a:lstStyle/>
          <a:p>
            <a:pPr algn="just"/>
            <a:r>
              <a:rPr lang="it-IT" sz="2300" dirty="0"/>
              <a:t>Innanzitutto, Nietzsche è uno studioso di quel fenomeno denominato </a:t>
            </a:r>
            <a:r>
              <a:rPr lang="it-IT" sz="2300" b="1" dirty="0"/>
              <a:t>nichilismo</a:t>
            </a:r>
            <a:r>
              <a:rPr lang="it-IT" sz="2300" dirty="0"/>
              <a:t>.</a:t>
            </a:r>
          </a:p>
          <a:p>
            <a:pPr algn="just"/>
            <a:r>
              <a:rPr lang="it-IT" sz="2300" dirty="0"/>
              <a:t>È mia opinione che, come </a:t>
            </a:r>
            <a:r>
              <a:rPr lang="it-IT" sz="2300" dirty="0" err="1"/>
              <a:t>Drugo</a:t>
            </a:r>
            <a:r>
              <a:rPr lang="it-IT" sz="2300" dirty="0"/>
              <a:t>, Nietzsche è sì un nichilista, ma di quelli buoni. Finisce sempre per fare la cosa giusta. In fondo, della sua filosofia basata sul principio-chiave del diventare ciò che si è, tutto si può dire tranne che non sia positiva per la nostra psiche. La psicanalisi non a caso è in debito con il pensiero di Nietzsche (si veda Ludwig </a:t>
            </a:r>
            <a:r>
              <a:rPr lang="it-IT" sz="2300" dirty="0" err="1"/>
              <a:t>Klages</a:t>
            </a:r>
            <a:r>
              <a:rPr lang="it-IT" sz="2300" dirty="0"/>
              <a:t>). Ciò perché è cosa buona e giusta, per la salute e l’integrità della propria psiche, divenire ciò che si è, ciò per cui si è nati, realizzando la nostra </a:t>
            </a:r>
            <a:r>
              <a:rPr lang="it-IT" sz="2300" b="1" dirty="0"/>
              <a:t>potenza</a:t>
            </a:r>
            <a:r>
              <a:rPr lang="it-IT" sz="2300" dirty="0"/>
              <a:t>.</a:t>
            </a:r>
          </a:p>
          <a:p>
            <a:pPr algn="just"/>
            <a:endParaRPr lang="it-IT" sz="2300" dirty="0"/>
          </a:p>
        </p:txBody>
      </p:sp>
    </p:spTree>
    <p:extLst>
      <p:ext uri="{BB962C8B-B14F-4D97-AF65-F5344CB8AC3E}">
        <p14:creationId xmlns:p14="http://schemas.microsoft.com/office/powerpoint/2010/main" val="2108254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46" y="104171"/>
            <a:ext cx="11921924" cy="596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11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Cos’è allora la volontà di potenza?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/>
              <a:t>Un’</a:t>
            </a:r>
            <a:r>
              <a:rPr lang="it-IT" b="1" dirty="0"/>
              <a:t>opera postuma</a:t>
            </a:r>
            <a:r>
              <a:rPr lang="it-IT" dirty="0"/>
              <a:t>, curata dalla sorella </a:t>
            </a:r>
            <a:r>
              <a:rPr lang="it-IT" dirty="0" err="1"/>
              <a:t>Elisabeth</a:t>
            </a:r>
            <a:r>
              <a:rPr lang="it-IT" dirty="0"/>
              <a:t>, lei sì simpatizzante nazionalsocialista. Un’</a:t>
            </a:r>
            <a:r>
              <a:rPr lang="it-IT" b="1" dirty="0"/>
              <a:t>opera aforistica</a:t>
            </a:r>
            <a:r>
              <a:rPr lang="it-IT" dirty="0"/>
              <a:t>, composta da aforismi, scritta da Nietzsche sul finire di una lunga malattia neurodegenerativa, la </a:t>
            </a:r>
            <a:r>
              <a:rPr lang="it-IT" b="1" dirty="0"/>
              <a:t>sifilide</a:t>
            </a:r>
            <a:r>
              <a:rPr lang="it-IT" dirty="0"/>
              <a:t>, che lo riduce, prima di ucciderlo, in condizioni pietose.</a:t>
            </a:r>
          </a:p>
          <a:p>
            <a:pPr algn="just"/>
            <a:r>
              <a:rPr lang="it-IT" dirty="0"/>
              <a:t>Di solito filosofia e biografia di un filosofo sono due materie distinte. Il caso di Nietzsche è invece la classica eccezione che conferma la regola. Infatti: la filosofia </a:t>
            </a:r>
            <a:r>
              <a:rPr lang="it-IT" dirty="0" err="1"/>
              <a:t>nietzscheana</a:t>
            </a:r>
            <a:r>
              <a:rPr lang="it-IT" dirty="0"/>
              <a:t> è fortemente influenzata dalla sofferenza psico-fisica del suo autore. Tra l’altro sfortunato in amore. Per colpa di</a:t>
            </a:r>
            <a:r>
              <a:rPr lang="is-IS" dirty="0"/>
              <a:t>…</a:t>
            </a:r>
            <a:r>
              <a:rPr lang="it-I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10122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7" y="138895"/>
            <a:ext cx="12002947" cy="579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31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Volontà in </a:t>
            </a:r>
            <a:r>
              <a:rPr lang="it-IT" b="1" dirty="0"/>
              <a:t>Schopenhauer</a:t>
            </a:r>
            <a:r>
              <a:rPr lang="it-IT" dirty="0"/>
              <a:t> e in </a:t>
            </a:r>
            <a:r>
              <a:rPr lang="it-IT" b="1" dirty="0"/>
              <a:t>Nietzsche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it-IT" dirty="0"/>
              <a:t>Schopenhauer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it-IT" dirty="0"/>
              <a:t>È una forza cieca, tiranna, che fa sentire i suoi morsi attraverso il corpo.</a:t>
            </a:r>
          </a:p>
          <a:p>
            <a:pPr algn="just"/>
            <a:r>
              <a:rPr lang="it-IT" dirty="0"/>
              <a:t>Non vuole nient’altro che se stessa. Vuole, vuole, vuole in continuazione. Più soldi, più sesso, più cose, più tutto. Il suo volere è incessante e implacabile. </a:t>
            </a:r>
          </a:p>
          <a:p>
            <a:pPr algn="just"/>
            <a:r>
              <a:rPr lang="it-IT" dirty="0"/>
              <a:t>È </a:t>
            </a:r>
            <a:r>
              <a:rPr lang="it-IT" b="1" dirty="0"/>
              <a:t>negativa</a:t>
            </a:r>
            <a:r>
              <a:rPr lang="it-IT" dirty="0"/>
              <a:t>. 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it-IT" dirty="0"/>
              <a:t>Nietzsche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it-IT" dirty="0"/>
              <a:t>È volontà di affermazione. In questo mica tanto positiva; giustifica la legge del più forte (si veda il caso del cristianesimo additato come “morale da schiavi”). </a:t>
            </a:r>
          </a:p>
          <a:p>
            <a:pPr algn="just"/>
            <a:r>
              <a:rPr lang="it-IT" dirty="0"/>
              <a:t>Si riprende però perché ci spinge a realizzare la nostra potenzialità, a </a:t>
            </a:r>
            <a:r>
              <a:rPr lang="it-IT" u="sng" dirty="0"/>
              <a:t>diventare ciò che si è</a:t>
            </a:r>
            <a:r>
              <a:rPr lang="it-IT" dirty="0"/>
              <a:t>. Se non volessimo, neppure potremmo. </a:t>
            </a:r>
          </a:p>
          <a:p>
            <a:pPr algn="just"/>
            <a:r>
              <a:rPr lang="it-IT" dirty="0"/>
              <a:t>È </a:t>
            </a:r>
            <a:r>
              <a:rPr lang="it-IT" b="1" dirty="0"/>
              <a:t>positiva</a:t>
            </a:r>
            <a:r>
              <a:rPr lang="it-IT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31534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E087AA-84C1-4E15-A2C1-584E7BDD0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Trasmutazione dei valori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D07AFDE-CA34-482F-A7B8-29C16EE78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5899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400" dirty="0"/>
              <a:t>«Il più convinto promotore – tra i filosofi – del mito dell’eterno ritorno, Friedrich Nietzsche, nello Zarathustra sostiene che: «Bisogna avere un caos dentro di sé per generare una stella danzante». Con ciò lui potrebbe voler dire che è impossibile concepire alcunché d’importante senza considerare che, alla base di ogni nuova creazione, c’è l’annichilazione del vecchio. Ecco perché ci parla di una trasmutazione dei valori; del ridare, cioè, un nuovo valore ai vecchi valori, instillando in essi una nuova linfa per sopravvivere ai tempi che corrono» (</a:t>
            </a:r>
            <a:r>
              <a:rPr lang="it-IT" sz="2400" i="1" dirty="0"/>
              <a:t>Filosofia da Oscar</a:t>
            </a:r>
            <a:r>
              <a:rPr lang="it-IT" sz="2400" dirty="0"/>
              <a:t>, p. 31). </a:t>
            </a:r>
          </a:p>
          <a:p>
            <a:pPr marL="0" indent="0" algn="just">
              <a:buNone/>
            </a:pP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778863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2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grpSp>
        <p:nvGrpSpPr>
          <p:cNvPr id="39" name="Group 27">
            <a:extLst>
              <a:ext uri="{FF2B5EF4-FFF2-40B4-BE49-F238E27FC236}">
                <a16:creationId xmlns:a16="http://schemas.microsoft.com/office/drawing/2014/main" id="{EC78E3E1-BBBA-4058-AAEB-714F04B0257C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86860FA5-CE2B-4019-8FD1-031D7D84EF04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392DF474-2C37-4DC7-B889-E88EAADEA617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0" name="Rectangle 31">
            <a:extLst>
              <a:ext uri="{FF2B5EF4-FFF2-40B4-BE49-F238E27FC236}">
                <a16:creationId xmlns:a16="http://schemas.microsoft.com/office/drawing/2014/main" id="{F3AF35CD-DA30-4E34-B0F3-32C27766DA0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grpSp>
        <p:nvGrpSpPr>
          <p:cNvPr id="41" name="Group 33">
            <a:extLst>
              <a:ext uri="{FF2B5EF4-FFF2-40B4-BE49-F238E27FC236}">
                <a16:creationId xmlns:a16="http://schemas.microsoft.com/office/drawing/2014/main" id="{BCFC42DC-2C46-47C4-BC61-530557385DBD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401A3B5D-83A6-4626-A6E6-33E254ED7DB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6"/>
          <a:stretch>
            <a:fillRect/>
          </a:stretch>
        </p:blipFill>
        <p:spPr>
          <a:xfrm>
            <a:off x="633999" y="1464081"/>
            <a:ext cx="6882269" cy="3940099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17724B61-5E7A-40E0-9C7B-B0A007751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344168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it-IT" sz="3200" dirty="0"/>
              <a:t>Valori da </a:t>
            </a:r>
            <a:r>
              <a:rPr lang="it-IT" sz="3200" dirty="0" err="1"/>
              <a:t>ri</a:t>
            </a:r>
            <a:r>
              <a:rPr lang="it-IT" sz="3200" dirty="0"/>
              <a:t>-valutare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0103CC1-86D5-4EE4-A401-079CAA3CC9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56351" y="1857993"/>
            <a:ext cx="3544034" cy="4314207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it-IT" dirty="0"/>
              <a:t>L’uomo invecchia, secondo Nietzsche, così come i valori fondati dall’uomo. Colui che non è disposto a </a:t>
            </a:r>
            <a:r>
              <a:rPr lang="it-IT" b="1" dirty="0" err="1"/>
              <a:t>ri</a:t>
            </a:r>
            <a:r>
              <a:rPr lang="it-IT" b="1" dirty="0"/>
              <a:t>-fondarli</a:t>
            </a:r>
            <a:r>
              <a:rPr lang="it-IT" dirty="0"/>
              <a:t> e </a:t>
            </a:r>
            <a:r>
              <a:rPr lang="it-IT" b="1" dirty="0" err="1"/>
              <a:t>ri</a:t>
            </a:r>
            <a:r>
              <a:rPr lang="it-IT" b="1" dirty="0"/>
              <a:t>-valutarli</a:t>
            </a:r>
            <a:r>
              <a:rPr lang="it-IT" dirty="0"/>
              <a:t> ciclicamente è da considerarsi uno stolto. S’inscrive in questo ragionamento la sua </a:t>
            </a:r>
            <a:r>
              <a:rPr lang="it-IT" i="1" dirty="0"/>
              <a:t>Maledizione del Cristianesimo</a:t>
            </a:r>
            <a:r>
              <a:rPr lang="it-IT" dirty="0"/>
              <a:t>. La religione cristiana per Nietzsche costituisce niente più che un retaggio dell’uomo arretrato, che non è più al passo coi tempi (pp. 31-32).</a:t>
            </a:r>
          </a:p>
        </p:txBody>
      </p:sp>
    </p:spTree>
    <p:extLst>
      <p:ext uri="{BB962C8B-B14F-4D97-AF65-F5344CB8AC3E}">
        <p14:creationId xmlns:p14="http://schemas.microsoft.com/office/powerpoint/2010/main" val="6490066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grpSp>
        <p:nvGrpSpPr>
          <p:cNvPr id="24" name="Group 12">
            <a:extLst>
              <a:ext uri="{FF2B5EF4-FFF2-40B4-BE49-F238E27FC236}">
                <a16:creationId xmlns:a16="http://schemas.microsoft.com/office/drawing/2014/main" id="{EC78E3E1-BBBA-4058-AAEB-714F04B0257C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6860FA5-CE2B-4019-8FD1-031D7D84EF04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92DF474-2C37-4DC7-B889-E88EAADEA617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5" name="Rectangle 16">
            <a:extLst>
              <a:ext uri="{FF2B5EF4-FFF2-40B4-BE49-F238E27FC236}">
                <a16:creationId xmlns:a16="http://schemas.microsoft.com/office/drawing/2014/main" id="{F3AF35CD-DA30-4E34-B0F3-32C27766DA0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grpSp>
        <p:nvGrpSpPr>
          <p:cNvPr id="26" name="Group 18">
            <a:extLst>
              <a:ext uri="{FF2B5EF4-FFF2-40B4-BE49-F238E27FC236}">
                <a16:creationId xmlns:a16="http://schemas.microsoft.com/office/drawing/2014/main" id="{BCFC42DC-2C46-47C4-BC61-530557385DBD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32A70A6C-ABE8-4C5C-A113-B30A3CF3428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6"/>
          <a:stretch>
            <a:fillRect/>
          </a:stretch>
        </p:blipFill>
        <p:spPr>
          <a:xfrm>
            <a:off x="1245715" y="640080"/>
            <a:ext cx="5658836" cy="5588101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E9A67156-7732-474F-BF17-878E1CFA4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6309" y="484633"/>
            <a:ext cx="3594610" cy="788736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it-IT" sz="3200" dirty="0"/>
              <a:t>Il serpente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7E010F4-1BC1-46D7-8809-D5AC41E5DE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36309" y="1444487"/>
            <a:ext cx="3536222" cy="5242393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it-IT" sz="1900" dirty="0"/>
              <a:t>«L’eterno ritorno assume – di solito – la figura del </a:t>
            </a:r>
            <a:r>
              <a:rPr lang="it-IT" sz="1900" b="1" dirty="0"/>
              <a:t>serpente</a:t>
            </a:r>
            <a:r>
              <a:rPr lang="it-IT" sz="1900" dirty="0"/>
              <a:t>, poiché […] rimanda all’unità primordiale e indifferenziata, alle atmosfere notturne […] alla notte dei tempi quando ciò che era </a:t>
            </a:r>
            <a:r>
              <a:rPr lang="it-IT" sz="1900" i="1" dirty="0"/>
              <a:t>latente</a:t>
            </a:r>
            <a:r>
              <a:rPr lang="it-IT" sz="1900" dirty="0"/>
              <a:t>, </a:t>
            </a:r>
            <a:r>
              <a:rPr lang="it-IT" sz="1900" i="1" dirty="0"/>
              <a:t>preformale</a:t>
            </a:r>
            <a:r>
              <a:rPr lang="it-IT" sz="1900" dirty="0"/>
              <a:t> e </a:t>
            </a:r>
            <a:r>
              <a:rPr lang="it-IT" sz="1900" i="1" dirty="0"/>
              <a:t>indifferenziato</a:t>
            </a:r>
            <a:r>
              <a:rPr lang="it-IT" sz="1900" dirty="0"/>
              <a:t> ha preso forma. Il serpente è la vita che si rigenera di continuo, che ricaccia indietro la morte. Il suo </a:t>
            </a:r>
            <a:r>
              <a:rPr lang="it-IT" sz="1900" b="1" dirty="0"/>
              <a:t>mordersi la coda</a:t>
            </a:r>
            <a:r>
              <a:rPr lang="it-IT" sz="1900" dirty="0"/>
              <a:t> racchiude il </a:t>
            </a:r>
            <a:r>
              <a:rPr lang="it-IT" sz="1900" b="1" dirty="0"/>
              <a:t>mito dell’eterno ritorno</a:t>
            </a:r>
            <a:r>
              <a:rPr lang="it-IT" sz="1900" dirty="0"/>
              <a:t>, e cioè: il punto di congiunzione tra </a:t>
            </a:r>
            <a:r>
              <a:rPr lang="it-IT" sz="1900" b="1" dirty="0"/>
              <a:t>l’inizio</a:t>
            </a:r>
            <a:r>
              <a:rPr lang="it-IT" sz="1900" dirty="0"/>
              <a:t> e la </a:t>
            </a:r>
            <a:r>
              <a:rPr lang="it-IT" sz="1900" b="1" dirty="0"/>
              <a:t>fine</a:t>
            </a:r>
            <a:r>
              <a:rPr lang="it-IT" sz="1900" dirty="0"/>
              <a:t>, fra il passato e il futuro, che s’incontrano nell’</a:t>
            </a:r>
            <a:r>
              <a:rPr lang="it-IT" sz="1900" b="1" dirty="0"/>
              <a:t>a-t-t-t-i-m-o </a:t>
            </a:r>
            <a:r>
              <a:rPr lang="it-IT" sz="1900" dirty="0"/>
              <a:t>faustiano» (pp. 33-34).</a:t>
            </a:r>
          </a:p>
        </p:txBody>
      </p:sp>
    </p:spTree>
    <p:extLst>
      <p:ext uri="{BB962C8B-B14F-4D97-AF65-F5344CB8AC3E}">
        <p14:creationId xmlns:p14="http://schemas.microsoft.com/office/powerpoint/2010/main" val="1432277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C3F9269-B51E-4556-9221-44C750789B47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C6015A4-B230-407A-A119-C7CEF83D15E5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FD343FD-1A4D-4EB5-A19C-877ECC71A9B2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CCF043BA-0C52-4068-BCF5-2B2D89BA9D3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2D1ED611-D86C-4A1E-9D97-0946DF76E6D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6"/>
          <a:srcRect l="26397" r="13063" b="1"/>
          <a:stretch/>
        </p:blipFill>
        <p:spPr>
          <a:xfrm>
            <a:off x="3343" y="10"/>
            <a:ext cx="7548923" cy="685799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789ACCC8-A635-400E-B9C0-AD9CA57109CE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BC21CEB-233C-4B50-8CCA-829AD0428FA3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F3DF2D74-CD63-49A8-A93B-9DA2F59511D1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37BC4A19-77DF-4FEC-A19C-CA3BFD1A6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3612" y="484632"/>
            <a:ext cx="3816774" cy="950977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it-IT" sz="3000" dirty="0"/>
              <a:t>La malattia dei moderni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4307CAD-5E23-4FA1-8886-D234B497C6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83611" y="1920241"/>
            <a:ext cx="3816774" cy="4251959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it-IT" sz="2100" dirty="0"/>
              <a:t>“La filosofia di Nietzsche incita a vivere e agire. Per far questo è decisiva la </a:t>
            </a:r>
            <a:r>
              <a:rPr lang="it-IT" sz="2100" i="1" dirty="0"/>
              <a:t>volontà di potenza</a:t>
            </a:r>
            <a:r>
              <a:rPr lang="it-IT" sz="2100" dirty="0"/>
              <a:t>, che è </a:t>
            </a:r>
            <a:r>
              <a:rPr lang="it-IT" sz="2100" b="1" dirty="0"/>
              <a:t>affermazione</a:t>
            </a:r>
            <a:r>
              <a:rPr lang="it-IT" sz="2100" dirty="0"/>
              <a:t> della vita e </a:t>
            </a:r>
            <a:r>
              <a:rPr lang="it-IT" sz="2100" b="1" dirty="0"/>
              <a:t>rifiuto</a:t>
            </a:r>
            <a:r>
              <a:rPr lang="it-IT" sz="2100" dirty="0"/>
              <a:t> della morte. Per meglio dire: egli dà valore unicamente alla vita. Ragion per cui porta l’esempio degli </a:t>
            </a:r>
            <a:r>
              <a:rPr lang="it-IT" sz="2100" b="1" dirty="0"/>
              <a:t>antichi</a:t>
            </a:r>
            <a:r>
              <a:rPr lang="it-IT" sz="2100" dirty="0"/>
              <a:t> </a:t>
            </a:r>
            <a:r>
              <a:rPr lang="it-IT" sz="2100" i="1" dirty="0"/>
              <a:t>desiderosi</a:t>
            </a:r>
            <a:r>
              <a:rPr lang="it-IT" sz="2100" dirty="0"/>
              <a:t> di vivere dimentichi della storia e dei </a:t>
            </a:r>
            <a:r>
              <a:rPr lang="it-IT" sz="2100" b="1" dirty="0"/>
              <a:t>moderni</a:t>
            </a:r>
            <a:r>
              <a:rPr lang="it-IT" sz="2100" dirty="0"/>
              <a:t> – al contrario – </a:t>
            </a:r>
            <a:r>
              <a:rPr lang="it-IT" sz="2100" i="1" dirty="0"/>
              <a:t>malati</a:t>
            </a:r>
            <a:r>
              <a:rPr lang="it-IT" sz="2100" dirty="0"/>
              <a:t> di vivere e di storia” (p. 34).</a:t>
            </a:r>
          </a:p>
        </p:txBody>
      </p:sp>
    </p:spTree>
    <p:extLst>
      <p:ext uri="{BB962C8B-B14F-4D97-AF65-F5344CB8AC3E}">
        <p14:creationId xmlns:p14="http://schemas.microsoft.com/office/powerpoint/2010/main" val="8725935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C3F9269-B51E-4556-9221-44C750789B47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C6015A4-B230-407A-A119-C7CEF83D15E5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FD343FD-1A4D-4EB5-A19C-877ECC71A9B2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CCF043BA-0C52-4068-BCF5-2B2D89BA9D3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8733727F-4CCD-4834-BA54-73D41D119AC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6"/>
          <a:srcRect r="27075" b="-1"/>
          <a:stretch/>
        </p:blipFill>
        <p:spPr>
          <a:xfrm>
            <a:off x="3343" y="10"/>
            <a:ext cx="7548923" cy="685799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789ACCC8-A635-400E-B9C0-AD9CA57109CE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BC21CEB-233C-4B50-8CCA-829AD0428FA3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F3DF2D74-CD63-49A8-A93B-9DA2F59511D1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106D2845-AF3B-4562-A79B-0A35DC268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3612" y="484633"/>
            <a:ext cx="3816774" cy="734568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it-IT" sz="3200" dirty="0"/>
              <a:t>Il morso del pastore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4959D41-214D-46B0-A3CD-AF78863A5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83611" y="1248394"/>
            <a:ext cx="3816774" cy="4981286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it-IT" sz="1800" dirty="0"/>
              <a:t>C’è un episodio dello </a:t>
            </a:r>
            <a:r>
              <a:rPr lang="it-IT" sz="1800" i="1" dirty="0"/>
              <a:t>Zarathustra </a:t>
            </a:r>
            <a:r>
              <a:rPr lang="it-IT" sz="1800" dirty="0"/>
              <a:t>in cui «</a:t>
            </a:r>
            <a:r>
              <a:rPr lang="it-IT" sz="1800" b="1" dirty="0"/>
              <a:t>il pastore morde</a:t>
            </a:r>
            <a:r>
              <a:rPr lang="it-IT" sz="1800" dirty="0"/>
              <a:t> e poi </a:t>
            </a:r>
            <a:r>
              <a:rPr lang="it-IT" sz="1800" b="1" dirty="0"/>
              <a:t>sputa la testa del serpente</a:t>
            </a:r>
            <a:r>
              <a:rPr lang="it-IT" sz="1800" dirty="0"/>
              <a:t> per </a:t>
            </a:r>
            <a:r>
              <a:rPr lang="it-IT" sz="1800" b="1" dirty="0"/>
              <a:t>respingere</a:t>
            </a:r>
            <a:r>
              <a:rPr lang="it-IT" sz="1800" dirty="0"/>
              <a:t> il </a:t>
            </a:r>
            <a:r>
              <a:rPr lang="it-IT" sz="1800" b="1" i="1" dirty="0"/>
              <a:t>male di vivere</a:t>
            </a:r>
            <a:r>
              <a:rPr lang="it-IT" sz="1800" dirty="0"/>
              <a:t> dell’uomo moderno, incarnato nella leggendaria figura di </a:t>
            </a:r>
            <a:r>
              <a:rPr lang="it-IT" sz="1800" b="1" dirty="0"/>
              <a:t>Tristano</a:t>
            </a:r>
            <a:r>
              <a:rPr lang="it-IT" sz="1800" dirty="0"/>
              <a:t>, ossia l</a:t>
            </a:r>
            <a:r>
              <a:rPr lang="it-IT" sz="1800" i="1" dirty="0"/>
              <a:t>’anima triste </a:t>
            </a:r>
            <a:r>
              <a:rPr lang="it-IT" sz="1800" dirty="0"/>
              <a:t>per eccellenza. Dopo aver assaporato il più sincero disgusto, questo pastore – </a:t>
            </a:r>
            <a:r>
              <a:rPr lang="it-IT" sz="1800" i="1" dirty="0"/>
              <a:t>alias</a:t>
            </a:r>
            <a:r>
              <a:rPr lang="it-IT" sz="1800" dirty="0"/>
              <a:t> Tristano – riassapora la vita con tutto il suo carico di gioie e di sofferenze. Un ruolo essenziale lo svolge il </a:t>
            </a:r>
            <a:r>
              <a:rPr lang="it-IT" sz="1800" b="1" dirty="0"/>
              <a:t>rigetto</a:t>
            </a:r>
            <a:r>
              <a:rPr lang="it-IT" sz="1800" dirty="0"/>
              <a:t> del veleno esistenziale contenuto nella testa del serpente. Questo – risalente alla tradizione alchemica – è un atto da </a:t>
            </a:r>
            <a:r>
              <a:rPr lang="it-IT" sz="1800" b="1" dirty="0" err="1"/>
              <a:t>Übermensch</a:t>
            </a:r>
            <a:r>
              <a:rPr lang="it-IT" sz="1800" dirty="0"/>
              <a:t>, da </a:t>
            </a:r>
            <a:r>
              <a:rPr lang="it-IT" sz="1800" b="1" dirty="0" err="1"/>
              <a:t>Oltreuomo</a:t>
            </a:r>
            <a:r>
              <a:rPr lang="it-IT" sz="1800" dirty="0"/>
              <a:t>» (pp. 35-36), o </a:t>
            </a:r>
            <a:r>
              <a:rPr lang="it-IT" sz="1800" b="1" dirty="0"/>
              <a:t>Superuomo</a:t>
            </a:r>
            <a:r>
              <a:rPr lang="it-IT" sz="1800" dirty="0"/>
              <a:t>, come si preferisce.</a:t>
            </a:r>
            <a:endParaRPr lang="it-IT" sz="1800" i="1" dirty="0"/>
          </a:p>
        </p:txBody>
      </p:sp>
    </p:spTree>
    <p:extLst>
      <p:ext uri="{BB962C8B-B14F-4D97-AF65-F5344CB8AC3E}">
        <p14:creationId xmlns:p14="http://schemas.microsoft.com/office/powerpoint/2010/main" val="35383198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C3F9269-B51E-4556-9221-44C750789B47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C6015A4-B230-407A-A119-C7CEF83D15E5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FD343FD-1A4D-4EB5-A19C-877ECC71A9B2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CCF043BA-0C52-4068-BCF5-2B2D89BA9D3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10" name="Segnaposto contenuto 9">
            <a:extLst>
              <a:ext uri="{FF2B5EF4-FFF2-40B4-BE49-F238E27FC236}">
                <a16:creationId xmlns:a16="http://schemas.microsoft.com/office/drawing/2014/main" id="{2D4898A4-CDCD-4387-9506-F46C091FC51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6"/>
          <a:srcRect l="20261" r="6814" b="-1"/>
          <a:stretch/>
        </p:blipFill>
        <p:spPr>
          <a:xfrm>
            <a:off x="3343" y="10"/>
            <a:ext cx="7548923" cy="685799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789ACCC8-A635-400E-B9C0-AD9CA57109CE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BC21CEB-233C-4B50-8CCA-829AD0428FA3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3DF2D74-CD63-49A8-A93B-9DA2F59511D1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D1E42BE3-4282-47FC-A057-4BE7E1B92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3612" y="484632"/>
            <a:ext cx="3816774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it-IT" sz="3200" dirty="0"/>
              <a:t>Rifiuto o accettazione?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5C8755F-FA16-46F0-905F-5FF9B026C0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83611" y="2121408"/>
            <a:ext cx="3816774" cy="4050792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it-IT" sz="2100" dirty="0"/>
              <a:t>“L’insegnamento […] che si deve trarre dall’enigma del pastore e della serpe è che si deve tagliare la testa al drago e mordere la vita per assaporarla appieno. Rifiutare la morte è l’istinto più </a:t>
            </a:r>
            <a:r>
              <a:rPr lang="it-IT" sz="2100" b="1" dirty="0"/>
              <a:t>naturale</a:t>
            </a:r>
            <a:r>
              <a:rPr lang="it-IT" sz="2100" dirty="0"/>
              <a:t> e </a:t>
            </a:r>
            <a:r>
              <a:rPr lang="it-IT" sz="2100" b="1" dirty="0"/>
              <a:t>primordiale</a:t>
            </a:r>
            <a:r>
              <a:rPr lang="it-IT" sz="2100" dirty="0"/>
              <a:t> di cui disponiamo, ma tale rifiuto si può solo realizzare </a:t>
            </a:r>
            <a:r>
              <a:rPr lang="it-IT" sz="2100" b="1" dirty="0"/>
              <a:t>accettando</a:t>
            </a:r>
            <a:r>
              <a:rPr lang="it-IT" sz="2100" dirty="0"/>
              <a:t> la vita per quel che è. Prima lo capiremo e prima impareremo a </a:t>
            </a:r>
            <a:r>
              <a:rPr lang="it-IT" sz="2100" b="1" i="1" dirty="0"/>
              <a:t>vivere meglio</a:t>
            </a:r>
            <a:r>
              <a:rPr lang="it-IT" sz="2100" dirty="0"/>
              <a:t>” (p. 36).</a:t>
            </a:r>
          </a:p>
        </p:txBody>
      </p:sp>
    </p:spTree>
    <p:extLst>
      <p:ext uri="{BB962C8B-B14F-4D97-AF65-F5344CB8AC3E}">
        <p14:creationId xmlns:p14="http://schemas.microsoft.com/office/powerpoint/2010/main" val="38105900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C78E3E1-BBBA-4058-AAEB-714F04B0257C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6860FA5-CE2B-4019-8FD1-031D7D84EF04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92DF474-2C37-4DC7-B889-E88EAADEA617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CAC6F186-990E-4A9E-9C75-88580953E2D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4431215"/>
            <a:ext cx="100584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10" name="Segnaposto contenuto 9">
            <a:extLst>
              <a:ext uri="{FF2B5EF4-FFF2-40B4-BE49-F238E27FC236}">
                <a16:creationId xmlns:a16="http://schemas.microsoft.com/office/drawing/2014/main" id="{FEA46927-C506-4E84-89CE-9351FA7E90A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6"/>
          <a:stretch>
            <a:fillRect/>
          </a:stretch>
        </p:blipFill>
        <p:spPr>
          <a:xfrm>
            <a:off x="1233714" y="643467"/>
            <a:ext cx="5844297" cy="3676741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EA4ED8A0-FADE-40E2-84CA-FF8050A99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11898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it-IT" dirty="0"/>
              <a:t>Il dio rinato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8020F8D-6351-4C62-85DC-BD2D17B418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34655" y="715021"/>
            <a:ext cx="3776473" cy="3605188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it-IT" sz="1600" dirty="0"/>
              <a:t>“Il </a:t>
            </a:r>
            <a:r>
              <a:rPr lang="it-IT" sz="1600" b="1" dirty="0"/>
              <a:t>sorriso</a:t>
            </a:r>
            <a:r>
              <a:rPr lang="it-IT" sz="1600" dirty="0"/>
              <a:t> del dio rinato </a:t>
            </a:r>
            <a:r>
              <a:rPr lang="it-IT" sz="1600" b="1" dirty="0"/>
              <a:t>Dioniso </a:t>
            </a:r>
            <a:r>
              <a:rPr lang="it-IT" sz="1600" b="1" dirty="0" err="1"/>
              <a:t>Zagreo</a:t>
            </a:r>
            <a:r>
              <a:rPr lang="it-IT" sz="1600" dirty="0"/>
              <a:t> è la chiave per comprendere </a:t>
            </a:r>
            <a:r>
              <a:rPr lang="it-IT" sz="1600" b="1" dirty="0"/>
              <a:t>l’enigma della vita</a:t>
            </a:r>
            <a:r>
              <a:rPr lang="it-IT" sz="1600" dirty="0"/>
              <a:t>, che è quello di essere vissuta malgrado a volte possa risultarci insensata. Arrendersi alla filosofia del </a:t>
            </a:r>
            <a:r>
              <a:rPr lang="it-IT" sz="1600" i="1" dirty="0"/>
              <a:t>nonsense</a:t>
            </a:r>
            <a:r>
              <a:rPr lang="it-IT" sz="1600" dirty="0"/>
              <a:t> è un controsenso, in quanto: che cos’è la filosofia stessa se non un’infaticabile </a:t>
            </a:r>
            <a:r>
              <a:rPr lang="it-IT" sz="1600" b="1" dirty="0"/>
              <a:t>ricerca di senso</a:t>
            </a:r>
            <a:r>
              <a:rPr lang="it-IT" sz="1600" dirty="0"/>
              <a:t>? Vivere memori del monito oraziano </a:t>
            </a:r>
            <a:r>
              <a:rPr lang="it-IT" sz="1600" b="1" i="1" dirty="0"/>
              <a:t>carpe diem</a:t>
            </a:r>
            <a:r>
              <a:rPr lang="it-IT" sz="1600" dirty="0"/>
              <a:t>, senza dimenticare ciò che siamo </a:t>
            </a:r>
            <a:r>
              <a:rPr lang="it-IT" sz="1600" b="1" i="1" dirty="0"/>
              <a:t>hic et nunc</a:t>
            </a:r>
            <a:r>
              <a:rPr lang="it-IT" sz="1600" dirty="0"/>
              <a:t> è merito di tutto ciò che siamo stati e continueremo a essere finché l’ultimo alito di vita non abbandonerà il nostro corpo: questa è </a:t>
            </a:r>
            <a:r>
              <a:rPr lang="it-IT" sz="1600" b="1" dirty="0"/>
              <a:t>l’anima</a:t>
            </a:r>
            <a:r>
              <a:rPr lang="it-IT" sz="1600" dirty="0"/>
              <a:t> della filosofia </a:t>
            </a:r>
            <a:r>
              <a:rPr lang="it-IT" sz="1600" dirty="0" err="1"/>
              <a:t>nietzscheana</a:t>
            </a:r>
            <a:r>
              <a:rPr lang="it-IT" sz="1600" dirty="0"/>
              <a:t>” (p. 36).</a:t>
            </a:r>
          </a:p>
        </p:txBody>
      </p:sp>
    </p:spTree>
    <p:extLst>
      <p:ext uri="{BB962C8B-B14F-4D97-AF65-F5344CB8AC3E}">
        <p14:creationId xmlns:p14="http://schemas.microsoft.com/office/powerpoint/2010/main" val="22552088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6C3F9269-B51E-4556-9221-44C750789B47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C6015A4-B230-407A-A119-C7CEF83D15E5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FD343FD-1A4D-4EB5-A19C-877ECC71A9B2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469B467E-7AD5-4C26-A9D6-1A3FA3FE7A0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79FF99C-BAA9-404F-9C96-6DD456B4F79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C44AFD-C72D-4D9C-84C6-73E615CED88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blipFill dpi="0" rotWithShape="1">
            <a:blip r:embed="rId5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D25B14F-36E0-41E8-956F-CABEF1ADD65F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AFB9EA5-DE4D-4E6B-A302-F55174E4B19A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44092F4-4D9B-4D0A-8832-C29E786F8F03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95FE33CC-ED6A-4CD2-82E3-C13FA79E8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Viv</a:t>
            </a:r>
            <a:r>
              <a:rPr lang="it-IT" dirty="0">
                <a:solidFill>
                  <a:schemeClr val="bg1"/>
                </a:solidFill>
              </a:rPr>
              <a:t>ere ricercando senso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FC77C70-9E44-45BD-9373-EAEA3359B8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9848" y="2121408"/>
            <a:ext cx="10058400" cy="4050792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lvl="0" indent="0">
              <a:buClr>
                <a:srgbClr val="D34817">
                  <a:lumMod val="75000"/>
                </a:srgbClr>
              </a:buClr>
              <a:buNone/>
            </a:pPr>
            <a:r>
              <a:rPr lang="it-IT" sz="2800" dirty="0">
                <a:solidFill>
                  <a:prstClr val="white"/>
                </a:solidFill>
              </a:rPr>
              <a:t>«Quando Vasco canta che vuole trovare «</a:t>
            </a:r>
            <a:r>
              <a:rPr lang="it-IT" sz="2800" b="1" dirty="0">
                <a:solidFill>
                  <a:prstClr val="white"/>
                </a:solidFill>
              </a:rPr>
              <a:t>un senso</a:t>
            </a:r>
            <a:r>
              <a:rPr lang="it-IT" sz="2800" dirty="0">
                <a:solidFill>
                  <a:prstClr val="white"/>
                </a:solidFill>
              </a:rPr>
              <a:t> a questa vita / anche se questa vita un senso </a:t>
            </a:r>
            <a:r>
              <a:rPr lang="it-IT" sz="2800" b="1" dirty="0">
                <a:solidFill>
                  <a:prstClr val="white"/>
                </a:solidFill>
              </a:rPr>
              <a:t>non ce l’ha</a:t>
            </a:r>
            <a:r>
              <a:rPr lang="it-IT" sz="2800" dirty="0">
                <a:solidFill>
                  <a:prstClr val="white"/>
                </a:solidFill>
              </a:rPr>
              <a:t>» parafrasa Nietzsche. A dimostrazione che cultura </a:t>
            </a:r>
            <a:r>
              <a:rPr lang="it-IT" sz="2800" b="1" dirty="0">
                <a:solidFill>
                  <a:prstClr val="white"/>
                </a:solidFill>
              </a:rPr>
              <a:t>alta</a:t>
            </a:r>
            <a:r>
              <a:rPr lang="it-IT" sz="2800" dirty="0">
                <a:solidFill>
                  <a:prstClr val="white"/>
                </a:solidFill>
              </a:rPr>
              <a:t> e cultura </a:t>
            </a:r>
            <a:r>
              <a:rPr lang="it-IT" sz="2800" b="1" dirty="0">
                <a:solidFill>
                  <a:prstClr val="white"/>
                </a:solidFill>
              </a:rPr>
              <a:t>popolare</a:t>
            </a:r>
            <a:r>
              <a:rPr lang="it-IT" sz="2800" dirty="0">
                <a:solidFill>
                  <a:prstClr val="white"/>
                </a:solidFill>
              </a:rPr>
              <a:t>, gira e rigira, sempre le stesse cose dicono. Dietro ai paroloni di un filosofo o alle strofe di una canzone si nasconde un leitmotiv: l’uomo di tutti i tempi e di ogni estrazione sociale continua a porsi le stesse, identiche domande. E la risposta più convincente – per quanto scontata – alla quale siamo arrivati è: </a:t>
            </a:r>
            <a:r>
              <a:rPr lang="it-IT" sz="2800" b="1" i="1" dirty="0">
                <a:solidFill>
                  <a:prstClr val="white"/>
                </a:solidFill>
              </a:rPr>
              <a:t>vivere ricercando senso</a:t>
            </a:r>
            <a:r>
              <a:rPr lang="it-IT" sz="2800" dirty="0">
                <a:solidFill>
                  <a:prstClr val="white"/>
                </a:solidFill>
              </a:rPr>
              <a:t>. Solo così si potrà – magari – avere la fortuna di </a:t>
            </a:r>
            <a:r>
              <a:rPr lang="it-IT" sz="2800" b="1" dirty="0">
                <a:solidFill>
                  <a:prstClr val="white"/>
                </a:solidFill>
              </a:rPr>
              <a:t>trovarlo</a:t>
            </a:r>
            <a:r>
              <a:rPr lang="it-IT" sz="2800" dirty="0">
                <a:solidFill>
                  <a:prstClr val="white"/>
                </a:solidFill>
              </a:rPr>
              <a:t>» (p. 37).</a:t>
            </a:r>
          </a:p>
        </p:txBody>
      </p:sp>
    </p:spTree>
    <p:extLst>
      <p:ext uri="{BB962C8B-B14F-4D97-AF65-F5344CB8AC3E}">
        <p14:creationId xmlns:p14="http://schemas.microsoft.com/office/powerpoint/2010/main" val="1952449045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Raccolt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Legno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1642</Words>
  <Application>Microsoft Office PowerPoint</Application>
  <PresentationFormat>Widescreen</PresentationFormat>
  <Paragraphs>53</Paragraphs>
  <Slides>21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21</vt:i4>
      </vt:variant>
    </vt:vector>
  </HeadingPairs>
  <TitlesOfParts>
    <vt:vector size="30" baseType="lpstr">
      <vt:lpstr>Arial</vt:lpstr>
      <vt:lpstr>Calibri</vt:lpstr>
      <vt:lpstr>Gill Sans MT</vt:lpstr>
      <vt:lpstr>Rockwell</vt:lpstr>
      <vt:lpstr>Rockwell Condensed</vt:lpstr>
      <vt:lpstr>Rockwell Extra Bold</vt:lpstr>
      <vt:lpstr>Wingdings</vt:lpstr>
      <vt:lpstr>Raccolta</vt:lpstr>
      <vt:lpstr>Legno</vt:lpstr>
      <vt:lpstr>The best of Nietzsche</vt:lpstr>
      <vt:lpstr>Presentazione standard di PowerPoint</vt:lpstr>
      <vt:lpstr>Un filosofo-ponte tra Oriente e Occidente</vt:lpstr>
      <vt:lpstr>Due logiche a confronto</vt:lpstr>
      <vt:lpstr>Presentazione standard di PowerPoint</vt:lpstr>
      <vt:lpstr>L'amor fati di Nietzsche</vt:lpstr>
      <vt:lpstr>Diventare ciò che si è</vt:lpstr>
      <vt:lpstr>Questione di potenza</vt:lpstr>
      <vt:lpstr>Nietzsche è nichilista?</vt:lpstr>
      <vt:lpstr>Presentazione standard di PowerPoint</vt:lpstr>
      <vt:lpstr>Cos’è allora la volontà di potenza?</vt:lpstr>
      <vt:lpstr>Presentazione standard di PowerPoint</vt:lpstr>
      <vt:lpstr>Volontà in Schopenhauer e in Nietzsche</vt:lpstr>
      <vt:lpstr>Trasmutazione dei valori</vt:lpstr>
      <vt:lpstr>Valori da ri-valutare</vt:lpstr>
      <vt:lpstr>Il serpente</vt:lpstr>
      <vt:lpstr>La malattia dei moderni</vt:lpstr>
      <vt:lpstr>Il morso del pastore</vt:lpstr>
      <vt:lpstr>Rifiuto o accettazione?</vt:lpstr>
      <vt:lpstr>Il dio rinato</vt:lpstr>
      <vt:lpstr>Vivere ricercando senso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Marco Apolloni</dc:creator>
  <cp:lastModifiedBy>Marco Apolloni</cp:lastModifiedBy>
  <cp:revision>6</cp:revision>
  <dcterms:created xsi:type="dcterms:W3CDTF">2017-12-27T18:41:55Z</dcterms:created>
  <dcterms:modified xsi:type="dcterms:W3CDTF">2017-12-27T19:09:02Z</dcterms:modified>
</cp:coreProperties>
</file>