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/>
              <a:t>Baruch</a:t>
            </a:r>
            <a:r>
              <a:rPr lang="it-IT" dirty="0"/>
              <a:t> Spinoza (</a:t>
            </a:r>
            <a:r>
              <a:rPr lang="de-DE" dirty="0"/>
              <a:t>1632-1677</a:t>
            </a:r>
            <a:r>
              <a:rPr lang="it-IT" dirty="0"/>
              <a:t> )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Prof. Marco Apolloni</a:t>
            </a:r>
          </a:p>
        </p:txBody>
      </p:sp>
    </p:spTree>
    <p:extLst>
      <p:ext uri="{BB962C8B-B14F-4D97-AF65-F5344CB8AC3E}">
        <p14:creationId xmlns:p14="http://schemas.microsoft.com/office/powerpoint/2010/main" val="2993320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0885"/>
            <a:ext cx="11719737" cy="6392969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4903" r="-2" b="-2"/>
          <a:stretch/>
        </p:blipFill>
        <p:spPr>
          <a:xfrm>
            <a:off x="20" y="1"/>
            <a:ext cx="11474189" cy="6137762"/>
          </a:xfrm>
          <a:prstGeom prst="rect">
            <a:avLst/>
          </a:prstGeom>
          <a:ln>
            <a:noFill/>
          </a:ln>
        </p:spPr>
      </p:pic>
      <p:sp>
        <p:nvSpPr>
          <p:cNvPr id="6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99606" cy="6137763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rgbClr val="FFFFFF"/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265020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Razionalismo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4800" b="1" dirty="0"/>
              <a:t>tutto ha senso, nulla sfugge alla ragione.</a:t>
            </a:r>
            <a:r>
              <a:rPr lang="it-IT" sz="4800" dirty="0"/>
              <a:t> </a:t>
            </a:r>
          </a:p>
          <a:p>
            <a:pPr marL="0" indent="0" algn="just">
              <a:buNone/>
            </a:pPr>
            <a:endParaRPr lang="it-IT" sz="4800" dirty="0"/>
          </a:p>
          <a:p>
            <a:pPr algn="just"/>
            <a:endParaRPr lang="it-IT" sz="48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994400" y="2127977"/>
            <a:ext cx="5086350" cy="3183070"/>
          </a:xfrm>
        </p:spPr>
      </p:pic>
    </p:spTree>
    <p:extLst>
      <p:ext uri="{BB962C8B-B14F-4D97-AF65-F5344CB8AC3E}">
        <p14:creationId xmlns:p14="http://schemas.microsoft.com/office/powerpoint/2010/main" val="167567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Panteismo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4800" b="1" dirty="0"/>
              <a:t>qualunque cosa esiste è parte di una sola: Dio.</a:t>
            </a:r>
            <a:r>
              <a:rPr lang="en-US" sz="4800" dirty="0"/>
              <a:t> </a:t>
            </a:r>
            <a:r>
              <a:rPr lang="it-IT" sz="4800" dirty="0"/>
              <a:t>  </a:t>
            </a:r>
          </a:p>
          <a:p>
            <a:pPr marL="0" indent="0" algn="just">
              <a:buNone/>
            </a:pPr>
            <a:endParaRPr lang="it-IT" sz="48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305346" y="2063750"/>
            <a:ext cx="4464457" cy="3311525"/>
          </a:xfrm>
        </p:spPr>
      </p:pic>
    </p:spTree>
    <p:extLst>
      <p:ext uri="{BB962C8B-B14F-4D97-AF65-F5344CB8AC3E}">
        <p14:creationId xmlns:p14="http://schemas.microsoft.com/office/powerpoint/2010/main" val="359595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0" name="Rectangle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 rotWithShape="1">
          <a:blip r:embed="rId4"/>
          <a:srcRect t="7707" r="-2" b="10560"/>
          <a:stretch/>
        </p:blipFill>
        <p:spPr>
          <a:xfrm>
            <a:off x="6327849" y="234347"/>
            <a:ext cx="5146360" cy="5903415"/>
          </a:xfrm>
          <a:prstGeom prst="rect">
            <a:avLst/>
          </a:prstGeom>
          <a:ln>
            <a:noFill/>
          </a:ln>
        </p:spPr>
      </p:pic>
      <p:sp>
        <p:nvSpPr>
          <p:cNvPr id="15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094412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799" y="234347"/>
            <a:ext cx="4957275" cy="13890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it-IT" sz="3600" dirty="0">
                <a:solidFill>
                  <a:schemeClr val="bg1"/>
                </a:solidFill>
              </a:rPr>
              <a:t>Contro l’antropomorfizzazione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1837305"/>
            <a:ext cx="4957273" cy="430045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None/>
            </a:pPr>
            <a:r>
              <a:rPr lang="it-IT" sz="2800" b="1" dirty="0">
                <a:solidFill>
                  <a:schemeClr val="bg1"/>
                </a:solidFill>
              </a:rPr>
              <a:t>Spinoza Si scaglia contro l'antropomorfizzazione di Dio, che, in quanto infinito e non umano, non possiede attributi umani, ad esempio: non è un vecchio benevolo e con la barba</a:t>
            </a:r>
            <a:r>
              <a:rPr lang="it-IT" sz="2800" dirty="0">
                <a:solidFill>
                  <a:schemeClr val="bg1"/>
                </a:solidFill>
              </a:rPr>
              <a:t> </a:t>
            </a:r>
            <a:r>
              <a:rPr lang="it-IT" sz="2800" b="1" dirty="0">
                <a:solidFill>
                  <a:schemeClr val="bg1"/>
                </a:solidFill>
              </a:rPr>
              <a:t>.</a:t>
            </a:r>
            <a:r>
              <a:rPr lang="it-IT" sz="2800" dirty="0">
                <a:solidFill>
                  <a:schemeClr val="bg1"/>
                </a:solidFill>
              </a:rPr>
              <a:t>  </a:t>
            </a:r>
          </a:p>
          <a:p>
            <a:pPr marL="0" algn="just"/>
            <a:endParaRPr lang="it-IT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0"/>
            <a:ext cx="6345302" cy="825500"/>
          </a:xfrm>
        </p:spPr>
        <p:txBody>
          <a:bodyPr>
            <a:noAutofit/>
          </a:bodyPr>
          <a:lstStyle/>
          <a:p>
            <a:r>
              <a:rPr lang="it-IT" sz="5400"/>
              <a:t>Determinismo</a:t>
            </a:r>
            <a:endParaRPr lang="it-IT" sz="5400" dirty="0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801" r="22801"/>
          <a:stretch>
            <a:fillRect/>
          </a:stretch>
        </p:blipFill>
        <p:spPr>
          <a:xfrm>
            <a:off x="7482362" y="0"/>
            <a:ext cx="3598146" cy="5071533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5801" y="1168400"/>
            <a:ext cx="6345301" cy="3903133"/>
          </a:xfrm>
        </p:spPr>
        <p:txBody>
          <a:bodyPr>
            <a:noAutofit/>
          </a:bodyPr>
          <a:lstStyle/>
          <a:p>
            <a:pPr algn="just"/>
            <a:r>
              <a:rPr lang="it-IT" sz="4000" dirty="0"/>
              <a:t>qualsiasi azione umana è il prodotto di una </a:t>
            </a:r>
            <a:r>
              <a:rPr lang="it-IT" sz="4000" u="sng" dirty="0"/>
              <a:t>causa</a:t>
            </a:r>
            <a:r>
              <a:rPr lang="it-IT" sz="4000" dirty="0"/>
              <a:t> . Non si può sfuggire alla catena causale. Ogni fenomeno ha una spiegazione.   </a:t>
            </a:r>
          </a:p>
          <a:p>
            <a:pPr algn="just"/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860677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0" name="Rectangle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 rotWithShape="1">
          <a:blip r:embed="rId4"/>
          <a:srcRect l="9091" t="5749" b="97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z="5500" dirty="0">
                <a:solidFill>
                  <a:schemeClr val="bg1"/>
                </a:solidFill>
              </a:rPr>
              <a:t>E il libero arbitrio?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it-IT" sz="2500" b="1" dirty="0">
                <a:solidFill>
                  <a:schemeClr val="bg1"/>
                </a:solidFill>
              </a:rPr>
              <a:t>La Filosofia spinoziana mal si addice con il concetto di libero arbitrio. Perché? Per il principio deterministico: non possono esservi azioni spontanee. Ogni azione è il prodotto di una causa.</a:t>
            </a:r>
            <a:endParaRPr lang="it-IT" sz="2500" dirty="0">
              <a:solidFill>
                <a:schemeClr val="bg1"/>
              </a:solidFill>
            </a:endParaRPr>
          </a:p>
          <a:p>
            <a:pPr marL="0" algn="just"/>
            <a:endParaRPr lang="it-IT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30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Libertà minima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200" b="1" dirty="0"/>
              <a:t>Spinoza</a:t>
            </a:r>
            <a:r>
              <a:rPr lang="it-IT" sz="3200" b="1" dirty="0"/>
              <a:t> ammette </a:t>
            </a:r>
            <a:r>
              <a:rPr lang="it-IT" sz="3200" b="1" dirty="0"/>
              <a:t>Una minima forma di libertà: possiamo non limitarci a reagire passivamente </a:t>
            </a:r>
            <a:r>
              <a:rPr lang="it-IT" sz="3200" dirty="0"/>
              <a:t> </a:t>
            </a:r>
            <a:r>
              <a:rPr lang="it-IT" sz="3200" b="1" dirty="0"/>
              <a:t>(quasi per inerzia, come ci si aspetterebbe facessimo), soltanto </a:t>
            </a:r>
            <a:r>
              <a:rPr lang="it-IT" sz="3200" b="1" u="sng" dirty="0"/>
              <a:t>subendo</a:t>
            </a:r>
            <a:r>
              <a:rPr lang="it-IT" sz="3200" b="1" dirty="0"/>
              <a:t> gli eventi esterni, bensì </a:t>
            </a:r>
            <a:r>
              <a:rPr lang="it-IT" sz="3200" b="1" u="sng" dirty="0"/>
              <a:t>scegliendo</a:t>
            </a:r>
            <a:r>
              <a:rPr lang="it-IT" sz="3200" b="1" dirty="0"/>
              <a:t> come porci dinnanzi ad essi, ovvero divenendo dei </a:t>
            </a:r>
            <a:r>
              <a:rPr lang="it-IT" sz="3200" b="1" u="sng" dirty="0"/>
              <a:t>soggetti attivi</a:t>
            </a:r>
            <a:r>
              <a:rPr lang="it-IT" sz="3200" b="1" dirty="0"/>
              <a:t>.</a:t>
            </a:r>
            <a:r>
              <a:rPr lang="it-IT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29560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/>
              <a:t>Deus </a:t>
            </a:r>
            <a:r>
              <a:rPr lang="it-IT" i="1" dirty="0" err="1"/>
              <a:t>sive</a:t>
            </a:r>
            <a:r>
              <a:rPr lang="it-IT" i="1" dirty="0"/>
              <a:t> natura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/>
              <a:t>Solo Dio può essere definito, tutto il resto è definito per negazione. C'è un'</a:t>
            </a:r>
            <a:r>
              <a:rPr lang="it-IT" sz="3200" b="1" u="sng" dirty="0"/>
              <a:t>unica sostanza</a:t>
            </a:r>
            <a:r>
              <a:rPr lang="it-IT" sz="3200" b="1" dirty="0"/>
              <a:t>, Dio, il resto non sono che aggettivazioni: </a:t>
            </a:r>
            <a:r>
              <a:rPr lang="it-IT" sz="3200" b="1" u="sng" dirty="0"/>
              <a:t>aspetti di Dio</a:t>
            </a:r>
            <a:r>
              <a:rPr lang="it-IT" sz="3200" b="1" dirty="0"/>
              <a:t>. Per questo: </a:t>
            </a:r>
            <a:r>
              <a:rPr lang="it-IT" sz="3200" b="1" i="1" dirty="0"/>
              <a:t>Deus </a:t>
            </a:r>
            <a:r>
              <a:rPr lang="it-IT" sz="3200" b="1" i="1" dirty="0" err="1"/>
              <a:t>sive</a:t>
            </a:r>
            <a:r>
              <a:rPr lang="it-IT" sz="3200" b="1" i="1" dirty="0"/>
              <a:t> natura</a:t>
            </a:r>
            <a:r>
              <a:rPr lang="it-IT" sz="3200" b="1" dirty="0"/>
              <a:t>, </a:t>
            </a:r>
            <a:r>
              <a:rPr lang="it-IT" sz="3200" b="1" u="sng" dirty="0"/>
              <a:t>Dio ovvero la natura</a:t>
            </a:r>
            <a:r>
              <a:rPr lang="it-IT" sz="3200" b="1" dirty="0"/>
              <a:t>. Da qui a definire la filosofia di Spinoza "panteistica" il passo è breve.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363431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0" name="Rectangle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 rotWithShape="1">
          <a:blip r:embed="rId4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-153067" y="613608"/>
            <a:ext cx="8044107" cy="5638800"/>
          </a:xfrm>
          <a:custGeom>
            <a:avLst/>
            <a:gdLst/>
            <a:ahLst/>
            <a:cxnLst/>
            <a:rect l="l" t="t" r="r" b="b"/>
            <a:pathLst>
              <a:path w="8044107" h="5638800">
                <a:moveTo>
                  <a:pt x="8044107" y="0"/>
                </a:moveTo>
                <a:lnTo>
                  <a:pt x="8044107" y="5638800"/>
                </a:lnTo>
                <a:lnTo>
                  <a:pt x="0" y="5638800"/>
                </a:lnTo>
                <a:lnTo>
                  <a:pt x="295517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21420000">
            <a:off x="486113" y="1220999"/>
            <a:ext cx="6851188" cy="11519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Necessità vs. libertà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 rot="21420000">
            <a:off x="589824" y="2548423"/>
            <a:ext cx="6859199" cy="2844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it-IT" sz="2800" b="1" dirty="0">
                <a:solidFill>
                  <a:schemeClr val="bg1"/>
                </a:solidFill>
              </a:rPr>
              <a:t>Se il libero arbitrio </a:t>
            </a:r>
            <a:r>
              <a:rPr lang="it-IT" sz="2800" b="1" u="sng" dirty="0">
                <a:solidFill>
                  <a:schemeClr val="bg1"/>
                </a:solidFill>
              </a:rPr>
              <a:t>non ha senso</a:t>
            </a:r>
            <a:r>
              <a:rPr lang="it-IT" sz="2800" b="1" dirty="0">
                <a:solidFill>
                  <a:schemeClr val="bg1"/>
                </a:solidFill>
              </a:rPr>
              <a:t>, allora tutto quello che accade è </a:t>
            </a:r>
            <a:r>
              <a:rPr lang="it-IT" sz="2800" b="1" u="sng" dirty="0">
                <a:solidFill>
                  <a:schemeClr val="bg1"/>
                </a:solidFill>
              </a:rPr>
              <a:t>necessario</a:t>
            </a:r>
            <a:r>
              <a:rPr lang="it-IT" sz="2800" b="1" dirty="0">
                <a:solidFill>
                  <a:schemeClr val="bg1"/>
                </a:solidFill>
              </a:rPr>
              <a:t>. La necessità tutto </a:t>
            </a:r>
            <a:r>
              <a:rPr lang="it-IT" sz="2800" b="1" dirty="0">
                <a:solidFill>
                  <a:schemeClr val="bg1"/>
                </a:solidFill>
              </a:rPr>
              <a:t>sovrintende</a:t>
            </a:r>
            <a:r>
              <a:rPr lang="it-IT" sz="2800" b="1" dirty="0">
                <a:solidFill>
                  <a:schemeClr val="bg1"/>
                </a:solidFill>
              </a:rPr>
              <a:t>. </a:t>
            </a:r>
            <a:r>
              <a:rPr lang="it-IT" sz="2800" b="1" u="sng" dirty="0">
                <a:solidFill>
                  <a:schemeClr val="bg1"/>
                </a:solidFill>
              </a:rPr>
              <a:t>Necessità vs. Libertà</a:t>
            </a:r>
            <a:r>
              <a:rPr lang="it-IT" sz="2800" b="1" dirty="0">
                <a:solidFill>
                  <a:schemeClr val="bg1"/>
                </a:solidFill>
              </a:rPr>
              <a:t>.</a:t>
            </a:r>
            <a:endParaRPr lang="it-IT" sz="2800" dirty="0">
              <a:solidFill>
                <a:schemeClr val="bg1"/>
              </a:solidFill>
            </a:endParaRPr>
          </a:p>
          <a:p>
            <a:pPr marL="0" algn="just"/>
            <a:endParaRPr lang="it-IT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98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000125"/>
          </a:xfrm>
        </p:spPr>
        <p:txBody>
          <a:bodyPr/>
          <a:lstStyle/>
          <a:p>
            <a:pPr algn="ctr"/>
            <a:r>
              <a:rPr lang="it-IT" dirty="0"/>
              <a:t>Sub specie </a:t>
            </a:r>
            <a:r>
              <a:rPr lang="it-IT" dirty="0" err="1"/>
              <a:t>aeternitatis</a:t>
            </a: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1828800"/>
            <a:ext cx="10394707" cy="45910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b="1" i="1" u="sng" dirty="0"/>
              <a:t>Sub specie </a:t>
            </a:r>
            <a:r>
              <a:rPr lang="it-IT" sz="2800" b="1" i="1" u="sng" dirty="0" err="1"/>
              <a:t>aeternitatis</a:t>
            </a:r>
            <a:r>
              <a:rPr lang="it-IT" sz="2800" b="1" dirty="0"/>
              <a:t>… che significa? sforzarsi di vedere il mondo come lo vede Dio. Confidare o temere il futuro è </a:t>
            </a:r>
            <a:r>
              <a:rPr lang="it-IT" sz="2800" b="1" u="sng" dirty="0"/>
              <a:t>insensato</a:t>
            </a:r>
            <a:r>
              <a:rPr lang="it-IT" sz="2800" b="1" dirty="0"/>
              <a:t> per Spinoza in quanto, secondo la sua </a:t>
            </a:r>
            <a:r>
              <a:rPr lang="it-IT" sz="2800" b="1" u="sng" dirty="0"/>
              <a:t>visione deterministica</a:t>
            </a:r>
            <a:r>
              <a:rPr lang="it-IT" sz="2800" b="1" dirty="0"/>
              <a:t>, ciò che dovrà accadere comunque accadrà, Ergo: </a:t>
            </a:r>
            <a:r>
              <a:rPr lang="it-IT" sz="2800" b="1" u="sng" dirty="0"/>
              <a:t>perché preoccuparsi</a:t>
            </a:r>
            <a:r>
              <a:rPr lang="it-IT" sz="2800" b="1" dirty="0"/>
              <a:t>? Dei </a:t>
            </a:r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topolini ciechi</a:t>
            </a:r>
            <a:r>
              <a:rPr lang="it-IT" sz="2800" b="1" dirty="0"/>
              <a:t> che sono liberi di muoversi dentro a una scatola, questa </a:t>
            </a:r>
            <a:r>
              <a:rPr lang="it-IT" sz="2800" b="1" u="sng" dirty="0"/>
              <a:t>metafora</a:t>
            </a:r>
            <a:r>
              <a:rPr lang="it-IT" sz="2800" b="1" dirty="0"/>
              <a:t> potrebbe riassumere la libertà dell’uomo secondo </a:t>
            </a:r>
            <a:r>
              <a:rPr lang="it-IT" sz="2800" b="1" dirty="0" err="1"/>
              <a:t>spinoza</a:t>
            </a:r>
            <a:r>
              <a:rPr lang="it-IT" sz="2800" b="1" dirty="0"/>
              <a:t>. </a:t>
            </a:r>
            <a:endParaRPr lang="it-IT" sz="2800" dirty="0"/>
          </a:p>
          <a:p>
            <a:pPr marL="0" indent="0" algn="just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761850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0" name="Rectangle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 rotWithShape="1">
          <a:blip r:embed="rId4">
            <a:alphaModFix amt="43000"/>
            <a:extLst/>
          </a:blip>
          <a:srcRect t="3926" b="23256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15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5700" dirty="0"/>
              <a:t>Spinoza e il 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it-IT" sz="3200" b="1" dirty="0"/>
              <a:t>Come liquida Spinoza il problema del male? non c'è male ma solo apparenza del male e questa si origina perché si credono le parti dell’universo disgiunte e autonome, quando in realtà sono tutte un’</a:t>
            </a:r>
            <a:r>
              <a:rPr lang="it-IT" sz="3200" b="1" u="sng" dirty="0"/>
              <a:t>unica sostanza</a:t>
            </a:r>
            <a:r>
              <a:rPr lang="it-IT" sz="3200" b="1" dirty="0"/>
              <a:t> che è dio (</a:t>
            </a:r>
            <a:r>
              <a:rPr lang="it-IT" sz="3200" b="1" i="1" u="sng" dirty="0"/>
              <a:t>Deus </a:t>
            </a:r>
            <a:r>
              <a:rPr lang="it-IT" sz="3200" b="1" i="1" u="sng" dirty="0" err="1"/>
              <a:t>sive</a:t>
            </a:r>
            <a:r>
              <a:rPr lang="it-IT" sz="3200" b="1" i="1" u="sng" dirty="0"/>
              <a:t> natura</a:t>
            </a:r>
            <a:r>
              <a:rPr lang="it-IT" sz="3200" b="1" dirty="0"/>
              <a:t> appunto).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30964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Segnaposto contenuto 5"/>
          <p:cNvPicPr>
            <a:picLocks noGrp="1" noChangeAspect="1"/>
          </p:cNvPicPr>
          <p:nvPr>
            <p:ph sz="quarter" idx="13"/>
          </p:nvPr>
        </p:nvPicPr>
        <p:blipFill rotWithShape="1">
          <a:blip r:embed="rId4">
            <a:alphaModFix amt="43000"/>
            <a:extLst/>
          </a:blip>
          <a:srcRect t="14471" b="3712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16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700" dirty="0" err="1"/>
              <a:t>Meditare</a:t>
            </a:r>
            <a:r>
              <a:rPr lang="en-US" sz="5700" dirty="0"/>
              <a:t> </a:t>
            </a:r>
            <a:r>
              <a:rPr lang="en-US" sz="5700" dirty="0" err="1"/>
              <a:t>sulla</a:t>
            </a:r>
            <a:r>
              <a:rPr lang="en-US" sz="5700" dirty="0"/>
              <a:t> vita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5800" y="2063396"/>
            <a:ext cx="10394707" cy="33111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it-IT" sz="3200" b="1" dirty="0"/>
              <a:t>Potremmo definire Spinoza come un </a:t>
            </a:r>
            <a:r>
              <a:rPr lang="it-IT" sz="3200" b="1" u="sng" dirty="0"/>
              <a:t>liberatore </a:t>
            </a:r>
            <a:r>
              <a:rPr lang="it-IT" sz="3200" b="1" i="1" u="sng" dirty="0"/>
              <a:t>dalla</a:t>
            </a:r>
            <a:r>
              <a:rPr lang="it-IT" sz="3200" b="1" u="sng" dirty="0"/>
              <a:t> paura</a:t>
            </a:r>
            <a:r>
              <a:rPr lang="it-IT" sz="3200" b="1" dirty="0"/>
              <a:t>: filosofare è un'opportunità per </a:t>
            </a:r>
            <a:r>
              <a:rPr lang="it-IT" sz="3200" b="1" u="sng" dirty="0"/>
              <a:t>meditare sulla vita </a:t>
            </a:r>
            <a:r>
              <a:rPr lang="it-IT" sz="3200" b="1" dirty="0"/>
              <a:t>e </a:t>
            </a:r>
            <a:r>
              <a:rPr lang="it-IT" sz="3200" b="1" u="sng" dirty="0"/>
              <a:t>non sulla morte</a:t>
            </a:r>
            <a:r>
              <a:rPr lang="it-IT" sz="3200" b="1" dirty="0"/>
              <a:t> al contrario dell'approccio socratico per cui il filosofare preparerebbe ad accettare più serenamente il proprio trapasso.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733453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119271"/>
            <a:ext cx="10396882" cy="143123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I sentimenti sono buoni, le passioni 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1" y="1709532"/>
            <a:ext cx="10394707" cy="458815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500" b="1" dirty="0"/>
              <a:t>Occorre distinguere tra </a:t>
            </a:r>
            <a:r>
              <a:rPr lang="it-IT" sz="2500" b="1" u="sng" dirty="0"/>
              <a:t>sentimenti</a:t>
            </a:r>
            <a:r>
              <a:rPr lang="it-IT" sz="2500" b="1" dirty="0"/>
              <a:t> e </a:t>
            </a:r>
            <a:r>
              <a:rPr lang="it-IT" sz="2500" b="1" u="sng" dirty="0"/>
              <a:t>passioni</a:t>
            </a:r>
            <a:r>
              <a:rPr lang="it-IT" sz="2500" b="1" dirty="0"/>
              <a:t>. I sentimenti provengono dall'interno di sé e contengono un principio innato di bontà</a:t>
            </a:r>
            <a:r>
              <a:rPr lang="fr-FR" sz="2500" b="1" dirty="0"/>
              <a:t> </a:t>
            </a:r>
            <a:r>
              <a:rPr lang="it-IT" sz="2500" b="1" dirty="0"/>
              <a:t>che ci conduce verso la </a:t>
            </a:r>
            <a:r>
              <a:rPr lang="it-IT" sz="2500" b="1" u="sng" dirty="0"/>
              <a:t>saggezza</a:t>
            </a:r>
            <a:r>
              <a:rPr lang="it-IT" sz="2500" b="1" dirty="0"/>
              <a:t>, che è </a:t>
            </a:r>
            <a:r>
              <a:rPr lang="it-IT" sz="2500" b="1" u="sng" dirty="0"/>
              <a:t>amore intellettuale di Dio</a:t>
            </a:r>
            <a:r>
              <a:rPr lang="it-IT" sz="2500" b="1" dirty="0"/>
              <a:t>. Viceversa, le passioni, che provengono dall'esterno, trascinano verso il fondo. Ricordate il mito dell'auriga, raccontatoci da Platone nel «Fedro»? In questo mito i sentimenti rinviano al </a:t>
            </a:r>
            <a:r>
              <a:rPr lang="it-IT" sz="2500" b="1" u="sng" dirty="0"/>
              <a:t>cavallo bianco</a:t>
            </a:r>
            <a:r>
              <a:rPr lang="it-IT" sz="2500" b="1" dirty="0"/>
              <a:t> dominato dalla </a:t>
            </a:r>
            <a:r>
              <a:rPr lang="it-IT" sz="2500" b="1" u="sng" dirty="0"/>
              <a:t>razionalità</a:t>
            </a:r>
            <a:r>
              <a:rPr lang="it-IT" sz="2500" b="1" dirty="0"/>
              <a:t> che innalza, mentre le passioni somigliano al </a:t>
            </a:r>
            <a:r>
              <a:rPr lang="it-IT" sz="2500" b="1" u="sng" dirty="0"/>
              <a:t>cavallo nero</a:t>
            </a:r>
            <a:r>
              <a:rPr lang="it-IT" sz="2500" b="1" dirty="0"/>
              <a:t> il cui principio </a:t>
            </a:r>
            <a:r>
              <a:rPr lang="it-IT" sz="2500" b="1" u="sng" dirty="0"/>
              <a:t>irrazionale</a:t>
            </a:r>
            <a:r>
              <a:rPr lang="it-IT" sz="2500" b="1" dirty="0"/>
              <a:t> sospinge verso il basso.</a:t>
            </a:r>
            <a:endParaRPr lang="it-IT" sz="2500" dirty="0"/>
          </a:p>
          <a:p>
            <a:pPr marL="0" indent="0" algn="just">
              <a:buNone/>
            </a:pPr>
            <a:endParaRPr lang="it-IT" sz="2500" dirty="0"/>
          </a:p>
        </p:txBody>
      </p:sp>
    </p:spTree>
    <p:extLst>
      <p:ext uri="{BB962C8B-B14F-4D97-AF65-F5344CB8AC3E}">
        <p14:creationId xmlns:p14="http://schemas.microsoft.com/office/powerpoint/2010/main" val="1897285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344559"/>
            <a:ext cx="10396882" cy="1152938"/>
          </a:xfrm>
        </p:spPr>
        <p:txBody>
          <a:bodyPr/>
          <a:lstStyle/>
          <a:p>
            <a:pPr algn="ctr"/>
            <a:r>
              <a:rPr lang="it-IT" dirty="0"/>
              <a:t>Il metodo geometrico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1603513"/>
            <a:ext cx="10394707" cy="45686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b="1" dirty="0"/>
              <a:t>Tolta la patina di determinismo che gli ha fruttato il soprannome di “</a:t>
            </a:r>
            <a:r>
              <a:rPr lang="it-IT" sz="2800" b="1" u="sng" dirty="0"/>
              <a:t>ebreo di </a:t>
            </a:r>
            <a:r>
              <a:rPr lang="it-IT" sz="2800" b="1" u="sng" dirty="0" err="1"/>
              <a:t>amsterdam</a:t>
            </a:r>
            <a:r>
              <a:rPr lang="it-IT" sz="2800" b="1" dirty="0"/>
              <a:t>” (Miguel de </a:t>
            </a:r>
            <a:r>
              <a:rPr lang="it-IT" sz="2800" b="1" dirty="0" err="1"/>
              <a:t>Unamuno</a:t>
            </a:r>
            <a:r>
              <a:rPr lang="it-IT" sz="2800" b="1" dirty="0"/>
              <a:t>), non si può </a:t>
            </a:r>
            <a:r>
              <a:rPr lang="it-IT" sz="2800" b="1" u="sng" dirty="0"/>
              <a:t>non</a:t>
            </a:r>
            <a:r>
              <a:rPr lang="it-IT" sz="2800" b="1" dirty="0"/>
              <a:t> apprezzare la raffinatezza delle argomentazioni di Spinoza, vale a dire: il suo metodo geometrico. Esso tratta </a:t>
            </a:r>
            <a:r>
              <a:rPr lang="it-IT" sz="2800" b="1" u="sng" dirty="0"/>
              <a:t>concetti metafisici </a:t>
            </a:r>
            <a:r>
              <a:rPr lang="it-IT" sz="2800" b="1" dirty="0"/>
              <a:t>(vita, morte, Dio, eternità) come se si trattasse di </a:t>
            </a:r>
            <a:r>
              <a:rPr lang="it-IT" sz="2800" b="1" u="sng" dirty="0"/>
              <a:t>questioni geometriche</a:t>
            </a:r>
            <a:r>
              <a:rPr lang="it-IT" sz="2800" b="1" dirty="0"/>
              <a:t>. Tant’è che soleva concludere le sue proposizioni con la seguente formula: «</a:t>
            </a:r>
            <a:r>
              <a:rPr lang="it-IT" sz="2800" b="1" dirty="0" err="1"/>
              <a:t>QeD</a:t>
            </a:r>
            <a:r>
              <a:rPr lang="it-IT" sz="2800" b="1" dirty="0"/>
              <a:t>», ovvero «</a:t>
            </a:r>
            <a:r>
              <a:rPr lang="it-IT" sz="2800" b="1" dirty="0" err="1"/>
              <a:t>Quod</a:t>
            </a:r>
            <a:r>
              <a:rPr lang="it-IT" sz="2800" b="1" dirty="0"/>
              <a:t> </a:t>
            </a:r>
            <a:r>
              <a:rPr lang="it-IT" sz="2800" b="1" dirty="0" err="1"/>
              <a:t>erat</a:t>
            </a:r>
            <a:r>
              <a:rPr lang="it-IT" sz="2800" b="1" dirty="0"/>
              <a:t> </a:t>
            </a:r>
            <a:r>
              <a:rPr lang="it-IT" sz="2800" b="1" dirty="0" err="1"/>
              <a:t>demonstrandum</a:t>
            </a:r>
            <a:r>
              <a:rPr lang="it-IT" sz="2800" b="1" dirty="0"/>
              <a:t>». </a:t>
            </a:r>
            <a:endParaRPr lang="it-IT" sz="2800" dirty="0"/>
          </a:p>
          <a:p>
            <a:pPr marL="0" indent="0" algn="just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988841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5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7" name="Rectangle 1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9" name="Rectangle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/>
          <a:srcRect t="22314" b="26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609600"/>
            <a:ext cx="7554140" cy="5638800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742123"/>
            <a:ext cx="6397155" cy="10523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monismo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>
          <a:xfrm>
            <a:off x="685801" y="1926986"/>
            <a:ext cx="6397155" cy="34645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it-IT" sz="2800" b="1" dirty="0">
                <a:solidFill>
                  <a:schemeClr val="bg1"/>
                </a:solidFill>
              </a:rPr>
              <a:t>La metafisica spinoziana è il più compiuto esempio di monismo. Se Dio è la natura, allora </a:t>
            </a:r>
            <a:r>
              <a:rPr lang="it-IT" sz="2800" b="1" u="sng" dirty="0">
                <a:solidFill>
                  <a:schemeClr val="bg1"/>
                </a:solidFill>
              </a:rPr>
              <a:t>tutto è parte di un’unica sostanza che è Dio</a:t>
            </a:r>
            <a:r>
              <a:rPr lang="it-IT" sz="2800" b="1" dirty="0">
                <a:solidFill>
                  <a:schemeClr val="bg1"/>
                </a:solidFill>
              </a:rPr>
              <a:t>. Perciò monismo, da: </a:t>
            </a:r>
            <a:r>
              <a:rPr lang="it-IT" sz="2800" b="1" u="sng" dirty="0">
                <a:solidFill>
                  <a:schemeClr val="bg1"/>
                </a:solidFill>
              </a:rPr>
              <a:t>mono</a:t>
            </a:r>
            <a:r>
              <a:rPr lang="it-IT" sz="2800" b="1" dirty="0">
                <a:solidFill>
                  <a:schemeClr val="bg1"/>
                </a:solidFill>
              </a:rPr>
              <a:t>, cioè </a:t>
            </a:r>
            <a:r>
              <a:rPr lang="it-IT" sz="2800" b="1" u="sng" dirty="0">
                <a:solidFill>
                  <a:schemeClr val="bg1"/>
                </a:solidFill>
              </a:rPr>
              <a:t>uno</a:t>
            </a:r>
            <a:r>
              <a:rPr lang="it-IT" sz="2800" b="1" dirty="0">
                <a:solidFill>
                  <a:schemeClr val="bg1"/>
                </a:solidFill>
              </a:rPr>
              <a:t>. </a:t>
            </a:r>
            <a:endParaRPr lang="it-IT" sz="2800" dirty="0">
              <a:solidFill>
                <a:schemeClr val="bg1"/>
              </a:solidFill>
            </a:endParaRPr>
          </a:p>
          <a:p>
            <a:pPr indent="-228600" algn="just">
              <a:buFont typeface="Arial" panose="020B0604020202020204" pitchFamily="34" charset="0"/>
              <a:buChar char="•"/>
            </a:pPr>
            <a:endParaRPr lang="it-IT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32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Spinoza secondo Russell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1943100"/>
            <a:ext cx="10394707" cy="3609974"/>
          </a:xfrm>
        </p:spPr>
        <p:txBody>
          <a:bodyPr>
            <a:noAutofit/>
          </a:bodyPr>
          <a:lstStyle/>
          <a:p>
            <a:pPr algn="just"/>
            <a:r>
              <a:rPr lang="it-IT" sz="2800" b="1" dirty="0"/>
              <a:t>Secondo il premio </a:t>
            </a:r>
            <a:r>
              <a:rPr lang="it-IT" sz="2800" b="1" dirty="0" err="1"/>
              <a:t>nobel</a:t>
            </a:r>
            <a:r>
              <a:rPr lang="it-IT" sz="2800" b="1" dirty="0"/>
              <a:t> </a:t>
            </a:r>
            <a:r>
              <a:rPr lang="it-IT" sz="2800" b="1" dirty="0" err="1"/>
              <a:t>bertrand</a:t>
            </a:r>
            <a:r>
              <a:rPr lang="it-IT" sz="2800" b="1" dirty="0"/>
              <a:t> Russell, La scienza moderna sconfessa le acquisizioni della metafisica spinoziana, infatti, i dati empirici non sono necessità logiche.</a:t>
            </a:r>
          </a:p>
          <a:p>
            <a:pPr algn="just"/>
            <a:r>
              <a:rPr lang="it-IT" sz="2800" b="1" dirty="0"/>
              <a:t>Sempre secondo Russell, L'etica è la parte migliore del pensiero spinoziano. Addirittura costituirebbe un'evoluzione (o aggiornamento) di quella cristiana. Un esempio? Per </a:t>
            </a:r>
            <a:r>
              <a:rPr lang="it-IT" sz="2800" b="1" dirty="0" err="1"/>
              <a:t>spinoza</a:t>
            </a:r>
            <a:r>
              <a:rPr lang="it-IT" sz="2800" b="1" dirty="0"/>
              <a:t> Si pecca </a:t>
            </a:r>
            <a:r>
              <a:rPr lang="it-IT" sz="2800" b="1" u="sng" dirty="0"/>
              <a:t>per ignoranza</a:t>
            </a:r>
            <a:r>
              <a:rPr lang="it-IT" sz="2800" b="1" dirty="0"/>
              <a:t>, non </a:t>
            </a:r>
            <a:r>
              <a:rPr lang="it-IT" sz="2800" b="1" u="sng" dirty="0"/>
              <a:t>per malvagità</a:t>
            </a:r>
            <a:r>
              <a:rPr lang="it-IT" sz="2800" b="1" dirty="0"/>
              <a:t>.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670680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0" name="Rectangle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 rotWithShape="1">
          <a:blip r:embed="rId4"/>
          <a:srcRect t="26236" r="9092" b="7567"/>
          <a:stretch/>
        </p:blipFill>
        <p:spPr>
          <a:xfrm>
            <a:off x="20" y="10"/>
            <a:ext cx="11734780" cy="6408728"/>
          </a:xfrm>
          <a:prstGeom prst="rect">
            <a:avLst/>
          </a:prstGeom>
          <a:ln>
            <a:noFill/>
          </a:ln>
        </p:spPr>
      </p:pic>
      <p:sp>
        <p:nvSpPr>
          <p:cNvPr id="15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7540157" cy="6380796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503584"/>
            <a:ext cx="6397155" cy="11213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Parola di </a:t>
            </a:r>
            <a:r>
              <a:rPr lang="it-IT" dirty="0" err="1">
                <a:solidFill>
                  <a:schemeClr val="bg1"/>
                </a:solidFill>
              </a:rPr>
              <a:t>spinoza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1" y="1855304"/>
            <a:ext cx="6397156" cy="365465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None/>
            </a:pPr>
            <a:r>
              <a:rPr lang="it-IT" sz="2800" dirty="0">
                <a:solidFill>
                  <a:schemeClr val="bg1"/>
                </a:solidFill>
              </a:rPr>
              <a:t>«L’odio è accresciuto dalla reciprocità, ma può d’altra parte essere debellato dall’amore. L’odio, quando è completamente vinto dall’amore, si trasforma in amore; e allora l’amore è più grande che se l’odio non l’avesse preceduto».</a:t>
            </a:r>
          </a:p>
        </p:txBody>
      </p:sp>
    </p:spTree>
    <p:extLst>
      <p:ext uri="{BB962C8B-B14F-4D97-AF65-F5344CB8AC3E}">
        <p14:creationId xmlns:p14="http://schemas.microsoft.com/office/powerpoint/2010/main" val="3765542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212036"/>
            <a:ext cx="10396882" cy="1113182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La critica di </a:t>
            </a:r>
            <a:r>
              <a:rPr lang="it-IT" dirty="0" err="1"/>
              <a:t>Unamuno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1417983"/>
            <a:ext cx="10394707" cy="46780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3200" b="1" dirty="0"/>
              <a:t>Un grande pensatore del Novecento, lo spagnolo </a:t>
            </a:r>
            <a:r>
              <a:rPr lang="it-IT" sz="3200" b="1" dirty="0" err="1"/>
              <a:t>miguel</a:t>
            </a:r>
            <a:r>
              <a:rPr lang="it-IT" sz="3200" b="1" dirty="0"/>
              <a:t> de </a:t>
            </a:r>
            <a:r>
              <a:rPr lang="it-IT" sz="3200" b="1" dirty="0" err="1"/>
              <a:t>Unamuno</a:t>
            </a:r>
            <a:r>
              <a:rPr lang="it-IT" sz="3200" b="1" dirty="0"/>
              <a:t>, muove una critica a Spinoza definendolo «l'Ebreo di Amsterdam» che rifiuta d'indignarsi al cospetto di quella suprema ingiustizia che è la morte e che, per giunta, sembrerebbe </a:t>
            </a:r>
            <a:r>
              <a:rPr lang="it-IT" sz="3200" b="1" u="sng" dirty="0"/>
              <a:t>sordo</a:t>
            </a:r>
            <a:r>
              <a:rPr lang="it-IT" sz="3200" b="1" dirty="0"/>
              <a:t> ai lamenti sacrosanti di quella creatura di carne e sangue che è l'uomo.</a:t>
            </a:r>
            <a:endParaRPr lang="it-IT" sz="3200" dirty="0"/>
          </a:p>
          <a:p>
            <a:pPr marL="0" indent="0" algn="just">
              <a:buNone/>
            </a:pP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530493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132522"/>
            <a:ext cx="10396882" cy="1046921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Spunto di riflessione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85800" y="1285461"/>
            <a:ext cx="10394707" cy="494306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600" b="1" dirty="0"/>
              <a:t>In definitiva, si può considerare l'etica di Spinoza uno strumento di consolazione, valido senz’altro, ma niente più che uno </a:t>
            </a:r>
            <a:r>
              <a:rPr lang="it-IT" sz="2600" b="1" u="sng" dirty="0"/>
              <a:t>strumento</a:t>
            </a:r>
            <a:r>
              <a:rPr lang="it-IT" sz="2600" b="1" dirty="0"/>
              <a:t>, con tutti gli annessi e connessi; consola sì, pur non bramando né tanto meno chiedendo giustizia alla profonda </a:t>
            </a:r>
            <a:r>
              <a:rPr lang="it-IT" sz="2600" b="1" u="sng" dirty="0"/>
              <a:t>ingiustizia umana</a:t>
            </a:r>
            <a:r>
              <a:rPr lang="it-IT" sz="2600" b="1" dirty="0"/>
              <a:t>, quella di soffrire e – in ultima battuta – di </a:t>
            </a:r>
            <a:r>
              <a:rPr lang="it-IT" sz="2600" b="1" u="sng" dirty="0"/>
              <a:t>dover morire</a:t>
            </a:r>
            <a:r>
              <a:rPr lang="it-IT" sz="2600" b="1" dirty="0"/>
              <a:t>. Perlomeno la consolazione del platonismo e del cristianesimo, ovvero </a:t>
            </a:r>
            <a:r>
              <a:rPr lang="it-IT" sz="2600" b="1" u="sng" dirty="0"/>
              <a:t>la ricompensa dei giusti dopo la morte</a:t>
            </a:r>
            <a:r>
              <a:rPr lang="it-IT" sz="2600" b="1" dirty="0"/>
              <a:t>, per quanto meno geometrica e raffinata, tende più a un ideale di giustizia universale; </a:t>
            </a:r>
            <a:r>
              <a:rPr lang="it-IT" sz="2600" b="1" u="sng" dirty="0"/>
              <a:t>Giustizia</a:t>
            </a:r>
            <a:r>
              <a:rPr lang="it-IT" sz="2600" b="1" dirty="0"/>
              <a:t> della quale Dio solo lo sa quanto ce n'è bisogno. </a:t>
            </a:r>
            <a:endParaRPr lang="it-IT" sz="2600" dirty="0"/>
          </a:p>
          <a:p>
            <a:pPr marL="0" indent="0" algn="just">
              <a:buNone/>
            </a:pP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2861855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Evento</Template>
  <TotalTime>200</TotalTime>
  <Words>897</Words>
  <Application>Microsoft Office PowerPoint</Application>
  <PresentationFormat>Widescreen</PresentationFormat>
  <Paragraphs>39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3" baseType="lpstr">
      <vt:lpstr>Arial</vt:lpstr>
      <vt:lpstr>Impact</vt:lpstr>
      <vt:lpstr>Evento</vt:lpstr>
      <vt:lpstr>Baruch Spinoza (1632-1677 )</vt:lpstr>
      <vt:lpstr>Presentazione standard di PowerPoint</vt:lpstr>
      <vt:lpstr>Razionalismo</vt:lpstr>
      <vt:lpstr>Panteismo</vt:lpstr>
      <vt:lpstr>Contro l’antropomorfizzazione</vt:lpstr>
      <vt:lpstr>Determinismo</vt:lpstr>
      <vt:lpstr>E il libero arbitrio?</vt:lpstr>
      <vt:lpstr>Libertà minima</vt:lpstr>
      <vt:lpstr>Deus sive natura</vt:lpstr>
      <vt:lpstr>Necessità vs. libertà</vt:lpstr>
      <vt:lpstr>Sub specie aeternitatis </vt:lpstr>
      <vt:lpstr>Spinoza e il male</vt:lpstr>
      <vt:lpstr>Meditare sulla vita</vt:lpstr>
      <vt:lpstr>I sentimenti sono buoni, le passioni no</vt:lpstr>
      <vt:lpstr>Il metodo geometrico</vt:lpstr>
      <vt:lpstr>monismo</vt:lpstr>
      <vt:lpstr>Spinoza secondo Russell</vt:lpstr>
      <vt:lpstr>Parola di spinoza</vt:lpstr>
      <vt:lpstr>La critica di Unamuno</vt:lpstr>
      <vt:lpstr>Spunto di riflessione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Baruch Spinoza (1632-1677 )</dc:title>
  <dc:creator>Marco Apolloni</dc:creator>
  <cp:lastModifiedBy>Marco Apolloni</cp:lastModifiedBy>
  <cp:revision>25</cp:revision>
  <dcterms:created xsi:type="dcterms:W3CDTF">2017-02-10T12:53:54Z</dcterms:created>
  <dcterms:modified xsi:type="dcterms:W3CDTF">2017-02-10T19:04:33Z</dcterms:modified>
</cp:coreProperties>
</file>