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3.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8" r:id="rId2"/>
    <p:sldMasterId id="2147483696" r:id="rId3"/>
    <p:sldMasterId id="2147483708" r:id="rId4"/>
  </p:sldMasterIdLst>
  <p:sldIdLst>
    <p:sldId id="256" r:id="rId5"/>
    <p:sldId id="297" r:id="rId6"/>
    <p:sldId id="296" r:id="rId7"/>
    <p:sldId id="257" r:id="rId8"/>
    <p:sldId id="258" r:id="rId9"/>
    <p:sldId id="260" r:id="rId10"/>
    <p:sldId id="298" r:id="rId11"/>
    <p:sldId id="259" r:id="rId12"/>
    <p:sldId id="262" r:id="rId13"/>
    <p:sldId id="261" r:id="rId14"/>
    <p:sldId id="267" r:id="rId15"/>
    <p:sldId id="299" r:id="rId16"/>
    <p:sldId id="268" r:id="rId17"/>
    <p:sldId id="263" r:id="rId18"/>
    <p:sldId id="269" r:id="rId19"/>
    <p:sldId id="270" r:id="rId20"/>
    <p:sldId id="300" r:id="rId21"/>
    <p:sldId id="264" r:id="rId22"/>
    <p:sldId id="265" r:id="rId23"/>
    <p:sldId id="266" r:id="rId24"/>
    <p:sldId id="291"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301" r:id="rId42"/>
    <p:sldId id="292" r:id="rId43"/>
    <p:sldId id="293" r:id="rId44"/>
    <p:sldId id="294" r:id="rId45"/>
    <p:sldId id="295" r:id="rId46"/>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2" d="100"/>
          <a:sy n="72" d="100"/>
        </p:scale>
        <p:origin x="66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viewProps" Target="viewProps.xml"/><Relationship Id="rId8" Type="http://schemas.openxmlformats.org/officeDocument/2006/relationships/slide" Target="slides/slide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10/29/2017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a:t>
            </a:fld>
            <a:endParaRPr lang="en-US" dirty="0"/>
          </a:p>
        </p:txBody>
      </p:sp>
    </p:spTree>
    <p:extLst>
      <p:ext uri="{BB962C8B-B14F-4D97-AF65-F5344CB8AC3E}">
        <p14:creationId xmlns:p14="http://schemas.microsoft.com/office/powerpoint/2010/main" val="8787171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idx="1"/>
          </p:nvPr>
        </p:nvSpPr>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10/29/2017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a:t>
            </a:fld>
            <a:endParaRPr lang="en-US" dirty="0"/>
          </a:p>
        </p:txBody>
      </p:sp>
    </p:spTree>
    <p:extLst>
      <p:ext uri="{BB962C8B-B14F-4D97-AF65-F5344CB8AC3E}">
        <p14:creationId xmlns:p14="http://schemas.microsoft.com/office/powerpoint/2010/main" val="9841533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48A87A34-81AB-432B-8DAE-1953F412C126}" type="datetimeFigureOut">
              <a:rPr lang="en-US" dirty="0"/>
              <a:t>10/29/2017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a:t>
            </a:fld>
            <a:endParaRPr lang="en-US" dirty="0"/>
          </a:p>
        </p:txBody>
      </p:sp>
    </p:spTree>
    <p:extLst>
      <p:ext uri="{BB962C8B-B14F-4D97-AF65-F5344CB8AC3E}">
        <p14:creationId xmlns:p14="http://schemas.microsoft.com/office/powerpoint/2010/main" val="23155810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913795" y="2088319"/>
            <a:ext cx="5106004" cy="3702881"/>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6173403" y="2088319"/>
            <a:ext cx="5094154" cy="3702881"/>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10/29/2017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a:t>
            </a:fld>
            <a:endParaRPr lang="en-US" dirty="0"/>
          </a:p>
        </p:txBody>
      </p:sp>
    </p:spTree>
    <p:extLst>
      <p:ext uri="{BB962C8B-B14F-4D97-AF65-F5344CB8AC3E}">
        <p14:creationId xmlns:p14="http://schemas.microsoft.com/office/powerpoint/2010/main" val="31950916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4" name="Content Placeholder 3"/>
          <p:cNvSpPr>
            <a:spLocks noGrp="1"/>
          </p:cNvSpPr>
          <p:nvPr>
            <p:ph sz="half" idx="2"/>
          </p:nvPr>
        </p:nvSpPr>
        <p:spPr>
          <a:xfrm>
            <a:off x="913795" y="2912232"/>
            <a:ext cx="5107208" cy="287896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6" name="Content Placeholder 5"/>
          <p:cNvSpPr>
            <a:spLocks noGrp="1"/>
          </p:cNvSpPr>
          <p:nvPr>
            <p:ph sz="quarter" idx="4"/>
          </p:nvPr>
        </p:nvSpPr>
        <p:spPr>
          <a:xfrm>
            <a:off x="6172200" y="2912232"/>
            <a:ext cx="5095357" cy="287896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10/29/2017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‹N›</a:t>
            </a:fld>
            <a:endParaRPr lang="en-US" dirty="0"/>
          </a:p>
        </p:txBody>
      </p:sp>
    </p:spTree>
    <p:extLst>
      <p:ext uri="{BB962C8B-B14F-4D97-AF65-F5344CB8AC3E}">
        <p14:creationId xmlns:p14="http://schemas.microsoft.com/office/powerpoint/2010/main" val="23278310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10/29/2017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a:t>
            </a:fld>
            <a:endParaRPr lang="en-US" dirty="0"/>
          </a:p>
        </p:txBody>
      </p:sp>
    </p:spTree>
    <p:extLst>
      <p:ext uri="{BB962C8B-B14F-4D97-AF65-F5344CB8AC3E}">
        <p14:creationId xmlns:p14="http://schemas.microsoft.com/office/powerpoint/2010/main" val="8443107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10/29/2017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‹N›</a:t>
            </a:fld>
            <a:endParaRPr lang="en-US" dirty="0"/>
          </a:p>
        </p:txBody>
      </p:sp>
    </p:spTree>
    <p:extLst>
      <p:ext uri="{BB962C8B-B14F-4D97-AF65-F5344CB8AC3E}">
        <p14:creationId xmlns:p14="http://schemas.microsoft.com/office/powerpoint/2010/main" val="9250459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it-IT"/>
              <a:t>Fare clic per modificare lo stile del titolo dello schema</a:t>
            </a:r>
            <a:endParaRPr lang="en-US" dirty="0"/>
          </a:p>
        </p:txBody>
      </p:sp>
      <p:sp>
        <p:nvSpPr>
          <p:cNvPr id="3" name="Content Placeholder 2"/>
          <p:cNvSpPr>
            <a:spLocks noGrp="1"/>
          </p:cNvSpPr>
          <p:nvPr>
            <p:ph idx="1"/>
          </p:nvPr>
        </p:nvSpPr>
        <p:spPr>
          <a:xfrm>
            <a:off x="5078064" y="609600"/>
            <a:ext cx="6189492" cy="5181600"/>
          </a:xfrm>
        </p:spPr>
        <p:txBody>
          <a:bodyPr anchor="ct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48A87A34-81AB-432B-8DAE-1953F412C126}" type="datetimeFigureOut">
              <a:rPr lang="en-US" dirty="0"/>
              <a:t>10/29/2017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a:t>
            </a:fld>
            <a:endParaRPr lang="en-US" dirty="0"/>
          </a:p>
        </p:txBody>
      </p:sp>
    </p:spTree>
    <p:extLst>
      <p:ext uri="{BB962C8B-B14F-4D97-AF65-F5344CB8AC3E}">
        <p14:creationId xmlns:p14="http://schemas.microsoft.com/office/powerpoint/2010/main" val="14925983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endParaRPr lang="en-US" dirty="0"/>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48A87A34-81AB-432B-8DAE-1953F412C126}" type="datetimeFigureOut">
              <a:rPr lang="en-US" dirty="0"/>
              <a:t>10/29/2017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a:t>
            </a:fld>
            <a:endParaRPr lang="en-US" dirty="0"/>
          </a:p>
        </p:txBody>
      </p:sp>
    </p:spTree>
    <p:extLst>
      <p:ext uri="{BB962C8B-B14F-4D97-AF65-F5344CB8AC3E}">
        <p14:creationId xmlns:p14="http://schemas.microsoft.com/office/powerpoint/2010/main" val="23088344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magine panoramica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endParaRPr lang="en-US" dirty="0"/>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48A87A34-81AB-432B-8DAE-1953F412C126}" type="datetimeFigureOut">
              <a:rPr lang="en-US" dirty="0"/>
              <a:t>10/29/2017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a:t>
            </a:fld>
            <a:endParaRPr lang="en-US" dirty="0"/>
          </a:p>
        </p:txBody>
      </p:sp>
    </p:spTree>
    <p:extLst>
      <p:ext uri="{BB962C8B-B14F-4D97-AF65-F5344CB8AC3E}">
        <p14:creationId xmlns:p14="http://schemas.microsoft.com/office/powerpoint/2010/main" val="3984230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it-IT"/>
              <a:t>Fare clic per modificare lo stile del titolo dello schema</a:t>
            </a:r>
            <a:endParaRPr lang="en-US" dirty="0"/>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48A87A34-81AB-432B-8DAE-1953F412C126}" type="datetimeFigureOut">
              <a:rPr lang="en-US" dirty="0"/>
              <a:t>10/29/2017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a:t>
            </a:fld>
            <a:endParaRPr lang="en-US" dirty="0"/>
          </a:p>
        </p:txBody>
      </p:sp>
    </p:spTree>
    <p:extLst>
      <p:ext uri="{BB962C8B-B14F-4D97-AF65-F5344CB8AC3E}">
        <p14:creationId xmlns:p14="http://schemas.microsoft.com/office/powerpoint/2010/main" val="3409321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it-IT"/>
              <a:t>Fare clic per modificare lo stile del titolo dello schema</a:t>
            </a:r>
            <a:endParaRPr lang="en-US" dirty="0"/>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48A87A34-81AB-432B-8DAE-1953F412C126}" type="datetimeFigureOut">
              <a:rPr lang="en-US" dirty="0"/>
              <a:t>10/29/2017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a:t>
            </a:fld>
            <a:endParaRPr lang="en-US" dirty="0"/>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1570097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it-IT"/>
              <a:t>Fare clic per modificare lo stile del titolo dello schema</a:t>
            </a:r>
            <a:endParaRPr lang="en-US" dirty="0"/>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48A87A34-81AB-432B-8DAE-1953F412C126}" type="datetimeFigureOut">
              <a:rPr lang="en-US" dirty="0"/>
              <a:t>10/29/2017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a:t>
            </a:fld>
            <a:endParaRPr lang="en-US" dirty="0"/>
          </a:p>
        </p:txBody>
      </p:sp>
    </p:spTree>
    <p:extLst>
      <p:ext uri="{BB962C8B-B14F-4D97-AF65-F5344CB8AC3E}">
        <p14:creationId xmlns:p14="http://schemas.microsoft.com/office/powerpoint/2010/main" val="9091197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onne">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it-IT"/>
              <a:t>Fare clic per modificare lo stile del titolo dello schema</a:t>
            </a:r>
            <a:endParaRPr lang="en-US" dirty="0"/>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8" name="Text Placeholder 3"/>
          <p:cNvSpPr>
            <a:spLocks noGrp="1"/>
          </p:cNvSpPr>
          <p:nvPr>
            <p:ph type="body" sz="half" idx="15"/>
          </p:nvPr>
        </p:nvSpPr>
        <p:spPr>
          <a:xfrm>
            <a:off x="913794" y="2911624"/>
            <a:ext cx="329895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10" name="Text Placeholder 3"/>
          <p:cNvSpPr>
            <a:spLocks noGrp="1"/>
          </p:cNvSpPr>
          <p:nvPr>
            <p:ph type="body" sz="half" idx="16"/>
          </p:nvPr>
        </p:nvSpPr>
        <p:spPr>
          <a:xfrm>
            <a:off x="4444878" y="2911624"/>
            <a:ext cx="329982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12" name="Text Placeholder 3"/>
          <p:cNvSpPr>
            <a:spLocks noGrp="1"/>
          </p:cNvSpPr>
          <p:nvPr>
            <p:ph type="body" sz="half" idx="17"/>
          </p:nvPr>
        </p:nvSpPr>
        <p:spPr>
          <a:xfrm>
            <a:off x="7976346" y="2911624"/>
            <a:ext cx="329121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3" name="Date Placeholder 2"/>
          <p:cNvSpPr>
            <a:spLocks noGrp="1"/>
          </p:cNvSpPr>
          <p:nvPr>
            <p:ph type="dt" sz="half" idx="10"/>
          </p:nvPr>
        </p:nvSpPr>
        <p:spPr/>
        <p:txBody>
          <a:bodyPr/>
          <a:lstStyle/>
          <a:p>
            <a:fld id="{48A87A34-81AB-432B-8DAE-1953F412C126}" type="datetimeFigureOut">
              <a:rPr lang="en-US" dirty="0"/>
              <a:t>10/29/2017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a:t>
            </a:fld>
            <a:endParaRPr lang="en-US" dirty="0"/>
          </a:p>
        </p:txBody>
      </p:sp>
    </p:spTree>
    <p:extLst>
      <p:ext uri="{BB962C8B-B14F-4D97-AF65-F5344CB8AC3E}">
        <p14:creationId xmlns:p14="http://schemas.microsoft.com/office/powerpoint/2010/main" val="5292846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colonne immagine">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it-IT"/>
              <a:t>Fare clic per modificare lo stile del titolo dello schema</a:t>
            </a:r>
            <a:endParaRPr lang="en-US" dirty="0"/>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21" name="Text Placeholder 3"/>
          <p:cNvSpPr>
            <a:spLocks noGrp="1"/>
          </p:cNvSpPr>
          <p:nvPr>
            <p:ph type="body" sz="half" idx="18"/>
          </p:nvPr>
        </p:nvSpPr>
        <p:spPr>
          <a:xfrm>
            <a:off x="913795" y="4772161"/>
            <a:ext cx="3298955"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24" name="Text Placeholder 3"/>
          <p:cNvSpPr>
            <a:spLocks noGrp="1"/>
          </p:cNvSpPr>
          <p:nvPr>
            <p:ph type="body" sz="half" idx="19"/>
          </p:nvPr>
        </p:nvSpPr>
        <p:spPr>
          <a:xfrm>
            <a:off x="4441348" y="4772160"/>
            <a:ext cx="330033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27" name="Text Placeholder 3"/>
          <p:cNvSpPr>
            <a:spLocks noGrp="1"/>
          </p:cNvSpPr>
          <p:nvPr>
            <p:ph type="body" sz="half" idx="20"/>
          </p:nvPr>
        </p:nvSpPr>
        <p:spPr>
          <a:xfrm>
            <a:off x="7973298" y="4772161"/>
            <a:ext cx="3294258"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3" name="Date Placeholder 2"/>
          <p:cNvSpPr>
            <a:spLocks noGrp="1"/>
          </p:cNvSpPr>
          <p:nvPr>
            <p:ph type="dt" sz="half" idx="10"/>
          </p:nvPr>
        </p:nvSpPr>
        <p:spPr/>
        <p:txBody>
          <a:bodyPr/>
          <a:lstStyle/>
          <a:p>
            <a:fld id="{48A87A34-81AB-432B-8DAE-1953F412C126}" type="datetimeFigureOut">
              <a:rPr lang="en-US" dirty="0"/>
              <a:t>10/29/2017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a:t>
            </a:fld>
            <a:endParaRPr lang="en-US" dirty="0"/>
          </a:p>
        </p:txBody>
      </p:sp>
    </p:spTree>
    <p:extLst>
      <p:ext uri="{BB962C8B-B14F-4D97-AF65-F5344CB8AC3E}">
        <p14:creationId xmlns:p14="http://schemas.microsoft.com/office/powerpoint/2010/main" val="39282016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10/29/2017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a:t>
            </a:fld>
            <a:endParaRPr lang="en-US" dirty="0"/>
          </a:p>
        </p:txBody>
      </p:sp>
    </p:spTree>
    <p:extLst>
      <p:ext uri="{BB962C8B-B14F-4D97-AF65-F5344CB8AC3E}">
        <p14:creationId xmlns:p14="http://schemas.microsoft.com/office/powerpoint/2010/main" val="9969123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10/29/2017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a:t>
            </a:fld>
            <a:endParaRPr lang="en-US" dirty="0"/>
          </a:p>
        </p:txBody>
      </p:sp>
    </p:spTree>
    <p:extLst>
      <p:ext uri="{BB962C8B-B14F-4D97-AF65-F5344CB8AC3E}">
        <p14:creationId xmlns:p14="http://schemas.microsoft.com/office/powerpoint/2010/main" val="2366362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4A3A7675-39E0-40F0-AA9F-A638EAAA8A44}" type="datetimeFigureOut">
              <a:rPr lang="it-IT" smtClean="0"/>
              <a:t>29/10/2017</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a:xfrm>
            <a:off x="9255346" y="2750337"/>
            <a:ext cx="1171888" cy="1356442"/>
          </a:xfrm>
        </p:spPr>
        <p:txBody>
          <a:bodyPr/>
          <a:lstStyle/>
          <a:p>
            <a:fld id="{7A3EB2A1-6109-4EFD-861A-81F977A4C808}" type="slidenum">
              <a:rPr lang="it-IT" smtClean="0"/>
              <a:t>‹N›</a:t>
            </a:fld>
            <a:endParaRPr lang="it-IT"/>
          </a:p>
        </p:txBody>
      </p:sp>
    </p:spTree>
    <p:extLst>
      <p:ext uri="{BB962C8B-B14F-4D97-AF65-F5344CB8AC3E}">
        <p14:creationId xmlns:p14="http://schemas.microsoft.com/office/powerpoint/2010/main" val="377853588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idx="1"/>
          </p:nvPr>
        </p:nvSpPr>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4A3A7675-39E0-40F0-AA9F-A638EAAA8A44}" type="datetimeFigureOut">
              <a:rPr lang="it-IT" smtClean="0"/>
              <a:t>29/10/2017</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7A3EB2A1-6109-4EFD-861A-81F977A4C808}" type="slidenum">
              <a:rPr lang="it-IT" smtClean="0"/>
              <a:t>‹N›</a:t>
            </a:fld>
            <a:endParaRPr lang="it-IT"/>
          </a:p>
        </p:txBody>
      </p:sp>
    </p:spTree>
    <p:extLst>
      <p:ext uri="{BB962C8B-B14F-4D97-AF65-F5344CB8AC3E}">
        <p14:creationId xmlns:p14="http://schemas.microsoft.com/office/powerpoint/2010/main" val="368295240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4A3A7675-39E0-40F0-AA9F-A638EAAA8A44}" type="datetimeFigureOut">
              <a:rPr lang="it-IT" smtClean="0"/>
              <a:t>29/10/2017</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a:xfrm>
            <a:off x="10729455" y="2869895"/>
            <a:ext cx="1154151" cy="1090789"/>
          </a:xfrm>
        </p:spPr>
        <p:txBody>
          <a:bodyPr/>
          <a:lstStyle/>
          <a:p>
            <a:fld id="{7A3EB2A1-6109-4EFD-861A-81F977A4C808}" type="slidenum">
              <a:rPr lang="it-IT" smtClean="0"/>
              <a:t>‹N›</a:t>
            </a:fld>
            <a:endParaRPr lang="it-IT"/>
          </a:p>
        </p:txBody>
      </p:sp>
    </p:spTree>
    <p:extLst>
      <p:ext uri="{BB962C8B-B14F-4D97-AF65-F5344CB8AC3E}">
        <p14:creationId xmlns:p14="http://schemas.microsoft.com/office/powerpoint/2010/main" val="5032915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4A3A7675-39E0-40F0-AA9F-A638EAAA8A44}" type="datetimeFigureOut">
              <a:rPr lang="it-IT" smtClean="0"/>
              <a:t>29/10/2017</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7A3EB2A1-6109-4EFD-861A-81F977A4C808}" type="slidenum">
              <a:rPr lang="it-IT" smtClean="0"/>
              <a:t>‹N›</a:t>
            </a:fld>
            <a:endParaRPr lang="it-IT"/>
          </a:p>
        </p:txBody>
      </p:sp>
    </p:spTree>
    <p:extLst>
      <p:ext uri="{BB962C8B-B14F-4D97-AF65-F5344CB8AC3E}">
        <p14:creationId xmlns:p14="http://schemas.microsoft.com/office/powerpoint/2010/main" val="18933910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4" name="Content Placeholder 3"/>
          <p:cNvSpPr>
            <a:spLocks noGrp="1"/>
          </p:cNvSpPr>
          <p:nvPr>
            <p:ph sz="half" idx="2"/>
          </p:nvPr>
        </p:nvSpPr>
        <p:spPr>
          <a:xfrm>
            <a:off x="680322" y="3030008"/>
            <a:ext cx="4698355" cy="2906179"/>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6" name="Content Placeholder 5"/>
          <p:cNvSpPr>
            <a:spLocks noGrp="1"/>
          </p:cNvSpPr>
          <p:nvPr>
            <p:ph sz="quarter" idx="4"/>
          </p:nvPr>
        </p:nvSpPr>
        <p:spPr>
          <a:xfrm>
            <a:off x="5594123" y="3030008"/>
            <a:ext cx="4700059" cy="2906179"/>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4A3A7675-39E0-40F0-AA9F-A638EAAA8A44}" type="datetimeFigureOut">
              <a:rPr lang="it-IT" smtClean="0"/>
              <a:t>29/10/2017</a:t>
            </a:fld>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7A3EB2A1-6109-4EFD-861A-81F977A4C808}" type="slidenum">
              <a:rPr lang="it-IT" smtClean="0"/>
              <a:t>‹N›</a:t>
            </a:fld>
            <a:endParaRPr lang="it-IT"/>
          </a:p>
        </p:txBody>
      </p:sp>
    </p:spTree>
    <p:extLst>
      <p:ext uri="{BB962C8B-B14F-4D97-AF65-F5344CB8AC3E}">
        <p14:creationId xmlns:p14="http://schemas.microsoft.com/office/powerpoint/2010/main" val="298082664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Date Placeholder 2"/>
          <p:cNvSpPr>
            <a:spLocks noGrp="1"/>
          </p:cNvSpPr>
          <p:nvPr>
            <p:ph type="dt" sz="half" idx="10"/>
          </p:nvPr>
        </p:nvSpPr>
        <p:spPr/>
        <p:txBody>
          <a:bodyPr/>
          <a:lstStyle/>
          <a:p>
            <a:fld id="{4A3A7675-39E0-40F0-AA9F-A638EAAA8A44}" type="datetimeFigureOut">
              <a:rPr lang="it-IT" smtClean="0"/>
              <a:t>29/10/2017</a:t>
            </a:fld>
            <a:endParaRPr lang="it-IT"/>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7A3EB2A1-6109-4EFD-861A-81F977A4C808}" type="slidenum">
              <a:rPr lang="it-IT" smtClean="0"/>
              <a:t>‹N›</a:t>
            </a:fld>
            <a:endParaRPr lang="it-IT"/>
          </a:p>
        </p:txBody>
      </p:sp>
    </p:spTree>
    <p:extLst>
      <p:ext uri="{BB962C8B-B14F-4D97-AF65-F5344CB8AC3E}">
        <p14:creationId xmlns:p14="http://schemas.microsoft.com/office/powerpoint/2010/main" val="24193609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4A3A7675-39E0-40F0-AA9F-A638EAAA8A44}" type="datetimeFigureOut">
              <a:rPr lang="it-IT" smtClean="0"/>
              <a:t>29/10/2017</a:t>
            </a:fld>
            <a:endParaRPr lang="it-IT"/>
          </a:p>
        </p:txBody>
      </p:sp>
      <p:sp>
        <p:nvSpPr>
          <p:cNvPr id="3" name="Footer Placeholder 2"/>
          <p:cNvSpPr>
            <a:spLocks noGrp="1"/>
          </p:cNvSpPr>
          <p:nvPr>
            <p:ph type="ftr" sz="quarter" idx="11"/>
          </p:nvPr>
        </p:nvSpPr>
        <p:spPr/>
        <p:txBody>
          <a:bodyPr/>
          <a:lstStyle/>
          <a:p>
            <a:endParaRPr lang="it-IT"/>
          </a:p>
        </p:txBody>
      </p:sp>
      <p:sp>
        <p:nvSpPr>
          <p:cNvPr id="4" name="Slide Number Placeholder 3"/>
          <p:cNvSpPr>
            <a:spLocks noGrp="1"/>
          </p:cNvSpPr>
          <p:nvPr>
            <p:ph type="sldNum" sz="quarter" idx="12"/>
          </p:nvPr>
        </p:nvSpPr>
        <p:spPr/>
        <p:txBody>
          <a:bodyPr/>
          <a:lstStyle/>
          <a:p>
            <a:fld id="{7A3EB2A1-6109-4EFD-861A-81F977A4C808}" type="slidenum">
              <a:rPr lang="it-IT" smtClean="0"/>
              <a:t>‹N›</a:t>
            </a:fld>
            <a:endParaRPr lang="it-IT"/>
          </a:p>
        </p:txBody>
      </p:sp>
    </p:spTree>
    <p:extLst>
      <p:ext uri="{BB962C8B-B14F-4D97-AF65-F5344CB8AC3E}">
        <p14:creationId xmlns:p14="http://schemas.microsoft.com/office/powerpoint/2010/main" val="271823881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it-IT"/>
              <a:t>Fare clic per modificare lo stile del titolo dello schema</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4A3A7675-39E0-40F0-AA9F-A638EAAA8A44}" type="datetimeFigureOut">
              <a:rPr lang="it-IT" smtClean="0"/>
              <a:t>29/10/2017</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7A3EB2A1-6109-4EFD-861A-81F977A4C808}" type="slidenum">
              <a:rPr lang="it-IT" smtClean="0"/>
              <a:t>‹N›</a:t>
            </a:fld>
            <a:endParaRPr lang="it-IT"/>
          </a:p>
        </p:txBody>
      </p:sp>
    </p:spTree>
    <p:extLst>
      <p:ext uri="{BB962C8B-B14F-4D97-AF65-F5344CB8AC3E}">
        <p14:creationId xmlns:p14="http://schemas.microsoft.com/office/powerpoint/2010/main" val="321218456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4A3A7675-39E0-40F0-AA9F-A638EAAA8A44}" type="datetimeFigureOut">
              <a:rPr lang="it-IT" smtClean="0"/>
              <a:t>29/10/2017</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7A3EB2A1-6109-4EFD-861A-81F977A4C808}" type="slidenum">
              <a:rPr lang="it-IT" smtClean="0"/>
              <a:t>‹N›</a:t>
            </a:fld>
            <a:endParaRPr lang="it-IT"/>
          </a:p>
        </p:txBody>
      </p:sp>
    </p:spTree>
    <p:extLst>
      <p:ext uri="{BB962C8B-B14F-4D97-AF65-F5344CB8AC3E}">
        <p14:creationId xmlns:p14="http://schemas.microsoft.com/office/powerpoint/2010/main" val="91386197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Immagine panoramica con didascalia">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4A3A7675-39E0-40F0-AA9F-A638EAAA8A44}" type="datetimeFigureOut">
              <a:rPr lang="it-IT" smtClean="0"/>
              <a:t>29/10/2017</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a:xfrm>
            <a:off x="10729455" y="4711309"/>
            <a:ext cx="1154151" cy="1090789"/>
          </a:xfrm>
        </p:spPr>
        <p:txBody>
          <a:bodyPr/>
          <a:lstStyle/>
          <a:p>
            <a:fld id="{7A3EB2A1-6109-4EFD-861A-81F977A4C808}" type="slidenum">
              <a:rPr lang="it-IT" smtClean="0"/>
              <a:t>‹N›</a:t>
            </a:fld>
            <a:endParaRPr lang="it-IT"/>
          </a:p>
        </p:txBody>
      </p:sp>
    </p:spTree>
    <p:extLst>
      <p:ext uri="{BB962C8B-B14F-4D97-AF65-F5344CB8AC3E}">
        <p14:creationId xmlns:p14="http://schemas.microsoft.com/office/powerpoint/2010/main" val="429117536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it-IT"/>
              <a:t>Fare clic per modificare lo stile del titolo dello schema</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4A3A7675-39E0-40F0-AA9F-A638EAAA8A44}" type="datetimeFigureOut">
              <a:rPr lang="it-IT" smtClean="0"/>
              <a:t>29/10/2017</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a:xfrm>
            <a:off x="10729455" y="4711615"/>
            <a:ext cx="1154151" cy="1090789"/>
          </a:xfrm>
        </p:spPr>
        <p:txBody>
          <a:bodyPr/>
          <a:lstStyle/>
          <a:p>
            <a:fld id="{7A3EB2A1-6109-4EFD-861A-81F977A4C808}" type="slidenum">
              <a:rPr lang="it-IT" smtClean="0"/>
              <a:t>‹N›</a:t>
            </a:fld>
            <a:endParaRPr lang="it-IT"/>
          </a:p>
        </p:txBody>
      </p:sp>
    </p:spTree>
    <p:extLst>
      <p:ext uri="{BB962C8B-B14F-4D97-AF65-F5344CB8AC3E}">
        <p14:creationId xmlns:p14="http://schemas.microsoft.com/office/powerpoint/2010/main" val="370035139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it-IT"/>
              <a:t>Fare clic per modificare lo stile del titolo dello schema</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4A3A7675-39E0-40F0-AA9F-A638EAAA8A44}" type="datetimeFigureOut">
              <a:rPr lang="it-IT" smtClean="0"/>
              <a:t>29/10/2017</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a:xfrm>
            <a:off x="10729455" y="4709925"/>
            <a:ext cx="1154151" cy="1090789"/>
          </a:xfrm>
        </p:spPr>
        <p:txBody>
          <a:bodyPr/>
          <a:lstStyle/>
          <a:p>
            <a:fld id="{7A3EB2A1-6109-4EFD-861A-81F977A4C808}" type="slidenum">
              <a:rPr lang="it-IT" smtClean="0"/>
              <a:t>‹N›</a:t>
            </a:fld>
            <a:endParaRPr lang="it-IT"/>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extLst>
      <p:ext uri="{BB962C8B-B14F-4D97-AF65-F5344CB8AC3E}">
        <p14:creationId xmlns:p14="http://schemas.microsoft.com/office/powerpoint/2010/main" val="378370380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it-IT"/>
              <a:t>Fare clic per modificare lo stile del titolo dello schema</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4A3A7675-39E0-40F0-AA9F-A638EAAA8A44}" type="datetimeFigureOut">
              <a:rPr lang="it-IT" smtClean="0"/>
              <a:t>29/10/2017</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a:xfrm>
            <a:off x="10729455" y="4709925"/>
            <a:ext cx="1154151" cy="1090789"/>
          </a:xfrm>
        </p:spPr>
        <p:txBody>
          <a:bodyPr/>
          <a:lstStyle/>
          <a:p>
            <a:fld id="{7A3EB2A1-6109-4EFD-861A-81F977A4C808}" type="slidenum">
              <a:rPr lang="it-IT" smtClean="0"/>
              <a:t>‹N›</a:t>
            </a:fld>
            <a:endParaRPr lang="it-IT"/>
          </a:p>
        </p:txBody>
      </p:sp>
    </p:spTree>
    <p:extLst>
      <p:ext uri="{BB962C8B-B14F-4D97-AF65-F5344CB8AC3E}">
        <p14:creationId xmlns:p14="http://schemas.microsoft.com/office/powerpoint/2010/main" val="89385263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3 colonne">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it-IT"/>
              <a:t>Fare clic per modificare lo stile del titolo dello schema</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3" name="Date Placeholder 2"/>
          <p:cNvSpPr>
            <a:spLocks noGrp="1"/>
          </p:cNvSpPr>
          <p:nvPr>
            <p:ph type="dt" sz="half" idx="10"/>
          </p:nvPr>
        </p:nvSpPr>
        <p:spPr/>
        <p:txBody>
          <a:bodyPr/>
          <a:lstStyle/>
          <a:p>
            <a:fld id="{4A3A7675-39E0-40F0-AA9F-A638EAAA8A44}" type="datetimeFigureOut">
              <a:rPr lang="it-IT" smtClean="0"/>
              <a:t>29/10/2017</a:t>
            </a:fld>
            <a:endParaRPr lang="it-IT"/>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7A3EB2A1-6109-4EFD-861A-81F977A4C808}" type="slidenum">
              <a:rPr lang="it-IT" smtClean="0"/>
              <a:t>‹N›</a:t>
            </a:fld>
            <a:endParaRPr lang="it-IT"/>
          </a:p>
        </p:txBody>
      </p:sp>
    </p:spTree>
    <p:extLst>
      <p:ext uri="{BB962C8B-B14F-4D97-AF65-F5344CB8AC3E}">
        <p14:creationId xmlns:p14="http://schemas.microsoft.com/office/powerpoint/2010/main" val="116538870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3 colonne immagine">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it-IT"/>
              <a:t>Fare clic per modificare lo stile del titolo dello schema</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3" name="Date Placeholder 2"/>
          <p:cNvSpPr>
            <a:spLocks noGrp="1"/>
          </p:cNvSpPr>
          <p:nvPr>
            <p:ph type="dt" sz="half" idx="10"/>
          </p:nvPr>
        </p:nvSpPr>
        <p:spPr/>
        <p:txBody>
          <a:bodyPr/>
          <a:lstStyle/>
          <a:p>
            <a:fld id="{4A3A7675-39E0-40F0-AA9F-A638EAAA8A44}" type="datetimeFigureOut">
              <a:rPr lang="it-IT" smtClean="0"/>
              <a:t>29/10/2017</a:t>
            </a:fld>
            <a:endParaRPr lang="it-IT"/>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7A3EB2A1-6109-4EFD-861A-81F977A4C808}" type="slidenum">
              <a:rPr lang="it-IT" smtClean="0"/>
              <a:t>‹N›</a:t>
            </a:fld>
            <a:endParaRPr lang="it-IT"/>
          </a:p>
        </p:txBody>
      </p:sp>
    </p:spTree>
    <p:extLst>
      <p:ext uri="{BB962C8B-B14F-4D97-AF65-F5344CB8AC3E}">
        <p14:creationId xmlns:p14="http://schemas.microsoft.com/office/powerpoint/2010/main" val="329100444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4A3A7675-39E0-40F0-AA9F-A638EAAA8A44}" type="datetimeFigureOut">
              <a:rPr lang="it-IT" smtClean="0"/>
              <a:t>29/10/2017</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7A3EB2A1-6109-4EFD-861A-81F977A4C808}" type="slidenum">
              <a:rPr lang="it-IT" smtClean="0"/>
              <a:t>‹N›</a:t>
            </a:fld>
            <a:endParaRPr lang="it-IT"/>
          </a:p>
        </p:txBody>
      </p:sp>
    </p:spTree>
    <p:extLst>
      <p:ext uri="{BB962C8B-B14F-4D97-AF65-F5344CB8AC3E}">
        <p14:creationId xmlns:p14="http://schemas.microsoft.com/office/powerpoint/2010/main" val="127732208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7" name="Rectangle 6"/>
          <p:cNvSpPr/>
          <p:nvPr/>
        </p:nvSpPr>
        <p:spPr>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4A3A7675-39E0-40F0-AA9F-A638EAAA8A44}" type="datetimeFigureOut">
              <a:rPr lang="it-IT" smtClean="0"/>
              <a:t>29/10/2017</a:t>
            </a:fld>
            <a:endParaRPr lang="it-IT"/>
          </a:p>
        </p:txBody>
      </p:sp>
      <p:sp>
        <p:nvSpPr>
          <p:cNvPr id="5" name="Footer Placeholder 4"/>
          <p:cNvSpPr>
            <a:spLocks noGrp="1"/>
          </p:cNvSpPr>
          <p:nvPr>
            <p:ph type="ftr" sz="quarter" idx="11"/>
          </p:nvPr>
        </p:nvSpPr>
        <p:spPr>
          <a:xfrm>
            <a:off x="680321" y="5936188"/>
            <a:ext cx="6126805" cy="365125"/>
          </a:xfrm>
        </p:spPr>
        <p:txBody>
          <a:bodyPr/>
          <a:lstStyle/>
          <a:p>
            <a:endParaRPr lang="it-IT"/>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7A3EB2A1-6109-4EFD-861A-81F977A4C808}" type="slidenum">
              <a:rPr lang="it-IT" smtClean="0"/>
              <a:t>‹N›</a:t>
            </a:fld>
            <a:endParaRPr lang="it-IT"/>
          </a:p>
        </p:txBody>
      </p:sp>
    </p:spTree>
    <p:extLst>
      <p:ext uri="{BB962C8B-B14F-4D97-AF65-F5344CB8AC3E}">
        <p14:creationId xmlns:p14="http://schemas.microsoft.com/office/powerpoint/2010/main" val="27304558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1078523" y="1098388"/>
            <a:ext cx="10318418" cy="4394988"/>
          </a:xfrm>
        </p:spPr>
        <p:txBody>
          <a:bodyPr anchor="ctr">
            <a:noAutofit/>
          </a:bodyPr>
          <a:lstStyle>
            <a:lvl1pPr algn="ctr">
              <a:defRPr sz="10000" spc="800" baseline="0"/>
            </a:lvl1pPr>
          </a:lstStyle>
          <a:p>
            <a:r>
              <a:rPr lang="it-IT"/>
              <a:t>Fare clic per modificare stile</a:t>
            </a:r>
            <a:endParaRPr lang="en-US" dirty="0"/>
          </a:p>
        </p:txBody>
      </p:sp>
      <p:sp>
        <p:nvSpPr>
          <p:cNvPr id="3" name="Subtitle 2"/>
          <p:cNvSpPr>
            <a:spLocks noGrp="1"/>
          </p:cNvSpPr>
          <p:nvPr>
            <p:ph type="subTitle" idx="1"/>
          </p:nvPr>
        </p:nvSpPr>
        <p:spPr>
          <a:xfrm>
            <a:off x="2215045" y="5979196"/>
            <a:ext cx="8045373" cy="742279"/>
          </a:xfrm>
        </p:spPr>
        <p:txBody>
          <a:bodyPr anchor="t">
            <a:normAutofit/>
          </a:bodyPr>
          <a:lstStyle>
            <a:lvl1pPr marL="0" indent="0" algn="ctr">
              <a:lnSpc>
                <a:spcPct val="100000"/>
              </a:lnSpc>
              <a:buNone/>
              <a:defRPr sz="2000" b="1" i="0" cap="all" spc="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a:xfrm>
            <a:off x="1078523" y="6375679"/>
            <a:ext cx="2329722" cy="348462"/>
          </a:xfrm>
        </p:spPr>
        <p:txBody>
          <a:bodyPr/>
          <a:lstStyle>
            <a:lvl1pPr>
              <a:defRPr baseline="0">
                <a:solidFill>
                  <a:schemeClr val="accent1">
                    <a:lumMod val="50000"/>
                  </a:schemeClr>
                </a:solidFill>
              </a:defRPr>
            </a:lvl1pPr>
          </a:lstStyle>
          <a:p>
            <a:fld id="{9334D819-9F07-4261-B09B-9E467E5D9002}" type="datetimeFigureOut">
              <a:rPr lang="en-US" dirty="0"/>
              <a:pPr/>
              <a:t>10/29/2017</a:t>
            </a:fld>
            <a:endParaRPr lang="en-US" dirty="0"/>
          </a:p>
        </p:txBody>
      </p:sp>
      <p:sp>
        <p:nvSpPr>
          <p:cNvPr id="5" name="Footer Placeholder 4"/>
          <p:cNvSpPr>
            <a:spLocks noGrp="1"/>
          </p:cNvSpPr>
          <p:nvPr>
            <p:ph type="ftr" sz="quarter" idx="11"/>
          </p:nvPr>
        </p:nvSpPr>
        <p:spPr>
          <a:xfrm>
            <a:off x="4180332" y="6375679"/>
            <a:ext cx="4114800" cy="345796"/>
          </a:xfrm>
        </p:spPr>
        <p:txBody>
          <a:bodyPr/>
          <a:lstStyle>
            <a:lvl1pPr>
              <a:defRPr baseline="0">
                <a:solidFill>
                  <a:schemeClr val="accent1">
                    <a:lumMod val="50000"/>
                  </a:schemeClr>
                </a:solidFill>
              </a:defRPr>
            </a:lvl1pPr>
          </a:lstStyle>
          <a:p>
            <a:endParaRPr lang="en-US" dirty="0"/>
          </a:p>
        </p:txBody>
      </p:sp>
      <p:sp>
        <p:nvSpPr>
          <p:cNvPr id="6" name="Slide Number Placeholder 5"/>
          <p:cNvSpPr>
            <a:spLocks noGrp="1"/>
          </p:cNvSpPr>
          <p:nvPr>
            <p:ph type="sldNum" sz="quarter" idx="12"/>
          </p:nvPr>
        </p:nvSpPr>
        <p:spPr>
          <a:xfrm>
            <a:off x="9067218" y="6375679"/>
            <a:ext cx="2329723" cy="345796"/>
          </a:xfrm>
        </p:spPr>
        <p:txBody>
          <a:bodyPr/>
          <a:lstStyle>
            <a:lvl1pPr>
              <a:defRPr baseline="0">
                <a:solidFill>
                  <a:schemeClr val="accent1">
                    <a:lumMod val="50000"/>
                  </a:schemeClr>
                </a:solidFill>
              </a:defRPr>
            </a:lvl1pPr>
          </a:lstStyle>
          <a:p>
            <a:fld id="{71766878-3199-4EAB-94E7-2D6D11070E14}" type="slidenum">
              <a:rPr lang="en-US" dirty="0"/>
              <a:pPr/>
              <a:t>‹N›</a:t>
            </a:fld>
            <a:endParaRPr lang="en-US" dirty="0"/>
          </a:p>
        </p:txBody>
      </p:sp>
      <p:sp>
        <p:nvSpPr>
          <p:cNvPr id="13" name="Rectangle 12" title="left edge border"/>
          <p:cNvSpPr/>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40616625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stile</a:t>
            </a:r>
            <a:endParaRPr lang="en-US" dirty="0"/>
          </a:p>
        </p:txBody>
      </p:sp>
      <p:sp>
        <p:nvSpPr>
          <p:cNvPr id="3" name="Content Placeholder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dirty="0"/>
              <a:t>10/29/2017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dirty="0"/>
              <a:t>‹N›</a:t>
            </a:fld>
            <a:endParaRPr lang="en-US" dirty="0"/>
          </a:p>
        </p:txBody>
      </p:sp>
    </p:spTree>
    <p:extLst>
      <p:ext uri="{BB962C8B-B14F-4D97-AF65-F5344CB8AC3E}">
        <p14:creationId xmlns:p14="http://schemas.microsoft.com/office/powerpoint/2010/main" val="151602997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42929" y="1073888"/>
            <a:ext cx="8187071" cy="4064627"/>
          </a:xfrm>
        </p:spPr>
        <p:txBody>
          <a:bodyPr anchor="b">
            <a:normAutofit/>
          </a:bodyPr>
          <a:lstStyle>
            <a:lvl1pPr>
              <a:defRPr sz="8400" spc="800" baseline="0">
                <a:solidFill>
                  <a:schemeClr val="tx2"/>
                </a:solidFill>
              </a:defRPr>
            </a:lvl1pPr>
          </a:lstStyle>
          <a:p>
            <a:r>
              <a:rPr lang="it-IT"/>
              <a:t>Fare clic per modificare stile</a:t>
            </a:r>
            <a:endParaRPr lang="en-US" dirty="0"/>
          </a:p>
        </p:txBody>
      </p:sp>
      <p:sp>
        <p:nvSpPr>
          <p:cNvPr id="3" name="Text Placeholder 2"/>
          <p:cNvSpPr>
            <a:spLocks noGrp="1"/>
          </p:cNvSpPr>
          <p:nvPr>
            <p:ph type="body" idx="1"/>
          </p:nvPr>
        </p:nvSpPr>
        <p:spPr>
          <a:xfrm>
            <a:off x="3242930" y="5159781"/>
            <a:ext cx="7017488" cy="951135"/>
          </a:xfrm>
        </p:spPr>
        <p:txBody>
          <a:bodyPr>
            <a:normAutofit/>
          </a:bodyPr>
          <a:lstStyle>
            <a:lvl1pPr marL="0" indent="0">
              <a:lnSpc>
                <a:spcPct val="100000"/>
              </a:lnSpc>
              <a:buNone/>
              <a:defRPr sz="2000" b="1" i="0" cap="all" spc="400"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a:xfrm>
            <a:off x="3236546" y="6375679"/>
            <a:ext cx="1493947" cy="348462"/>
          </a:xfrm>
        </p:spPr>
        <p:txBody>
          <a:bodyPr/>
          <a:lstStyle>
            <a:lvl1pPr>
              <a:defRPr baseline="0">
                <a:solidFill>
                  <a:schemeClr val="tx2"/>
                </a:solidFill>
              </a:defRPr>
            </a:lvl1pPr>
          </a:lstStyle>
          <a:p>
            <a:fld id="{9334D819-9F07-4261-B09B-9E467E5D9002}" type="datetimeFigureOut">
              <a:rPr lang="en-US" dirty="0"/>
              <a:pPr/>
              <a:t>10/29/2017</a:t>
            </a:fld>
            <a:endParaRPr lang="en-US" dirty="0"/>
          </a:p>
        </p:txBody>
      </p:sp>
      <p:sp>
        <p:nvSpPr>
          <p:cNvPr id="5" name="Footer Placeholder 4"/>
          <p:cNvSpPr>
            <a:spLocks noGrp="1"/>
          </p:cNvSpPr>
          <p:nvPr>
            <p:ph type="ftr" sz="quarter" idx="11"/>
          </p:nvPr>
        </p:nvSpPr>
        <p:spPr>
          <a:xfrm>
            <a:off x="5279064" y="6375679"/>
            <a:ext cx="4114800" cy="345796"/>
          </a:xfrm>
        </p:spPr>
        <p:txBody>
          <a:bodyPr/>
          <a:lstStyle>
            <a:lvl1pP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942434" y="6375679"/>
            <a:ext cx="1487566" cy="345796"/>
          </a:xfrm>
        </p:spPr>
        <p:txBody>
          <a:bodyPr/>
          <a:lstStyle>
            <a:lvl1pPr>
              <a:defRPr baseline="0">
                <a:solidFill>
                  <a:schemeClr val="tx2"/>
                </a:solidFill>
              </a:defRPr>
            </a:lvl1pPr>
          </a:lstStyle>
          <a:p>
            <a:fld id="{71766878-3199-4EAB-94E7-2D6D11070E14}" type="slidenum">
              <a:rPr lang="en-US" dirty="0"/>
              <a:pPr/>
              <a:t>‹N›</a:t>
            </a:fld>
            <a:endParaRPr lang="en-US" dirty="0"/>
          </a:p>
        </p:txBody>
      </p:sp>
      <p:grpSp>
        <p:nvGrpSpPr>
          <p:cNvPr id="7" name="Group 6" title="left scallop shape"/>
          <p:cNvGrpSpPr/>
          <p:nvPr/>
        </p:nvGrpSpPr>
        <p:grpSpPr>
          <a:xfrm>
            <a:off x="0" y="0"/>
            <a:ext cx="2814638" cy="6858000"/>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extLst>
      <p:ext uri="{BB962C8B-B14F-4D97-AF65-F5344CB8AC3E}">
        <p14:creationId xmlns:p14="http://schemas.microsoft.com/office/powerpoint/2010/main" val="3510287160"/>
      </p:ext>
    </p:extLst>
  </p:cSld>
  <p:clrMapOvr>
    <a:overrideClrMapping bg1="dk1" tx1="lt1" bg2="dk2" tx2="lt2" accent1="accent1" accent2="accent2" accent3="accent3" accent4="accent4" accent5="accent5" accent6="accent6" hlink="hlink" folHlink="folHlink"/>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stile</a:t>
            </a:r>
            <a:endParaRPr lang="en-US" dirty="0"/>
          </a:p>
        </p:txBody>
      </p:sp>
      <p:sp>
        <p:nvSpPr>
          <p:cNvPr id="3" name="Content Placeholder 2"/>
          <p:cNvSpPr>
            <a:spLocks noGrp="1"/>
          </p:cNvSpPr>
          <p:nvPr>
            <p:ph sz="half" idx="1"/>
          </p:nvPr>
        </p:nvSpPr>
        <p:spPr>
          <a:xfrm>
            <a:off x="1257300" y="2286000"/>
            <a:ext cx="4800600" cy="3619500"/>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6647796" y="2286000"/>
            <a:ext cx="4800600" cy="3619500"/>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9334D819-9F07-4261-B09B-9E467E5D9002}" type="datetimeFigureOut">
              <a:rPr lang="en-US" dirty="0"/>
              <a:t>10/29/2017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1766878-3199-4EAB-94E7-2D6D11070E14}" type="slidenum">
              <a:rPr lang="en-US" dirty="0"/>
              <a:t>‹N›</a:t>
            </a:fld>
            <a:endParaRPr lang="en-US" dirty="0"/>
          </a:p>
        </p:txBody>
      </p:sp>
    </p:spTree>
    <p:extLst>
      <p:ext uri="{BB962C8B-B14F-4D97-AF65-F5344CB8AC3E}">
        <p14:creationId xmlns:p14="http://schemas.microsoft.com/office/powerpoint/2010/main" val="3542808848"/>
      </p:ext>
    </p:extLst>
  </p:cSld>
  <p:clrMapOvr>
    <a:masterClrMapping/>
  </p:clrMapOvr>
  <p:extLst mod="1">
    <p:ext uri="{DCECCB84-F9BA-43D5-87BE-67443E8EF086}">
      <p15:sldGuideLst xmlns:p15="http://schemas.microsoft.com/office/powerpoint/2012/main"/>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a:xfrm>
            <a:off x="1252728" y="381000"/>
            <a:ext cx="10172700" cy="1493517"/>
          </a:xfrm>
        </p:spPr>
        <p:txBody>
          <a:bodyPr/>
          <a:lstStyle/>
          <a:p>
            <a:r>
              <a:rPr lang="it-IT"/>
              <a:t>Fare clic per modificare stile</a:t>
            </a:r>
            <a:endParaRPr lang="en-US" dirty="0"/>
          </a:p>
        </p:txBody>
      </p:sp>
      <p:sp>
        <p:nvSpPr>
          <p:cNvPr id="3" name="Text Placeholder 2"/>
          <p:cNvSpPr>
            <a:spLocks noGrp="1"/>
          </p:cNvSpPr>
          <p:nvPr>
            <p:ph type="body" idx="1"/>
          </p:nvPr>
        </p:nvSpPr>
        <p:spPr>
          <a:xfrm>
            <a:off x="1251678"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Content Placeholder 3"/>
          <p:cNvSpPr>
            <a:spLocks noGrp="1"/>
          </p:cNvSpPr>
          <p:nvPr>
            <p:ph sz="half" idx="2"/>
          </p:nvPr>
        </p:nvSpPr>
        <p:spPr>
          <a:xfrm>
            <a:off x="1257300" y="2909102"/>
            <a:ext cx="4800600" cy="299639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6633864"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Content Placeholder 5"/>
          <p:cNvSpPr>
            <a:spLocks noGrp="1"/>
          </p:cNvSpPr>
          <p:nvPr>
            <p:ph sz="quarter" idx="4"/>
          </p:nvPr>
        </p:nvSpPr>
        <p:spPr>
          <a:xfrm>
            <a:off x="6633864" y="2909102"/>
            <a:ext cx="4800600" cy="299639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9334D819-9F07-4261-B09B-9E467E5D9002}" type="datetimeFigureOut">
              <a:rPr lang="en-US" dirty="0"/>
              <a:t>10/29/2017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1766878-3199-4EAB-94E7-2D6D11070E14}" type="slidenum">
              <a:rPr lang="en-US" dirty="0"/>
              <a:t>‹N›</a:t>
            </a:fld>
            <a:endParaRPr lang="en-US" dirty="0"/>
          </a:p>
        </p:txBody>
      </p:sp>
    </p:spTree>
    <p:extLst>
      <p:ext uri="{BB962C8B-B14F-4D97-AF65-F5344CB8AC3E}">
        <p14:creationId xmlns:p14="http://schemas.microsoft.com/office/powerpoint/2010/main" val="1103820795"/>
      </p:ext>
    </p:extLst>
  </p:cSld>
  <p:clrMapOvr>
    <a:masterClrMapping/>
  </p:clrMapOvr>
  <p:extLst mod="1">
    <p:ext uri="{DCECCB84-F9BA-43D5-87BE-67443E8EF086}">
      <p15:sldGuideLst xmlns:p15="http://schemas.microsoft.com/office/powerpoint/2012/main"/>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stile</a:t>
            </a:r>
            <a:endParaRPr lang="en-US" dirty="0"/>
          </a:p>
        </p:txBody>
      </p:sp>
      <p:sp>
        <p:nvSpPr>
          <p:cNvPr id="3" name="Date Placeholder 2"/>
          <p:cNvSpPr>
            <a:spLocks noGrp="1"/>
          </p:cNvSpPr>
          <p:nvPr>
            <p:ph type="dt" sz="half" idx="10"/>
          </p:nvPr>
        </p:nvSpPr>
        <p:spPr/>
        <p:txBody>
          <a:bodyPr/>
          <a:lstStyle/>
          <a:p>
            <a:fld id="{9334D819-9F07-4261-B09B-9E467E5D9002}" type="datetimeFigureOut">
              <a:rPr lang="en-US" dirty="0"/>
              <a:t>10/29/2017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1766878-3199-4EAB-94E7-2D6D11070E14}" type="slidenum">
              <a:rPr lang="en-US" dirty="0"/>
              <a:t>‹N›</a:t>
            </a:fld>
            <a:endParaRPr lang="en-US" dirty="0"/>
          </a:p>
        </p:txBody>
      </p:sp>
    </p:spTree>
    <p:extLst>
      <p:ext uri="{BB962C8B-B14F-4D97-AF65-F5344CB8AC3E}">
        <p14:creationId xmlns:p14="http://schemas.microsoft.com/office/powerpoint/2010/main" val="77281352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34D819-9F07-4261-B09B-9E467E5D9002}" type="datetimeFigureOut">
              <a:rPr lang="en-US" dirty="0"/>
              <a:t>10/29/2017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1766878-3199-4EAB-94E7-2D6D11070E14}" type="slidenum">
              <a:rPr lang="en-US" dirty="0"/>
              <a:t>‹N›</a:t>
            </a:fld>
            <a:endParaRPr lang="en-US" dirty="0"/>
          </a:p>
        </p:txBody>
      </p:sp>
    </p:spTree>
    <p:extLst>
      <p:ext uri="{BB962C8B-B14F-4D97-AF65-F5344CB8AC3E}">
        <p14:creationId xmlns:p14="http://schemas.microsoft.com/office/powerpoint/2010/main" val="345475733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spTree>
      <p:nvGrpSpPr>
        <p:cNvPr id="1" name=""/>
        <p:cNvGrpSpPr/>
        <p:nvPr/>
      </p:nvGrpSpPr>
      <p:grpSpPr>
        <a:xfrm>
          <a:off x="0" y="0"/>
          <a:ext cx="0" cy="0"/>
          <a:chOff x="0" y="0"/>
          <a:chExt cx="0" cy="0"/>
        </a:xfrm>
      </p:grpSpPr>
      <p:sp>
        <p:nvSpPr>
          <p:cNvPr id="17"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8337884" y="457199"/>
            <a:ext cx="3092115" cy="1196671"/>
          </a:xfrm>
        </p:spPr>
        <p:txBody>
          <a:bodyPr anchor="b">
            <a:normAutofit/>
          </a:bodyPr>
          <a:lstStyle>
            <a:lvl1pPr>
              <a:lnSpc>
                <a:spcPct val="100000"/>
              </a:lnSpc>
              <a:defRPr sz="1900" b="1" i="0" cap="all" spc="300" baseline="0">
                <a:solidFill>
                  <a:schemeClr val="accent1"/>
                </a:solidFill>
                <a:latin typeface="+mn-lt"/>
              </a:defRPr>
            </a:lvl1pPr>
          </a:lstStyle>
          <a:p>
            <a:r>
              <a:rPr lang="it-IT"/>
              <a:t>Fare clic per modificare stile</a:t>
            </a:r>
            <a:endParaRPr lang="en-US" dirty="0"/>
          </a:p>
        </p:txBody>
      </p:sp>
      <p:sp>
        <p:nvSpPr>
          <p:cNvPr id="3" name="Content Placeholder 2"/>
          <p:cNvSpPr>
            <a:spLocks noGrp="1"/>
          </p:cNvSpPr>
          <p:nvPr>
            <p:ph idx="1"/>
          </p:nvPr>
        </p:nvSpPr>
        <p:spPr>
          <a:xfrm>
            <a:off x="765051" y="920377"/>
            <a:ext cx="6158418" cy="49851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8337885" y="1741336"/>
            <a:ext cx="3092115"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Date Placeholder 4"/>
          <p:cNvSpPr>
            <a:spLocks noGrp="1"/>
          </p:cNvSpPr>
          <p:nvPr>
            <p:ph type="dt" sz="half" idx="10"/>
          </p:nvPr>
        </p:nvSpPr>
        <p:spPr>
          <a:xfrm>
            <a:off x="765051" y="6375679"/>
            <a:ext cx="1233355" cy="348462"/>
          </a:xfrm>
        </p:spPr>
        <p:txBody>
          <a:bodyPr/>
          <a:lstStyle/>
          <a:p>
            <a:fld id="{9334D819-9F07-4261-B09B-9E467E5D9002}" type="datetimeFigureOut">
              <a:rPr lang="en-US" dirty="0"/>
              <a:t>10/29/2017</a:t>
            </a:fld>
            <a:endParaRPr lang="en-US" dirty="0"/>
          </a:p>
        </p:txBody>
      </p:sp>
      <p:sp>
        <p:nvSpPr>
          <p:cNvPr id="6" name="Footer Placeholder 5"/>
          <p:cNvSpPr>
            <a:spLocks noGrp="1"/>
          </p:cNvSpPr>
          <p:nvPr>
            <p:ph type="ftr" sz="quarter" idx="11"/>
          </p:nvPr>
        </p:nvSpPr>
        <p:spPr>
          <a:xfrm>
            <a:off x="2103620" y="6375679"/>
            <a:ext cx="3482179" cy="345796"/>
          </a:xfrm>
        </p:spPr>
        <p:txBody>
          <a:bodyPr/>
          <a:lstStyle/>
          <a:p>
            <a:endParaRPr lang="en-US" dirty="0"/>
          </a:p>
        </p:txBody>
      </p:sp>
      <p:sp>
        <p:nvSpPr>
          <p:cNvPr id="7" name="Slide Number Placeholder 6"/>
          <p:cNvSpPr>
            <a:spLocks noGrp="1"/>
          </p:cNvSpPr>
          <p:nvPr>
            <p:ph type="sldNum" sz="quarter" idx="12"/>
          </p:nvPr>
        </p:nvSpPr>
        <p:spPr>
          <a:xfrm>
            <a:off x="5691014" y="6375679"/>
            <a:ext cx="1232456" cy="345796"/>
          </a:xfrm>
        </p:spPr>
        <p:txBody>
          <a:bodyPr/>
          <a:lstStyle/>
          <a:p>
            <a:fld id="{71766878-3199-4EAB-94E7-2D6D11070E14}" type="slidenum">
              <a:rPr lang="en-US" dirty="0"/>
              <a:t>‹N›</a:t>
            </a:fld>
            <a:endParaRPr lang="en-US" dirty="0"/>
          </a:p>
        </p:txBody>
      </p:sp>
      <p:sp>
        <p:nvSpPr>
          <p:cNvPr id="8" name="Rectangle 7"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958291229"/>
      </p:ext>
    </p:extLst>
  </p:cSld>
  <p:clrMapOvr>
    <a:masterClrMapping/>
  </p:clrMapOvr>
  <p:extLst mod="1">
    <p:ext uri="{DCECCB84-F9BA-43D5-87BE-67443E8EF086}">
      <p15:sldGuideLst xmlns:p15="http://schemas.microsoft.com/office/powerpoint/2012/main">
        <p15:guide id="1" orient="horz" pos="696">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83464" y="0"/>
            <a:ext cx="7355585"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Trascinare l'immagine su un segnaposto o fare clic sull'icona per aggiungerla</a:t>
            </a:r>
            <a:endParaRPr lang="en-US" dirty="0"/>
          </a:p>
        </p:txBody>
      </p:sp>
      <p:sp>
        <p:nvSpPr>
          <p:cNvPr id="11"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7883" y="457200"/>
            <a:ext cx="3092117" cy="1196670"/>
          </a:xfrm>
        </p:spPr>
        <p:txBody>
          <a:bodyPr anchor="b">
            <a:normAutofit/>
          </a:bodyPr>
          <a:lstStyle>
            <a:lvl1pPr>
              <a:lnSpc>
                <a:spcPct val="100000"/>
              </a:lnSpc>
              <a:defRPr sz="1900" b="1" i="0" spc="300" baseline="0">
                <a:solidFill>
                  <a:schemeClr val="accent1"/>
                </a:solidFill>
                <a:latin typeface="+mn-lt"/>
              </a:defRPr>
            </a:lvl1pPr>
          </a:lstStyle>
          <a:p>
            <a:r>
              <a:rPr lang="it-IT"/>
              <a:t>Fare clic per modificare stile</a:t>
            </a:r>
            <a:endParaRPr lang="en-US" dirty="0"/>
          </a:p>
        </p:txBody>
      </p:sp>
      <p:sp>
        <p:nvSpPr>
          <p:cNvPr id="4" name="Text Placeholder 3"/>
          <p:cNvSpPr>
            <a:spLocks noGrp="1"/>
          </p:cNvSpPr>
          <p:nvPr>
            <p:ph type="body" sz="half" idx="2"/>
          </p:nvPr>
        </p:nvSpPr>
        <p:spPr>
          <a:xfrm>
            <a:off x="8337883" y="1741336"/>
            <a:ext cx="3092117"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Date Placeholder 4"/>
          <p:cNvSpPr>
            <a:spLocks noGrp="1"/>
          </p:cNvSpPr>
          <p:nvPr>
            <p:ph type="dt" sz="half" idx="10"/>
          </p:nvPr>
        </p:nvSpPr>
        <p:spPr>
          <a:xfrm>
            <a:off x="765950" y="6375679"/>
            <a:ext cx="1232456" cy="348462"/>
          </a:xfrm>
        </p:spPr>
        <p:txBody>
          <a:bodyPr/>
          <a:lstStyle/>
          <a:p>
            <a:fld id="{9334D819-9F07-4261-B09B-9E467E5D9002}" type="datetimeFigureOut">
              <a:rPr lang="en-US" dirty="0"/>
              <a:t>10/29/2017</a:t>
            </a:fld>
            <a:endParaRPr lang="en-US" dirty="0"/>
          </a:p>
        </p:txBody>
      </p:sp>
      <p:sp>
        <p:nvSpPr>
          <p:cNvPr id="6" name="Footer Placeholder 5"/>
          <p:cNvSpPr>
            <a:spLocks noGrp="1"/>
          </p:cNvSpPr>
          <p:nvPr>
            <p:ph type="ftr" sz="quarter" idx="11"/>
          </p:nvPr>
        </p:nvSpPr>
        <p:spPr>
          <a:xfrm>
            <a:off x="2103621" y="6375679"/>
            <a:ext cx="3482178" cy="345796"/>
          </a:xfrm>
        </p:spPr>
        <p:txBody>
          <a:bodyPr/>
          <a:lstStyle/>
          <a:p>
            <a:endParaRPr lang="en-US" dirty="0"/>
          </a:p>
        </p:txBody>
      </p:sp>
      <p:sp>
        <p:nvSpPr>
          <p:cNvPr id="7" name="Slide Number Placeholder 6"/>
          <p:cNvSpPr>
            <a:spLocks noGrp="1"/>
          </p:cNvSpPr>
          <p:nvPr>
            <p:ph type="sldNum" sz="quarter" idx="12"/>
          </p:nvPr>
        </p:nvSpPr>
        <p:spPr>
          <a:xfrm>
            <a:off x="5687568" y="6375679"/>
            <a:ext cx="1234440" cy="345796"/>
          </a:xfrm>
        </p:spPr>
        <p:txBody>
          <a:bodyPr/>
          <a:lstStyle/>
          <a:p>
            <a:fld id="{71766878-3199-4EAB-94E7-2D6D11070E14}" type="slidenum">
              <a:rPr lang="en-US" dirty="0"/>
              <a:t>‹N›</a:t>
            </a:fld>
            <a:endParaRPr lang="en-US" dirty="0"/>
          </a:p>
        </p:txBody>
      </p:sp>
    </p:spTree>
    <p:extLst>
      <p:ext uri="{BB962C8B-B14F-4D97-AF65-F5344CB8AC3E}">
        <p14:creationId xmlns:p14="http://schemas.microsoft.com/office/powerpoint/2010/main" val="255157806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stile</a:t>
            </a:r>
            <a:endParaRPr lang="en-US" dirty="0"/>
          </a:p>
        </p:txBody>
      </p:sp>
      <p:sp>
        <p:nvSpPr>
          <p:cNvPr id="3" name="Vertical Text Placeholder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dirty="0"/>
              <a:t>10/29/2017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dirty="0"/>
              <a:t>‹N›</a:t>
            </a:fld>
            <a:endParaRPr lang="en-US" dirty="0"/>
          </a:p>
        </p:txBody>
      </p:sp>
    </p:spTree>
    <p:extLst>
      <p:ext uri="{BB962C8B-B14F-4D97-AF65-F5344CB8AC3E}">
        <p14:creationId xmlns:p14="http://schemas.microsoft.com/office/powerpoint/2010/main" val="104078847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Titolo e testo verticali">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66321" y="382386"/>
            <a:ext cx="1492132" cy="5600404"/>
          </a:xfrm>
        </p:spPr>
        <p:txBody>
          <a:bodyPr vert="eaVert"/>
          <a:lstStyle/>
          <a:p>
            <a:r>
              <a:rPr lang="it-IT"/>
              <a:t>Fare clic per modificare stile</a:t>
            </a:r>
            <a:endParaRPr lang="en-US" dirty="0"/>
          </a:p>
        </p:txBody>
      </p:sp>
      <p:sp>
        <p:nvSpPr>
          <p:cNvPr id="3" name="Vertical Text Placeholder 2"/>
          <p:cNvSpPr>
            <a:spLocks noGrp="1"/>
          </p:cNvSpPr>
          <p:nvPr>
            <p:ph type="body" orient="vert" idx="1"/>
          </p:nvPr>
        </p:nvSpPr>
        <p:spPr>
          <a:xfrm>
            <a:off x="1257300" y="382385"/>
            <a:ext cx="8392585" cy="5600405"/>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dirty="0"/>
              <a:t>10/29/2017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dirty="0"/>
              <a:t>‹N›</a:t>
            </a:fld>
            <a:endParaRPr lang="en-US" dirty="0"/>
          </a:p>
        </p:txBody>
      </p:sp>
    </p:spTree>
    <p:extLst>
      <p:ext uri="{BB962C8B-B14F-4D97-AF65-F5344CB8AC3E}">
        <p14:creationId xmlns:p14="http://schemas.microsoft.com/office/powerpoint/2010/main" val="34226860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fld id="{DDA51639-B2D6-4652-B8C3-1B4C224A7BAF}" type="datetimeFigureOut">
              <a:rPr lang="en-US" dirty="0"/>
              <a:t>10/29/2017</a:t>
            </a:fld>
            <a:endParaRPr lang="en-US" dirty="0"/>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endParaRPr lang="en-US" dirty="0"/>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fld id="{4FAB73BC-B049-4115-A692-8D63A059BFB8}" type="slidenum">
              <a:rPr lang="en-US" dirty="0"/>
              <a:pPr/>
              <a:t>‹N›</a:t>
            </a:fld>
            <a:endParaRPr lang="en-US" dirty="0"/>
          </a:p>
        </p:txBody>
      </p:sp>
    </p:spTree>
    <p:extLst>
      <p:ext uri="{BB962C8B-B14F-4D97-AF65-F5344CB8AC3E}">
        <p14:creationId xmlns:p14="http://schemas.microsoft.com/office/powerpoint/2010/main" val="1318013209"/>
      </p:ext>
    </p:extLst>
  </p:cSld>
  <p:clrMapOvr>
    <a:overrideClrMapping bg1="lt1" tx1="dk1" bg2="lt2" tx2="dk2" accent1="accent1" accent2="accent2" accent3="accent3" accent4="accent4" accent5="accent5" accent6="accent6" hlink="hlink" folHlink="folHlink"/>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idx="1"/>
          </p:nvPr>
        </p:nvSpPr>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82FF5DD9-2C52-442D-92E2-8072C0C3D7CD}" type="datetimeFigureOut">
              <a:rPr lang="en-US" dirty="0"/>
              <a:t>10/29/2017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‹N›</a:t>
            </a:fld>
            <a:endParaRPr lang="en-US" dirty="0"/>
          </a:p>
        </p:txBody>
      </p:sp>
    </p:spTree>
    <p:extLst>
      <p:ext uri="{BB962C8B-B14F-4D97-AF65-F5344CB8AC3E}">
        <p14:creationId xmlns:p14="http://schemas.microsoft.com/office/powerpoint/2010/main" val="406045612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fld id="{C44961B7-6B89-48AB-966F-622E2788EECC}" type="datetimeFigureOut">
              <a:rPr lang="en-US" dirty="0"/>
              <a:t>10/29/2017</a:t>
            </a:fld>
            <a:endParaRPr lang="en-US" dirty="0"/>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endParaRPr lang="en-US" dirty="0"/>
          </a:p>
        </p:txBody>
      </p:sp>
      <p:sp>
        <p:nvSpPr>
          <p:cNvPr id="6" name="Slide Number Placeholder 5"/>
          <p:cNvSpPr>
            <a:spLocks noGrp="1"/>
          </p:cNvSpPr>
          <p:nvPr>
            <p:ph type="sldNum" sz="quarter" idx="12"/>
          </p:nvPr>
        </p:nvSpPr>
        <p:spPr>
          <a:xfrm>
            <a:off x="8604504" y="5211060"/>
            <a:ext cx="2112264" cy="228600"/>
          </a:xfrm>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2465457621"/>
      </p:ext>
    </p:extLst>
  </p:cSld>
  <p:clrMapOvr>
    <a:overrideClrMapping bg1="lt1" tx1="dk1" bg2="lt2" tx2="dk2" accent1="accent1" accent2="accent2" accent3="accent3" accent4="accent4" accent5="accent5" accent6="accent6" hlink="hlink" folHlink="folHlink"/>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DBD3D6FB-79CC-4683-A046-BBE785BA1BED}" type="datetimeFigureOut">
              <a:rPr lang="en-US" dirty="0"/>
              <a:t>10/29/2017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323237587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9512B3E8-48F1-4B23-8498-D8A04A81EC9C}" type="datetimeFigureOut">
              <a:rPr lang="en-US" dirty="0"/>
              <a:t>10/29/2017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36504501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Date Placeholder 2"/>
          <p:cNvSpPr>
            <a:spLocks noGrp="1"/>
          </p:cNvSpPr>
          <p:nvPr>
            <p:ph type="dt" sz="half" idx="10"/>
          </p:nvPr>
        </p:nvSpPr>
        <p:spPr/>
        <p:txBody>
          <a:bodyPr/>
          <a:lstStyle/>
          <a:p>
            <a:fld id="{10B90D90-AA62-404D-A741-635B4370F9CB}" type="datetimeFigureOut">
              <a:rPr lang="en-US" dirty="0"/>
              <a:t>10/29/2017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168737887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7002E4-6836-46D1-9DBB-3C27C0DD3A89}" type="datetimeFigureOut">
              <a:rPr lang="en-US" dirty="0"/>
              <a:t>10/29/2017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136681690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it-IT"/>
              <a:t>Fare clic per modificare lo stile del titolo dello schema</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8" name="Date Placeholder 7"/>
          <p:cNvSpPr>
            <a:spLocks noGrp="1"/>
          </p:cNvSpPr>
          <p:nvPr>
            <p:ph type="dt" sz="half" idx="10"/>
          </p:nvPr>
        </p:nvSpPr>
        <p:spPr/>
        <p:txBody>
          <a:bodyPr/>
          <a:lstStyle/>
          <a:p>
            <a:fld id="{1CF131DD-A141-4471-BCF9-C6073EDD7E20}" type="datetimeFigureOut">
              <a:rPr lang="en-US" dirty="0"/>
              <a:t>10/29/2017</a:t>
            </a:fld>
            <a:endParaRPr lang="en-US" dirty="0"/>
          </a:p>
        </p:txBody>
      </p:sp>
      <p:sp>
        <p:nvSpPr>
          <p:cNvPr id="9" name="Footer Placeholder 8"/>
          <p:cNvSpPr>
            <a:spLocks noGrp="1"/>
          </p:cNvSpPr>
          <p:nvPr>
            <p:ph type="ftr" sz="quarter" idx="11"/>
          </p:nvPr>
        </p:nvSpPr>
        <p:spPr/>
        <p:txBody>
          <a:bodyPr/>
          <a:lstStyle>
            <a:lvl1pPr algn="r">
              <a:defRPr/>
            </a:lvl1pPr>
          </a:lstStyle>
          <a:p>
            <a:endParaRPr lang="en-US" dirty="0"/>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fld id="{4FAB73BC-B049-4115-A692-8D63A059BFB8}" type="slidenum">
              <a:rPr lang="en-US" dirty="0"/>
              <a:pPr/>
              <a:t>‹N›</a:t>
            </a:fld>
            <a:endParaRPr lang="en-US" dirty="0"/>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3338426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fld id="{AB334A90-EB03-42F3-8859-2C2B2724C058}" type="datetimeFigureOut">
              <a:rPr lang="en-US" dirty="0"/>
              <a:t>10/29/2017</a:t>
            </a:fld>
            <a:endParaRPr lang="en-US" dirty="0"/>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lang="en-US" dirty="0"/>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fld id="{4FAB73BC-B049-4115-A692-8D63A059BFB8}" type="slidenum">
              <a:rPr lang="en-US" dirty="0"/>
              <a:pPr/>
              <a:t>‹N›</a:t>
            </a:fld>
            <a:endParaRPr lang="en-US" dirty="0"/>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61334909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D11A6AA8-A04B-4104-9AE2-BD48D340E27F}" type="datetimeFigureOut">
              <a:rPr lang="en-US" dirty="0"/>
              <a:t>10/29/2017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63010595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B4E0BF79-FAC6-4A96-8DE1-F7B82E2E1652}" type="datetimeFigureOut">
              <a:rPr lang="en-US" dirty="0"/>
              <a:t>10/29/2017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39770873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theme" Target="../theme/theme2.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19" Type="http://schemas.openxmlformats.org/officeDocument/2006/relationships/image" Target="../media/image2.png"/><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3.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3.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theme" Target="../theme/theme4.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1" cy="1326321"/>
          </a:xfrm>
          <a:prstGeom prst="rect">
            <a:avLst/>
          </a:prstGeom>
        </p:spPr>
        <p:txBody>
          <a:bodyPr vert="horz" lIns="91440" tIns="45720" rIns="91440" bIns="45720" rtlCol="0" anchor="ctr">
            <a:norm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913795" y="2096064"/>
            <a:ext cx="10353762" cy="3695136"/>
          </a:xfrm>
          <a:prstGeom prst="rect">
            <a:avLst/>
          </a:prstGeom>
        </p:spPr>
        <p:txBody>
          <a:bodyPr vert="horz" lIns="91440" tIns="45720" rIns="91440" bIns="45720" rtlCol="0">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10/29/2017</a:t>
            </a:fld>
            <a:endParaRPr lang="en-US" dirty="0"/>
          </a:p>
        </p:txBody>
      </p:sp>
      <p:sp>
        <p:nvSpPr>
          <p:cNvPr id="5" name="Footer Placeholder 4"/>
          <p:cNvSpPr>
            <a:spLocks noGrp="1"/>
          </p:cNvSpPr>
          <p:nvPr>
            <p:ph type="ftr" sz="quarter" idx="3"/>
          </p:nvPr>
        </p:nvSpPr>
        <p:spPr>
          <a:xfrm>
            <a:off x="913794" y="58832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6D22F896-40B5-4ADD-8801-0D06FADFA095}" type="slidenum">
              <a:rPr lang="en-US" dirty="0"/>
              <a:pPr/>
              <a:t>‹N›</a:t>
            </a:fld>
            <a:endParaRPr lang="en-US" dirty="0"/>
          </a:p>
        </p:txBody>
      </p:sp>
    </p:spTree>
    <p:extLst>
      <p:ext uri="{BB962C8B-B14F-4D97-AF65-F5344CB8AC3E}">
        <p14:creationId xmlns:p14="http://schemas.microsoft.com/office/powerpoint/2010/main" val="452265087"/>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A3A7675-39E0-40F0-AA9F-A638EAAA8A44}" type="datetimeFigureOut">
              <a:rPr lang="it-IT" smtClean="0"/>
              <a:t>29/10/2017</a:t>
            </a:fld>
            <a:endParaRPr lang="it-IT"/>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it-IT"/>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7A3EB2A1-6109-4EFD-861A-81F977A4C808}" type="slidenum">
              <a:rPr lang="it-IT" smtClean="0"/>
              <a:t>‹N›</a:t>
            </a:fld>
            <a:endParaRPr lang="it-IT"/>
          </a:p>
        </p:txBody>
      </p:sp>
    </p:spTree>
    <p:extLst>
      <p:ext uri="{BB962C8B-B14F-4D97-AF65-F5344CB8AC3E}">
        <p14:creationId xmlns:p14="http://schemas.microsoft.com/office/powerpoint/2010/main" val="2260748992"/>
      </p:ext>
    </p:extLst>
  </p:cSld>
  <p:clrMap bg1="dk1" tx1="lt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1678" y="382385"/>
            <a:ext cx="10178322" cy="1492132"/>
          </a:xfrm>
          <a:prstGeom prst="rect">
            <a:avLst/>
          </a:prstGeom>
        </p:spPr>
        <p:txBody>
          <a:bodyPr vert="horz" lIns="91440" tIns="45720" rIns="91440" bIns="45720" rtlCol="0" anchor="t">
            <a:normAutofit/>
          </a:bodyPr>
          <a:lstStyle/>
          <a:p>
            <a:r>
              <a:rPr lang="it-IT"/>
              <a:t>Fare clic per modificare stile</a:t>
            </a:r>
            <a:endParaRPr lang="en-US" dirty="0"/>
          </a:p>
        </p:txBody>
      </p:sp>
      <p:sp>
        <p:nvSpPr>
          <p:cNvPr id="3" name="Text Placeholder 2"/>
          <p:cNvSpPr>
            <a:spLocks noGrp="1"/>
          </p:cNvSpPr>
          <p:nvPr>
            <p:ph type="body" idx="1"/>
          </p:nvPr>
        </p:nvSpPr>
        <p:spPr>
          <a:xfrm>
            <a:off x="1251678" y="2286001"/>
            <a:ext cx="10178322" cy="3593591"/>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1251678" y="6375679"/>
            <a:ext cx="2329722" cy="348462"/>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fld id="{9334D819-9F07-4261-B09B-9E467E5D9002}" type="datetimeFigureOut">
              <a:rPr lang="en-US" dirty="0"/>
              <a:pPr/>
              <a:t>10/29/2017</a:t>
            </a:fld>
            <a:endParaRPr lang="en-US" dirty="0"/>
          </a:p>
        </p:txBody>
      </p:sp>
      <p:sp>
        <p:nvSpPr>
          <p:cNvPr id="5" name="Footer Placeholder 4"/>
          <p:cNvSpPr>
            <a:spLocks noGrp="1"/>
          </p:cNvSpPr>
          <p:nvPr>
            <p:ph type="ftr" sz="quarter" idx="3"/>
          </p:nvPr>
        </p:nvSpPr>
        <p:spPr>
          <a:xfrm>
            <a:off x="4038600" y="6375679"/>
            <a:ext cx="4114800" cy="345796"/>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endParaRPr lang="en-US" dirty="0"/>
          </a:p>
        </p:txBody>
      </p:sp>
      <p:sp>
        <p:nvSpPr>
          <p:cNvPr id="6" name="Slide Number Placeholder 5"/>
          <p:cNvSpPr>
            <a:spLocks noGrp="1"/>
          </p:cNvSpPr>
          <p:nvPr>
            <p:ph type="sldNum" sz="quarter" idx="4"/>
          </p:nvPr>
        </p:nvSpPr>
        <p:spPr>
          <a:xfrm>
            <a:off x="8610601" y="6375679"/>
            <a:ext cx="2819399" cy="345796"/>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71766878-3199-4EAB-94E7-2D6D11070E14}" type="slidenum">
              <a:rPr lang="en-US" dirty="0"/>
              <a:pPr/>
              <a:t>‹N›</a:t>
            </a:fld>
            <a:endParaRPr lang="en-US" dirty="0"/>
          </a:p>
        </p:txBody>
      </p:sp>
      <p:sp>
        <p:nvSpPr>
          <p:cNvPr id="11" name="Freeform 6" title="Left scallop edge"/>
          <p:cNvSpPr/>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title="right edge border"/>
          <p:cNvSpPr/>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323825557"/>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0574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20574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792">
          <p15:clr>
            <a:srgbClr val="F26B43"/>
          </p15:clr>
        </p15:guide>
        <p15:guide id="2" pos="7200">
          <p15:clr>
            <a:srgbClr val="F26B43"/>
          </p15:clr>
        </p15:guide>
        <p15:guide id="3" orient="horz" pos="4008">
          <p15:clr>
            <a:srgbClr val="F26B43"/>
          </p15:clr>
        </p15:guide>
        <p15:guide id="4" orient="horz" pos="1440">
          <p15:clr>
            <a:srgbClr val="F26B43"/>
          </p15:clr>
        </p15:guide>
        <p15:guide id="5" orient="horz" pos="3720">
          <p15:clr>
            <a:srgbClr val="F26B43"/>
          </p15:clr>
        </p15:guide>
        <p15:guide id="6" orient="horz" pos="24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fld id="{CBC48EC7-AF6A-48D3-8284-14BACBEBDD84}" type="datetimeFigureOut">
              <a:rPr lang="en-US" dirty="0"/>
              <a:t>10/29/2017</a:t>
            </a:fld>
            <a:endParaRPr lang="en-US" dirty="0"/>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4FAB73BC-B049-4115-A692-8D63A059BFB8}" type="slidenum">
              <a:rPr lang="en-US" dirty="0"/>
              <a:pPr/>
              <a:t>‹N›</a:t>
            </a:fld>
            <a:endParaRPr lang="en-US" dirty="0"/>
          </a:p>
        </p:txBody>
      </p:sp>
    </p:spTree>
    <p:extLst>
      <p:ext uri="{BB962C8B-B14F-4D97-AF65-F5344CB8AC3E}">
        <p14:creationId xmlns:p14="http://schemas.microsoft.com/office/powerpoint/2010/main" val="461937704"/>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hf sldNum="0" hdr="0" ftr="0" dt="0"/>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4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26.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4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30.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49.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5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6.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5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17.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36.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49.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39.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4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42.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4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DA95D30-BBE4-49EF-BF96-0792B9B6FEE9}"/>
              </a:ext>
            </a:extLst>
          </p:cNvPr>
          <p:cNvSpPr>
            <a:spLocks noGrp="1"/>
          </p:cNvSpPr>
          <p:nvPr>
            <p:ph type="ctrTitle"/>
          </p:nvPr>
        </p:nvSpPr>
        <p:spPr/>
        <p:txBody>
          <a:bodyPr/>
          <a:lstStyle/>
          <a:p>
            <a:pPr algn="ctr"/>
            <a:r>
              <a:rPr lang="it-IT" sz="6000" dirty="0"/>
              <a:t>THE BEST OF: PLATONE</a:t>
            </a:r>
          </a:p>
        </p:txBody>
      </p:sp>
      <p:sp>
        <p:nvSpPr>
          <p:cNvPr id="3" name="Sottotitolo 2">
            <a:extLst>
              <a:ext uri="{FF2B5EF4-FFF2-40B4-BE49-F238E27FC236}">
                <a16:creationId xmlns:a16="http://schemas.microsoft.com/office/drawing/2014/main" id="{BFC39D0F-1C54-4DA5-9301-4358D2009258}"/>
              </a:ext>
            </a:extLst>
          </p:cNvPr>
          <p:cNvSpPr>
            <a:spLocks noGrp="1"/>
          </p:cNvSpPr>
          <p:nvPr>
            <p:ph type="subTitle" idx="1"/>
          </p:nvPr>
        </p:nvSpPr>
        <p:spPr/>
        <p:txBody>
          <a:bodyPr>
            <a:normAutofit/>
          </a:bodyPr>
          <a:lstStyle/>
          <a:p>
            <a:pPr algn="ctr"/>
            <a:r>
              <a:rPr lang="it-IT" sz="3200" dirty="0"/>
              <a:t>PROF. MARCO APOLLONI</a:t>
            </a:r>
          </a:p>
        </p:txBody>
      </p:sp>
    </p:spTree>
    <p:extLst>
      <p:ext uri="{BB962C8B-B14F-4D97-AF65-F5344CB8AC3E}">
        <p14:creationId xmlns:p14="http://schemas.microsoft.com/office/powerpoint/2010/main" val="5215264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p:nvSpPr>
          <p:cNvPr id="31" name="Rectangle 7">
            <a:extLst>
              <a:ext uri="{FF2B5EF4-FFF2-40B4-BE49-F238E27FC236}">
                <a16:creationId xmlns:a16="http://schemas.microsoft.com/office/drawing/2014/main" id="{DE479FF5-13B8-44CF-A149-6E7E0489FE99}"/>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855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9">
            <a:extLst>
              <a:ext uri="{FF2B5EF4-FFF2-40B4-BE49-F238E27FC236}">
                <a16:creationId xmlns:a16="http://schemas.microsoft.com/office/drawing/2014/main" id="{273834BF-BB09-46BB-BA11-D8C65C3582FC}"/>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52538"/>
            <a:ext cx="11237976" cy="5925402"/>
          </a:xfrm>
          <a:prstGeom prst="rect">
            <a:avLst/>
          </a:prstGeom>
          <a:solidFill>
            <a:schemeClr val="bg1">
              <a:lumMod val="85000"/>
              <a:lumOff val="15000"/>
            </a:schemeClr>
          </a:solidFill>
          <a:ln>
            <a:solidFill>
              <a:srgbClr val="B798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Immagine 2">
            <a:extLst>
              <a:ext uri="{FF2B5EF4-FFF2-40B4-BE49-F238E27FC236}">
                <a16:creationId xmlns:a16="http://schemas.microsoft.com/office/drawing/2014/main" id="{7C02BC3C-9D60-43B4-B0FF-95705579F99B}"/>
              </a:ext>
            </a:extLst>
          </p:cNvPr>
          <p:cNvPicPr>
            <a:picLocks noChangeAspect="1"/>
          </p:cNvPicPr>
          <p:nvPr/>
        </p:nvPicPr>
        <p:blipFill rotWithShape="1">
          <a:blip r:embed="rId2">
            <a:extLst>
              <a:ext uri="{28A0092B-C50C-407E-A947-70E740481C1C}">
                <a14:useLocalDpi xmlns:a14="http://schemas.microsoft.com/office/drawing/2010/main" val="0"/>
              </a:ext>
            </a:extLst>
          </a:blip>
          <a:srcRect r="1" b="48603"/>
          <a:stretch/>
        </p:blipFill>
        <p:spPr>
          <a:xfrm>
            <a:off x="643467" y="609599"/>
            <a:ext cx="10905066" cy="5604934"/>
          </a:xfrm>
          <a:prstGeom prst="rect">
            <a:avLst/>
          </a:prstGeom>
        </p:spPr>
      </p:pic>
    </p:spTree>
    <p:extLst>
      <p:ext uri="{BB962C8B-B14F-4D97-AF65-F5344CB8AC3E}">
        <p14:creationId xmlns:p14="http://schemas.microsoft.com/office/powerpoint/2010/main" val="35587258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6A6F550-7119-40E7-903C-37D7BEFEF3B2}"/>
              </a:ext>
            </a:extLst>
          </p:cNvPr>
          <p:cNvSpPr>
            <a:spLocks noGrp="1"/>
          </p:cNvSpPr>
          <p:nvPr>
            <p:ph type="title"/>
          </p:nvPr>
        </p:nvSpPr>
        <p:spPr/>
        <p:txBody>
          <a:bodyPr>
            <a:normAutofit/>
          </a:bodyPr>
          <a:lstStyle/>
          <a:p>
            <a:pPr algn="ctr"/>
            <a:r>
              <a:rPr lang="it-IT" sz="6000" dirty="0"/>
              <a:t>CONTRO I TIRANNI</a:t>
            </a:r>
          </a:p>
        </p:txBody>
      </p:sp>
      <p:sp>
        <p:nvSpPr>
          <p:cNvPr id="3" name="Segnaposto testo 2">
            <a:extLst>
              <a:ext uri="{FF2B5EF4-FFF2-40B4-BE49-F238E27FC236}">
                <a16:creationId xmlns:a16="http://schemas.microsoft.com/office/drawing/2014/main" id="{273C6E28-E71C-42E3-9D58-D82093D5A0F5}"/>
              </a:ext>
            </a:extLst>
          </p:cNvPr>
          <p:cNvSpPr>
            <a:spLocks noGrp="1"/>
          </p:cNvSpPr>
          <p:nvPr>
            <p:ph type="body" idx="1"/>
          </p:nvPr>
        </p:nvSpPr>
        <p:spPr/>
        <p:txBody>
          <a:bodyPr>
            <a:normAutofit/>
          </a:bodyPr>
          <a:lstStyle/>
          <a:p>
            <a:pPr algn="ctr"/>
            <a:r>
              <a:rPr lang="it-IT" sz="3200" i="1" dirty="0"/>
              <a:t>REPUBBLICA</a:t>
            </a:r>
            <a:endParaRPr lang="it-IT" sz="3200" dirty="0"/>
          </a:p>
        </p:txBody>
      </p:sp>
    </p:spTree>
    <p:extLst>
      <p:ext uri="{BB962C8B-B14F-4D97-AF65-F5344CB8AC3E}">
        <p14:creationId xmlns:p14="http://schemas.microsoft.com/office/powerpoint/2010/main" val="16884285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0"/>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blipFill rotWithShape="1">
            <a:blip r:embed="rId2">
              <a:duotone>
                <a:schemeClr val="bg2">
                  <a:shade val="18000"/>
                  <a:satMod val="160000"/>
                  <a:lumMod val="28000"/>
                </a:schemeClr>
                <a:schemeClr val="bg2">
                  <a:tint val="95000"/>
                  <a:satMod val="160000"/>
                  <a:lumMod val="116000"/>
                </a:schemeClr>
              </a:duotone>
            </a:blip>
            <a:stretch/>
          </a:blipFill>
          <a:ln>
            <a:noFill/>
          </a:ln>
          <a:effectLst/>
        </p:spPr>
      </p:sp>
      <p:pic>
        <p:nvPicPr>
          <p:cNvPr id="6" name="Segnaposto contenuto 5">
            <a:extLst>
              <a:ext uri="{FF2B5EF4-FFF2-40B4-BE49-F238E27FC236}">
                <a16:creationId xmlns:a16="http://schemas.microsoft.com/office/drawing/2014/main" id="{19E03358-234E-4DBA-A8BF-5060C7312C0D}"/>
              </a:ext>
            </a:extLst>
          </p:cNvPr>
          <p:cNvPicPr>
            <a:picLocks noGrp="1" noChangeAspect="1"/>
          </p:cNvPicPr>
          <p:nvPr>
            <p:ph sz="half" idx="1"/>
          </p:nvPr>
        </p:nvPicPr>
        <p:blipFill rotWithShape="1">
          <a:blip r:embed="rId3"/>
          <a:srcRect l="11111"/>
          <a:stretch/>
        </p:blipFill>
        <p:spPr>
          <a:xfrm>
            <a:off x="20" y="10"/>
            <a:ext cx="6095980" cy="6857990"/>
          </a:xfrm>
          <a:prstGeom prst="rect">
            <a:avLst/>
          </a:prstGeom>
        </p:spPr>
      </p:pic>
      <p:cxnSp>
        <p:nvCxnSpPr>
          <p:cNvPr id="16" name="Straight Connector 12">
            <a:extLst>
              <a:ext uri="{FF2B5EF4-FFF2-40B4-BE49-F238E27FC236}">
                <a16:creationId xmlns:a16="http://schemas.microsoft.com/office/drawing/2014/main" id="{E0DCF65E-F84E-483D-83D7-A1616D569143}"/>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106560" y="45720"/>
            <a:ext cx="0" cy="6766560"/>
          </a:xfrm>
          <a:prstGeom prst="line">
            <a:avLst/>
          </a:prstGeom>
          <a:ln w="190500" cap="sq">
            <a:solidFill>
              <a:srgbClr val="FFFFFF"/>
            </a:solidFill>
            <a:miter lim="800000"/>
          </a:ln>
          <a:scene3d>
            <a:camera prst="orthographicFront"/>
            <a:lightRig rig="twoPt" dir="t">
              <a:rot lat="0" lon="0" rev="7200000"/>
            </a:lightRig>
          </a:scene3d>
          <a:sp3d>
            <a:bevelT w="25400" h="19050"/>
          </a:sp3d>
        </p:spPr>
        <p:style>
          <a:lnRef idx="1">
            <a:schemeClr val="accent1"/>
          </a:lnRef>
          <a:fillRef idx="0">
            <a:schemeClr val="accent1"/>
          </a:fillRef>
          <a:effectRef idx="0">
            <a:schemeClr val="accent1"/>
          </a:effectRef>
          <a:fontRef idx="minor">
            <a:schemeClr val="tx1"/>
          </a:fontRef>
        </p:style>
      </p:cxnSp>
      <p:sp>
        <p:nvSpPr>
          <p:cNvPr id="2" name="Titolo 1">
            <a:extLst>
              <a:ext uri="{FF2B5EF4-FFF2-40B4-BE49-F238E27FC236}">
                <a16:creationId xmlns:a16="http://schemas.microsoft.com/office/drawing/2014/main" id="{3B1C7516-F134-41AB-8B05-F9F1F7231037}"/>
              </a:ext>
            </a:extLst>
          </p:cNvPr>
          <p:cNvSpPr>
            <a:spLocks noGrp="1"/>
          </p:cNvSpPr>
          <p:nvPr>
            <p:ph type="title"/>
          </p:nvPr>
        </p:nvSpPr>
        <p:spPr>
          <a:xfrm>
            <a:off x="6308035" y="45720"/>
            <a:ext cx="5764695" cy="1890201"/>
          </a:xfrm>
        </p:spPr>
        <p:txBody>
          <a:bodyPr vert="horz" lIns="91440" tIns="45720" rIns="91440" bIns="45720" rtlCol="0" anchor="ctr">
            <a:normAutofit/>
          </a:bodyPr>
          <a:lstStyle/>
          <a:p>
            <a:r>
              <a:rPr lang="it-IT" dirty="0"/>
              <a:t>L’ideale migliora il reale</a:t>
            </a:r>
          </a:p>
        </p:txBody>
      </p:sp>
      <p:sp>
        <p:nvSpPr>
          <p:cNvPr id="4" name="Segnaposto contenuto 3">
            <a:extLst>
              <a:ext uri="{FF2B5EF4-FFF2-40B4-BE49-F238E27FC236}">
                <a16:creationId xmlns:a16="http://schemas.microsoft.com/office/drawing/2014/main" id="{ADF91537-3F12-4B48-A2B0-6D68BC37DD0C}"/>
              </a:ext>
            </a:extLst>
          </p:cNvPr>
          <p:cNvSpPr>
            <a:spLocks noGrp="1"/>
          </p:cNvSpPr>
          <p:nvPr>
            <p:ph sz="half" idx="2"/>
          </p:nvPr>
        </p:nvSpPr>
        <p:spPr>
          <a:xfrm>
            <a:off x="6308035" y="2096064"/>
            <a:ext cx="5764695" cy="4716216"/>
          </a:xfrm>
        </p:spPr>
        <p:txBody>
          <a:bodyPr vert="horz" lIns="91440" tIns="45720" rIns="91440" bIns="45720" rtlCol="0">
            <a:normAutofit fontScale="92500"/>
          </a:bodyPr>
          <a:lstStyle/>
          <a:p>
            <a:pPr marL="0" indent="0" algn="just">
              <a:buNone/>
            </a:pPr>
            <a:r>
              <a:rPr lang="it-IT" sz="2400" dirty="0"/>
              <a:t>«Platone non è così ingenuo da credere che la Città ideale possa sostituirsi alla Città reale, dove la giustizia deve scontrarsi – ogni giorno – con l’ingiustizia dilagante. Tuttavia senza un modello </a:t>
            </a:r>
            <a:r>
              <a:rPr lang="it-IT" sz="2400" i="1" dirty="0"/>
              <a:t>ideale</a:t>
            </a:r>
            <a:r>
              <a:rPr lang="it-IT" sz="2400" dirty="0"/>
              <a:t> la nostra Città </a:t>
            </a:r>
            <a:r>
              <a:rPr lang="it-IT" sz="2400" i="1" dirty="0"/>
              <a:t>reale</a:t>
            </a:r>
            <a:r>
              <a:rPr lang="it-IT" sz="2400" dirty="0"/>
              <a:t> sarebbe ben peggiore di quello che già è […] Il compito dell’utopia platonica è di guidarci, passo dopo passo, verso il Sole della conoscenza» (</a:t>
            </a:r>
            <a:r>
              <a:rPr lang="it-IT" sz="2400" i="1" dirty="0"/>
              <a:t>Filosofi da Oscar</a:t>
            </a:r>
            <a:r>
              <a:rPr lang="it-IT" sz="2400" dirty="0"/>
              <a:t>, p. 110). In definitiva: </a:t>
            </a:r>
            <a:r>
              <a:rPr lang="it-IT" sz="2400" b="1" dirty="0"/>
              <a:t>l’ideale migliora il reale</a:t>
            </a:r>
            <a:r>
              <a:rPr lang="it-IT" sz="2400" dirty="0"/>
              <a:t>. </a:t>
            </a:r>
          </a:p>
        </p:txBody>
      </p:sp>
    </p:spTree>
    <p:extLst>
      <p:ext uri="{BB962C8B-B14F-4D97-AF65-F5344CB8AC3E}">
        <p14:creationId xmlns:p14="http://schemas.microsoft.com/office/powerpoint/2010/main" val="10017331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18000"/>
                <a:satMod val="160000"/>
                <a:lumMod val="28000"/>
              </a:schemeClr>
              <a:schemeClr val="bg2">
                <a:tint val="95000"/>
                <a:satMod val="160000"/>
                <a:lumMod val="116000"/>
              </a:schemeClr>
            </a:duotone>
            <a:extLst/>
          </a:blip>
          <a:stretch/>
        </a:blipFill>
        <a:effectLst/>
      </p:bgPr>
    </p:bg>
    <p:spTree>
      <p:nvGrpSpPr>
        <p:cNvPr id="1" name=""/>
        <p:cNvGrpSpPr/>
        <p:nvPr/>
      </p:nvGrpSpPr>
      <p:grpSpPr>
        <a:xfrm>
          <a:off x="0" y="0"/>
          <a:ext cx="0" cy="0"/>
          <a:chOff x="0" y="0"/>
          <a:chExt cx="0" cy="0"/>
        </a:xfrm>
      </p:grpSpPr>
      <p:pic>
        <p:nvPicPr>
          <p:cNvPr id="8" name="Segnaposto contenuto 7">
            <a:extLst>
              <a:ext uri="{FF2B5EF4-FFF2-40B4-BE49-F238E27FC236}">
                <a16:creationId xmlns:a16="http://schemas.microsoft.com/office/drawing/2014/main" id="{9465F35E-1FD2-46BB-ADB9-1777861303D0}"/>
              </a:ext>
            </a:extLst>
          </p:cNvPr>
          <p:cNvPicPr>
            <a:picLocks noGrp="1" noChangeAspect="1"/>
          </p:cNvPicPr>
          <p:nvPr>
            <p:ph sz="half" idx="1"/>
          </p:nvPr>
        </p:nvPicPr>
        <p:blipFill rotWithShape="1">
          <a:blip r:embed="rId3">
            <a:extLst>
              <a:ext uri="{28A0092B-C50C-407E-A947-70E740481C1C}">
                <a14:useLocalDpi xmlns:a14="http://schemas.microsoft.com/office/drawing/2010/main" val="0"/>
              </a:ext>
            </a:extLst>
          </a:blip>
          <a:srcRect l="34887" r="6002"/>
          <a:stretch/>
        </p:blipFill>
        <p:spPr>
          <a:xfrm>
            <a:off x="20" y="10"/>
            <a:ext cx="6095980" cy="6857990"/>
          </a:xfrm>
          <a:prstGeom prst="rect">
            <a:avLst/>
          </a:prstGeom>
        </p:spPr>
      </p:pic>
      <p:cxnSp>
        <p:nvCxnSpPr>
          <p:cNvPr id="13" name="Straight Connector 12">
            <a:extLst>
              <a:ext uri="{FF2B5EF4-FFF2-40B4-BE49-F238E27FC236}">
                <a16:creationId xmlns:a16="http://schemas.microsoft.com/office/drawing/2014/main" id="{E0DCF65E-F84E-483D-83D7-A1616D569143}"/>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106560" y="45720"/>
            <a:ext cx="0" cy="6766560"/>
          </a:xfrm>
          <a:prstGeom prst="line">
            <a:avLst/>
          </a:prstGeom>
          <a:ln w="190500" cap="sq">
            <a:solidFill>
              <a:srgbClr val="FFFFFF"/>
            </a:solidFill>
            <a:miter lim="800000"/>
          </a:ln>
          <a:scene3d>
            <a:camera prst="orthographicFront"/>
            <a:lightRig rig="twoPt" dir="t">
              <a:rot lat="0" lon="0" rev="7200000"/>
            </a:lightRig>
          </a:scene3d>
          <a:sp3d>
            <a:bevelT w="25400" h="19050"/>
          </a:sp3d>
        </p:spPr>
        <p:style>
          <a:lnRef idx="1">
            <a:schemeClr val="accent1"/>
          </a:lnRef>
          <a:fillRef idx="0">
            <a:schemeClr val="accent1"/>
          </a:fillRef>
          <a:effectRef idx="0">
            <a:schemeClr val="accent1"/>
          </a:effectRef>
          <a:fontRef idx="minor">
            <a:schemeClr val="tx1"/>
          </a:fontRef>
        </p:style>
      </p:cxnSp>
      <p:sp>
        <p:nvSpPr>
          <p:cNvPr id="2" name="Titolo 1">
            <a:extLst>
              <a:ext uri="{FF2B5EF4-FFF2-40B4-BE49-F238E27FC236}">
                <a16:creationId xmlns:a16="http://schemas.microsoft.com/office/drawing/2014/main" id="{0877D698-9884-4008-B466-72936C52CE08}"/>
              </a:ext>
            </a:extLst>
          </p:cNvPr>
          <p:cNvSpPr>
            <a:spLocks noGrp="1"/>
          </p:cNvSpPr>
          <p:nvPr>
            <p:ph type="title"/>
          </p:nvPr>
        </p:nvSpPr>
        <p:spPr>
          <a:xfrm>
            <a:off x="6513534" y="609601"/>
            <a:ext cx="4754022" cy="1073426"/>
          </a:xfrm>
        </p:spPr>
        <p:txBody>
          <a:bodyPr vert="horz" lIns="91440" tIns="45720" rIns="91440" bIns="45720" rtlCol="0" anchor="ctr">
            <a:normAutofit/>
          </a:bodyPr>
          <a:lstStyle/>
          <a:p>
            <a:r>
              <a:rPr lang="it-IT" dirty="0"/>
              <a:t>I cattivi maestri</a:t>
            </a:r>
          </a:p>
        </p:txBody>
      </p:sp>
      <p:sp>
        <p:nvSpPr>
          <p:cNvPr id="4" name="Segnaposto contenuto 3">
            <a:extLst>
              <a:ext uri="{FF2B5EF4-FFF2-40B4-BE49-F238E27FC236}">
                <a16:creationId xmlns:a16="http://schemas.microsoft.com/office/drawing/2014/main" id="{F77B3235-2B11-4EEF-870D-4F3F15DBAFC8}"/>
              </a:ext>
            </a:extLst>
          </p:cNvPr>
          <p:cNvSpPr>
            <a:spLocks noGrp="1"/>
          </p:cNvSpPr>
          <p:nvPr>
            <p:ph sz="half" idx="2"/>
          </p:nvPr>
        </p:nvSpPr>
        <p:spPr>
          <a:xfrm>
            <a:off x="6513534" y="1842053"/>
            <a:ext cx="4754022" cy="4823790"/>
          </a:xfrm>
        </p:spPr>
        <p:txBody>
          <a:bodyPr vert="horz" lIns="91440" tIns="45720" rIns="91440" bIns="45720" rtlCol="0">
            <a:noAutofit/>
          </a:bodyPr>
          <a:lstStyle/>
          <a:p>
            <a:pPr marL="0" indent="0" algn="just">
              <a:lnSpc>
                <a:spcPct val="110000"/>
              </a:lnSpc>
              <a:buNone/>
            </a:pPr>
            <a:r>
              <a:rPr lang="it-IT" dirty="0"/>
              <a:t>«I </a:t>
            </a:r>
            <a:r>
              <a:rPr lang="it-IT" b="1" dirty="0"/>
              <a:t>tiranni</a:t>
            </a:r>
            <a:r>
              <a:rPr lang="it-IT" dirty="0"/>
              <a:t>, che oltre ai </a:t>
            </a:r>
            <a:r>
              <a:rPr lang="it-IT" b="1" dirty="0"/>
              <a:t>sofisti</a:t>
            </a:r>
            <a:r>
              <a:rPr lang="it-IT" dirty="0"/>
              <a:t> sono i nemici dichiarati di Platone, hanno gioco facile quando si trovano davanti a un popolo d’</a:t>
            </a:r>
            <a:r>
              <a:rPr lang="it-IT" b="1" dirty="0"/>
              <a:t>ignoranti</a:t>
            </a:r>
            <a:r>
              <a:rPr lang="it-IT" dirty="0"/>
              <a:t>. E l’ignoranza più grave è quella di chi non sa discernere il giusto e l’ingiusto. Perciò i sofisti sono indispensabili ai tiranni, poiché coi loro abili </a:t>
            </a:r>
            <a:r>
              <a:rPr lang="it-IT" u="sng" dirty="0"/>
              <a:t>giochetti retorici</a:t>
            </a:r>
            <a:r>
              <a:rPr lang="it-IT" dirty="0"/>
              <a:t> sono capaci di mescolare le carte e ampliare, a seconda delle loro convenienze, il </a:t>
            </a:r>
            <a:r>
              <a:rPr lang="it-IT" u="sng" dirty="0"/>
              <a:t>confine del giusto</a:t>
            </a:r>
            <a:r>
              <a:rPr lang="it-IT" dirty="0"/>
              <a:t>, non preoccupandosi di esondare nell’ingiusto» (</a:t>
            </a:r>
            <a:r>
              <a:rPr lang="it-IT" i="1" dirty="0"/>
              <a:t>Filosofi da Oscar</a:t>
            </a:r>
            <a:r>
              <a:rPr lang="it-IT" dirty="0"/>
              <a:t>, p. 110).</a:t>
            </a:r>
          </a:p>
        </p:txBody>
      </p:sp>
    </p:spTree>
    <p:extLst>
      <p:ext uri="{BB962C8B-B14F-4D97-AF65-F5344CB8AC3E}">
        <p14:creationId xmlns:p14="http://schemas.microsoft.com/office/powerpoint/2010/main" val="21400549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3FFE729-D0E9-451A-9B2A-4F1B9AE24EBE}"/>
              </a:ext>
            </a:extLst>
          </p:cNvPr>
          <p:cNvSpPr>
            <a:spLocks noGrp="1"/>
          </p:cNvSpPr>
          <p:nvPr>
            <p:ph type="title"/>
          </p:nvPr>
        </p:nvSpPr>
        <p:spPr>
          <a:xfrm>
            <a:off x="228600" y="266701"/>
            <a:ext cx="11760199" cy="1435100"/>
          </a:xfrm>
        </p:spPr>
        <p:txBody>
          <a:bodyPr/>
          <a:lstStyle/>
          <a:p>
            <a:r>
              <a:rPr lang="it-IT" dirty="0"/>
              <a:t>La ricetta contro la tirannia? Il governo dei migliori</a:t>
            </a:r>
          </a:p>
        </p:txBody>
      </p:sp>
      <p:sp>
        <p:nvSpPr>
          <p:cNvPr id="3" name="Segnaposto contenuto 2">
            <a:extLst>
              <a:ext uri="{FF2B5EF4-FFF2-40B4-BE49-F238E27FC236}">
                <a16:creationId xmlns:a16="http://schemas.microsoft.com/office/drawing/2014/main" id="{CAAFD033-3D5A-4DC8-B39B-5338866430AF}"/>
              </a:ext>
            </a:extLst>
          </p:cNvPr>
          <p:cNvSpPr>
            <a:spLocks noGrp="1"/>
          </p:cNvSpPr>
          <p:nvPr>
            <p:ph idx="1"/>
          </p:nvPr>
        </p:nvSpPr>
        <p:spPr>
          <a:xfrm>
            <a:off x="228600" y="1879600"/>
            <a:ext cx="11760200" cy="4749800"/>
          </a:xfrm>
        </p:spPr>
        <p:txBody>
          <a:bodyPr>
            <a:normAutofit lnSpcReduction="10000"/>
          </a:bodyPr>
          <a:lstStyle/>
          <a:p>
            <a:pPr algn="just"/>
            <a:r>
              <a:rPr lang="it-IT" sz="2500" dirty="0"/>
              <a:t>«La tirannia assoggetta sia gli Stati sia gli uomini e non meno i tiranni stessi, che – anzi – ne sono addirittura le prime vittime. Poiché un tiranno non può che essere schiavo dei suoi bisogni». </a:t>
            </a:r>
          </a:p>
          <a:p>
            <a:pPr algn="just"/>
            <a:r>
              <a:rPr lang="it-IT" sz="2500" dirty="0"/>
              <a:t>Platone ritiene che uno Stato che abbia a cuore il benessere dei propri cittadini debba essere retto da «un’aristocrazia formata da uomini esperti e capaci, che vengano convinti a prendere il potere per il bene della collettività. Infatti solo chi esercita in maniera spassionata il potere potrà adempiere ai più basilari principi di rettitudine. Chi lo esercita per fini personali, invece, non potrà che arrecare danno allo Stato» (</a:t>
            </a:r>
            <a:r>
              <a:rPr lang="it-IT" sz="2800" i="1" dirty="0"/>
              <a:t>Filosofi da Oscar</a:t>
            </a:r>
            <a:r>
              <a:rPr lang="it-IT" sz="2800" dirty="0"/>
              <a:t>,</a:t>
            </a:r>
            <a:r>
              <a:rPr lang="it-IT" sz="2500" dirty="0"/>
              <a:t> p. 115).</a:t>
            </a:r>
          </a:p>
        </p:txBody>
      </p:sp>
    </p:spTree>
    <p:extLst>
      <p:ext uri="{BB962C8B-B14F-4D97-AF65-F5344CB8AC3E}">
        <p14:creationId xmlns:p14="http://schemas.microsoft.com/office/powerpoint/2010/main" val="19150094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99C0301-B5CE-431B-A425-884130291429}"/>
              </a:ext>
            </a:extLst>
          </p:cNvPr>
          <p:cNvSpPr>
            <a:spLocks noGrp="1"/>
          </p:cNvSpPr>
          <p:nvPr>
            <p:ph type="title"/>
          </p:nvPr>
        </p:nvSpPr>
        <p:spPr/>
        <p:txBody>
          <a:bodyPr>
            <a:normAutofit/>
          </a:bodyPr>
          <a:lstStyle/>
          <a:p>
            <a:pPr algn="ctr"/>
            <a:r>
              <a:rPr lang="it-IT" sz="6000" dirty="0"/>
              <a:t>ORALITÀ E SCRITTURA</a:t>
            </a:r>
          </a:p>
        </p:txBody>
      </p:sp>
      <p:sp>
        <p:nvSpPr>
          <p:cNvPr id="3" name="Segnaposto testo 2">
            <a:extLst>
              <a:ext uri="{FF2B5EF4-FFF2-40B4-BE49-F238E27FC236}">
                <a16:creationId xmlns:a16="http://schemas.microsoft.com/office/drawing/2014/main" id="{CE669240-6E91-48D6-B8D6-F9354141D11E}"/>
              </a:ext>
            </a:extLst>
          </p:cNvPr>
          <p:cNvSpPr>
            <a:spLocks noGrp="1"/>
          </p:cNvSpPr>
          <p:nvPr>
            <p:ph type="body" idx="1"/>
          </p:nvPr>
        </p:nvSpPr>
        <p:spPr/>
        <p:txBody>
          <a:bodyPr>
            <a:normAutofit/>
          </a:bodyPr>
          <a:lstStyle/>
          <a:p>
            <a:pPr algn="ctr"/>
            <a:r>
              <a:rPr lang="it-IT" sz="3200" i="1" dirty="0"/>
              <a:t>LETTERA VII</a:t>
            </a:r>
            <a:r>
              <a:rPr lang="it-IT" sz="3200" dirty="0"/>
              <a:t> E </a:t>
            </a:r>
            <a:r>
              <a:rPr lang="it-IT" sz="3200" i="1" dirty="0"/>
              <a:t>FEDRO</a:t>
            </a:r>
            <a:endParaRPr lang="it-IT" sz="3200" dirty="0"/>
          </a:p>
        </p:txBody>
      </p:sp>
    </p:spTree>
    <p:extLst>
      <p:ext uri="{BB962C8B-B14F-4D97-AF65-F5344CB8AC3E}">
        <p14:creationId xmlns:p14="http://schemas.microsoft.com/office/powerpoint/2010/main" val="21461092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Segnaposto contenuto 5">
            <a:extLst>
              <a:ext uri="{FF2B5EF4-FFF2-40B4-BE49-F238E27FC236}">
                <a16:creationId xmlns:a16="http://schemas.microsoft.com/office/drawing/2014/main" id="{A2F3B327-7FFC-4CFA-AC0A-F3F37D6AEAE4}"/>
              </a:ext>
            </a:extLst>
          </p:cNvPr>
          <p:cNvPicPr>
            <a:picLocks noGrp="1" noChangeAspect="1"/>
          </p:cNvPicPr>
          <p:nvPr>
            <p:ph sz="half" idx="1"/>
          </p:nvPr>
        </p:nvPicPr>
        <p:blipFill rotWithShape="1">
          <a:blip r:embed="rId2"/>
          <a:srcRect l="10730" r="3429"/>
          <a:stretch/>
        </p:blipFill>
        <p:spPr>
          <a:xfrm>
            <a:off x="20" y="10"/>
            <a:ext cx="4635987" cy="6857990"/>
          </a:xfrm>
          <a:prstGeom prst="rect">
            <a:avLst/>
          </a:prstGeom>
        </p:spPr>
      </p:pic>
      <p:sp>
        <p:nvSpPr>
          <p:cNvPr id="2" name="Titolo 1">
            <a:extLst>
              <a:ext uri="{FF2B5EF4-FFF2-40B4-BE49-F238E27FC236}">
                <a16:creationId xmlns:a16="http://schemas.microsoft.com/office/drawing/2014/main" id="{64BAD0DC-95FF-4B22-B689-3D8AC411480B}"/>
              </a:ext>
            </a:extLst>
          </p:cNvPr>
          <p:cNvSpPr>
            <a:spLocks noGrp="1"/>
          </p:cNvSpPr>
          <p:nvPr>
            <p:ph type="title"/>
          </p:nvPr>
        </p:nvSpPr>
        <p:spPr>
          <a:xfrm>
            <a:off x="4800600" y="45721"/>
            <a:ext cx="7302500" cy="690879"/>
          </a:xfrm>
        </p:spPr>
        <p:txBody>
          <a:bodyPr vert="horz" lIns="91440" tIns="45720" rIns="91440" bIns="45720" rtlCol="0" anchor="ctr">
            <a:normAutofit/>
          </a:bodyPr>
          <a:lstStyle/>
          <a:p>
            <a:r>
              <a:rPr lang="it-IT" dirty="0"/>
              <a:t>Lettera vii</a:t>
            </a:r>
          </a:p>
        </p:txBody>
      </p:sp>
      <p:sp>
        <p:nvSpPr>
          <p:cNvPr id="4" name="Segnaposto contenuto 3">
            <a:extLst>
              <a:ext uri="{FF2B5EF4-FFF2-40B4-BE49-F238E27FC236}">
                <a16:creationId xmlns:a16="http://schemas.microsoft.com/office/drawing/2014/main" id="{5950A5C4-8928-4F55-9A78-3EB7A8D5F28D}"/>
              </a:ext>
            </a:extLst>
          </p:cNvPr>
          <p:cNvSpPr>
            <a:spLocks noGrp="1"/>
          </p:cNvSpPr>
          <p:nvPr>
            <p:ph sz="half" idx="2"/>
          </p:nvPr>
        </p:nvSpPr>
        <p:spPr>
          <a:xfrm>
            <a:off x="4800600" y="635000"/>
            <a:ext cx="7302499" cy="6177281"/>
          </a:xfrm>
        </p:spPr>
        <p:txBody>
          <a:bodyPr vert="horz" lIns="91440" tIns="45720" rIns="91440" bIns="45720" rtlCol="0">
            <a:noAutofit/>
          </a:bodyPr>
          <a:lstStyle/>
          <a:p>
            <a:pPr marL="0" indent="0" algn="just">
              <a:buNone/>
            </a:pPr>
            <a:r>
              <a:rPr lang="it-IT" sz="2200" dirty="0"/>
              <a:t>A differenza della maggior parte dei suoi colleghi filosofi, Platone ha provato a dare seguito alle sue idee imbarcandosi nell’ardua impresa siracusana. Del resto è proprio lui a insegnarci nell’</a:t>
            </a:r>
            <a:r>
              <a:rPr lang="it-IT" sz="2200" i="1" dirty="0"/>
              <a:t>Ippia maggiore</a:t>
            </a:r>
            <a:r>
              <a:rPr lang="it-IT" sz="2200" dirty="0"/>
              <a:t> che «le cose belle sono difficili». Invitato dall’amico Dione, a Siracusa il filosofo più importante dei suoi tempi, fondatore ad Atene dell’Accademia (la più prestigiosa scuola dell’antichità), si cimenta nell’ardimentoso tentativo di applicare le idee teorizzate nel suo capolavoro, la</a:t>
            </a:r>
            <a:r>
              <a:rPr lang="it-IT" sz="2200" i="1" dirty="0"/>
              <a:t> Repubblica</a:t>
            </a:r>
            <a:r>
              <a:rPr lang="it-IT" sz="2200" dirty="0"/>
              <a:t>. Quali? Affidare il potere ai filosofi, precisamente a un re filosofo. Viste le giovanili simpatie filosofiche di Dionisio o Dionigi II il Giovane, tiranno siracusano, Platone intravede l’occasione di fare di lui quel re filosofo tanto agognato dal suo ideale politico </a:t>
            </a:r>
            <a:r>
              <a:rPr lang="it-IT" sz="2200" b="1" dirty="0"/>
              <a:t>aristocratico-monarchica</a:t>
            </a:r>
            <a:r>
              <a:rPr lang="it-IT" sz="2200" dirty="0"/>
              <a:t>.</a:t>
            </a:r>
          </a:p>
        </p:txBody>
      </p:sp>
    </p:spTree>
    <p:extLst>
      <p:ext uri="{BB962C8B-B14F-4D97-AF65-F5344CB8AC3E}">
        <p14:creationId xmlns:p14="http://schemas.microsoft.com/office/powerpoint/2010/main" val="33182483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A6ECA50-228A-48F8-B2D5-89CE3CCC5EF8}"/>
              </a:ext>
            </a:extLst>
          </p:cNvPr>
          <p:cNvSpPr>
            <a:spLocks noGrp="1"/>
          </p:cNvSpPr>
          <p:nvPr>
            <p:ph type="title"/>
          </p:nvPr>
        </p:nvSpPr>
        <p:spPr/>
        <p:txBody>
          <a:bodyPr/>
          <a:lstStyle/>
          <a:p>
            <a:r>
              <a:rPr lang="it-IT" dirty="0"/>
              <a:t>Conoscenza iniziatica</a:t>
            </a:r>
          </a:p>
        </p:txBody>
      </p:sp>
      <p:sp>
        <p:nvSpPr>
          <p:cNvPr id="3" name="Segnaposto contenuto 2">
            <a:extLst>
              <a:ext uri="{FF2B5EF4-FFF2-40B4-BE49-F238E27FC236}">
                <a16:creationId xmlns:a16="http://schemas.microsoft.com/office/drawing/2014/main" id="{09C991B4-DBB2-401C-8F69-FD1578513286}"/>
              </a:ext>
            </a:extLst>
          </p:cNvPr>
          <p:cNvSpPr>
            <a:spLocks noGrp="1"/>
          </p:cNvSpPr>
          <p:nvPr>
            <p:ph idx="1"/>
          </p:nvPr>
        </p:nvSpPr>
        <p:spPr>
          <a:xfrm>
            <a:off x="913795" y="2096063"/>
            <a:ext cx="10353762" cy="4105953"/>
          </a:xfrm>
        </p:spPr>
        <p:txBody>
          <a:bodyPr>
            <a:noAutofit/>
          </a:bodyPr>
          <a:lstStyle/>
          <a:p>
            <a:pPr marL="0" indent="0" algn="just">
              <a:buNone/>
            </a:pPr>
            <a:r>
              <a:rPr lang="it-IT" sz="2400" dirty="0"/>
              <a:t>«Chiunque disponga di una conoscenza nobile ed levata deve condividerla nei discorsi con una cerchia di iniziati, ma guardarsi bene dall’esporre in forma scritta a tutti. Ci sono cose che possono venire proclamate nei libri, e altre, invece, che vanno taciute per non sciuparle. Ed è proprio ciò che fa Platone nei suoi scritti, pieni di perle per conseguire quella conoscenza ultima, che, tuttavia, viene di continuo elusa e rimandata ad un’esposizione più privata, magari a quei pochi iniziati – rintracciabili nei discepoli dell’Accademia – in possesso di un’adeguata preparazione misterica» (</a:t>
            </a:r>
            <a:r>
              <a:rPr lang="it-IT" sz="2400" i="1" dirty="0"/>
              <a:t>Filosofi da Oscar</a:t>
            </a:r>
            <a:r>
              <a:rPr lang="it-IT" sz="2400" dirty="0"/>
              <a:t>, p. 118). </a:t>
            </a:r>
          </a:p>
        </p:txBody>
      </p:sp>
    </p:spTree>
    <p:extLst>
      <p:ext uri="{BB962C8B-B14F-4D97-AF65-F5344CB8AC3E}">
        <p14:creationId xmlns:p14="http://schemas.microsoft.com/office/powerpoint/2010/main" val="38183141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Segnaposto contenuto 5">
            <a:extLst>
              <a:ext uri="{FF2B5EF4-FFF2-40B4-BE49-F238E27FC236}">
                <a16:creationId xmlns:a16="http://schemas.microsoft.com/office/drawing/2014/main" id="{85347542-1C3C-4638-B94F-A7D21855BD6A}"/>
              </a:ext>
            </a:extLst>
          </p:cNvPr>
          <p:cNvPicPr>
            <a:picLocks noGrp="1" noChangeAspect="1"/>
          </p:cNvPicPr>
          <p:nvPr>
            <p:ph sz="half" idx="1"/>
          </p:nvPr>
        </p:nvPicPr>
        <p:blipFill rotWithShape="1">
          <a:blip r:embed="rId2"/>
          <a:srcRect t="436" r="-2" b="5257"/>
          <a:stretch/>
        </p:blipFill>
        <p:spPr>
          <a:xfrm>
            <a:off x="20" y="10"/>
            <a:ext cx="4635987" cy="6857990"/>
          </a:xfrm>
          <a:prstGeom prst="rect">
            <a:avLst/>
          </a:prstGeom>
        </p:spPr>
      </p:pic>
      <p:sp>
        <p:nvSpPr>
          <p:cNvPr id="2" name="Titolo 1">
            <a:extLst>
              <a:ext uri="{FF2B5EF4-FFF2-40B4-BE49-F238E27FC236}">
                <a16:creationId xmlns:a16="http://schemas.microsoft.com/office/drawing/2014/main" id="{80BAE220-1CA8-4339-A246-316840F775B6}"/>
              </a:ext>
            </a:extLst>
          </p:cNvPr>
          <p:cNvSpPr>
            <a:spLocks noGrp="1"/>
          </p:cNvSpPr>
          <p:nvPr>
            <p:ph type="title"/>
          </p:nvPr>
        </p:nvSpPr>
        <p:spPr>
          <a:xfrm>
            <a:off x="4762500" y="45721"/>
            <a:ext cx="7366000" cy="754379"/>
          </a:xfrm>
        </p:spPr>
        <p:txBody>
          <a:bodyPr vert="horz" lIns="91440" tIns="45720" rIns="91440" bIns="45720" rtlCol="0" anchor="ctr">
            <a:normAutofit/>
          </a:bodyPr>
          <a:lstStyle/>
          <a:p>
            <a:r>
              <a:rPr lang="it-IT" dirty="0"/>
              <a:t>Scrivere nelle anime</a:t>
            </a:r>
          </a:p>
        </p:txBody>
      </p:sp>
      <p:sp>
        <p:nvSpPr>
          <p:cNvPr id="4" name="Segnaposto contenuto 3">
            <a:extLst>
              <a:ext uri="{FF2B5EF4-FFF2-40B4-BE49-F238E27FC236}">
                <a16:creationId xmlns:a16="http://schemas.microsoft.com/office/drawing/2014/main" id="{457A271F-0D96-4593-AD5D-24EB791FE08C}"/>
              </a:ext>
            </a:extLst>
          </p:cNvPr>
          <p:cNvSpPr>
            <a:spLocks noGrp="1"/>
          </p:cNvSpPr>
          <p:nvPr>
            <p:ph sz="half" idx="2"/>
          </p:nvPr>
        </p:nvSpPr>
        <p:spPr>
          <a:xfrm>
            <a:off x="4762500" y="901701"/>
            <a:ext cx="7429499" cy="5910579"/>
          </a:xfrm>
        </p:spPr>
        <p:txBody>
          <a:bodyPr vert="horz" lIns="91440" tIns="45720" rIns="91440" bIns="45720" rtlCol="0">
            <a:noAutofit/>
          </a:bodyPr>
          <a:lstStyle/>
          <a:p>
            <a:pPr marL="0" indent="0" algn="just">
              <a:buNone/>
            </a:pPr>
            <a:r>
              <a:rPr lang="it-IT" dirty="0"/>
              <a:t>Nel mito di </a:t>
            </a:r>
            <a:r>
              <a:rPr lang="it-IT" dirty="0" err="1"/>
              <a:t>Theuth</a:t>
            </a:r>
            <a:r>
              <a:rPr lang="it-IT" dirty="0"/>
              <a:t> – divinità egizia della scrittura – enunciato da Platone nel </a:t>
            </a:r>
            <a:r>
              <a:rPr lang="it-IT" i="1" dirty="0"/>
              <a:t>Fedro</a:t>
            </a:r>
            <a:r>
              <a:rPr lang="it-IT" dirty="0"/>
              <a:t>, il suo dialogo sulla bellezza, si afferma che </a:t>
            </a:r>
            <a:r>
              <a:rPr lang="it-IT" u="sng" dirty="0"/>
              <a:t>scrivere nelle anime</a:t>
            </a:r>
            <a:r>
              <a:rPr lang="it-IT" dirty="0"/>
              <a:t> è più importante che scrivere libri e si esplicita che questa modalità di scrittura </a:t>
            </a:r>
            <a:r>
              <a:rPr lang="it-IT" b="1" dirty="0"/>
              <a:t>indelebile</a:t>
            </a:r>
            <a:r>
              <a:rPr lang="it-IT" dirty="0"/>
              <a:t> la si può ottenere solo grazie ai </a:t>
            </a:r>
            <a:r>
              <a:rPr lang="it-IT" b="1" dirty="0"/>
              <a:t>discorsi</a:t>
            </a:r>
            <a:r>
              <a:rPr lang="it-IT" dirty="0"/>
              <a:t>, capaci di tramandare una conoscenza più </a:t>
            </a:r>
            <a:r>
              <a:rPr lang="it-IT" b="1" dirty="0"/>
              <a:t>incisiva</a:t>
            </a:r>
            <a:r>
              <a:rPr lang="it-IT" dirty="0"/>
              <a:t> rispetto agli scritti, che per quanto ben fatti non parlano mai con la </a:t>
            </a:r>
            <a:r>
              <a:rPr lang="it-IT" u="sng" dirty="0"/>
              <a:t>viva voce</a:t>
            </a:r>
            <a:r>
              <a:rPr lang="it-IT" dirty="0"/>
              <a:t> di chi li ha composti. Motivo per cui un discorso pronunciato oralmente sarà molto più </a:t>
            </a:r>
            <a:r>
              <a:rPr lang="it-IT" b="1" dirty="0"/>
              <a:t>utile</a:t>
            </a:r>
            <a:r>
              <a:rPr lang="it-IT" dirty="0"/>
              <a:t> per istruire un allievo e per stimolare il </a:t>
            </a:r>
            <a:r>
              <a:rPr lang="it-IT" u="sng" dirty="0"/>
              <a:t>ricordo degli insegnamenti</a:t>
            </a:r>
            <a:r>
              <a:rPr lang="it-IT" dirty="0"/>
              <a:t>. Scriverli infatti non è un buon modo per </a:t>
            </a:r>
            <a:r>
              <a:rPr lang="it-IT" b="1" dirty="0"/>
              <a:t>fissarli</a:t>
            </a:r>
            <a:r>
              <a:rPr lang="it-IT" dirty="0"/>
              <a:t> nella propria anima, produce l’effetto opposto: la </a:t>
            </a:r>
            <a:r>
              <a:rPr lang="it-IT" b="1" dirty="0"/>
              <a:t>dimenticanza</a:t>
            </a:r>
            <a:r>
              <a:rPr lang="it-IT" dirty="0"/>
              <a:t>. Questa concezione </a:t>
            </a:r>
            <a:r>
              <a:rPr lang="it-IT" b="1" dirty="0"/>
              <a:t>elitaria</a:t>
            </a:r>
            <a:r>
              <a:rPr lang="it-IT" dirty="0"/>
              <a:t> della cultura di Platone rinvia alle «</a:t>
            </a:r>
            <a:r>
              <a:rPr lang="it-IT" u="sng" dirty="0"/>
              <a:t>dottrine non scritte</a:t>
            </a:r>
            <a:r>
              <a:rPr lang="it-IT" dirty="0"/>
              <a:t>», accennate nella </a:t>
            </a:r>
            <a:r>
              <a:rPr lang="it-IT" i="1" dirty="0"/>
              <a:t>Lettera VII</a:t>
            </a:r>
            <a:r>
              <a:rPr lang="it-IT" dirty="0"/>
              <a:t> da cui si può evincere che: </a:t>
            </a:r>
            <a:r>
              <a:rPr lang="it-IT" u="sng" dirty="0"/>
              <a:t>non tutte le conoscenze sono per tutti</a:t>
            </a:r>
            <a:r>
              <a:rPr lang="it-IT" dirty="0"/>
              <a:t>, ma alcune meritano l’ascolto di orecchie ben allenate.  </a:t>
            </a:r>
          </a:p>
        </p:txBody>
      </p:sp>
    </p:spTree>
    <p:extLst>
      <p:ext uri="{BB962C8B-B14F-4D97-AF65-F5344CB8AC3E}">
        <p14:creationId xmlns:p14="http://schemas.microsoft.com/office/powerpoint/2010/main" val="425703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dirty="0" err="1"/>
              <a:t>Scripta</a:t>
            </a:r>
            <a:r>
              <a:rPr lang="it-IT" dirty="0"/>
              <a:t> volant, </a:t>
            </a:r>
            <a:r>
              <a:rPr lang="it-IT" dirty="0" err="1"/>
              <a:t>verba</a:t>
            </a:r>
            <a:r>
              <a:rPr lang="it-IT" dirty="0"/>
              <a:t> </a:t>
            </a:r>
            <a:r>
              <a:rPr lang="it-IT" dirty="0" err="1"/>
              <a:t>manent</a:t>
            </a:r>
            <a:endParaRPr lang="it-IT" dirty="0"/>
          </a:p>
        </p:txBody>
      </p:sp>
      <p:sp>
        <p:nvSpPr>
          <p:cNvPr id="3" name="Segnaposto contenuto 2"/>
          <p:cNvSpPr>
            <a:spLocks noGrp="1"/>
          </p:cNvSpPr>
          <p:nvPr>
            <p:ph idx="1"/>
          </p:nvPr>
        </p:nvSpPr>
        <p:spPr>
          <a:xfrm>
            <a:off x="1251678" y="2286001"/>
            <a:ext cx="10178322" cy="4104289"/>
          </a:xfrm>
        </p:spPr>
        <p:txBody>
          <a:bodyPr>
            <a:noAutofit/>
          </a:bodyPr>
          <a:lstStyle/>
          <a:p>
            <a:pPr algn="just"/>
            <a:r>
              <a:rPr lang="it-IT" sz="2200" dirty="0"/>
              <a:t>Vi sembra formalmente corretto? Perché non l’ho messo fra virgolette? </a:t>
            </a:r>
          </a:p>
          <a:p>
            <a:pPr algn="just"/>
            <a:r>
              <a:rPr lang="it-IT" sz="2200" dirty="0"/>
              <a:t>Semplice, ho rovesciato un comune modo di dire per introdurvi al pensiero del grande Platone, il filosofo più da Oscar e con più statuette all’attivo secondo me (anche secondo qualcun altro, tanti a dire il vero, uno dei quali di nome A. N. Whitehead ha detto che “la storia della filosofia non è che una serie di glosse a Platone”, condivido e sottoscrivo of </a:t>
            </a:r>
            <a:r>
              <a:rPr lang="it-IT" sz="2200" dirty="0" err="1"/>
              <a:t>course</a:t>
            </a:r>
            <a:r>
              <a:rPr lang="it-IT" sz="2200" dirty="0"/>
              <a:t>). Infatti in uno dei suoi Dialoghi più belli intitolato “Fedro”, nella parte dove si enuncia il mito di </a:t>
            </a:r>
            <a:r>
              <a:rPr lang="it-IT" sz="2200" dirty="0" err="1"/>
              <a:t>Theuth</a:t>
            </a:r>
            <a:r>
              <a:rPr lang="it-IT" sz="2200" dirty="0"/>
              <a:t> (divinità egizia della scrittura), Platone si schiera dalla parte dell’</a:t>
            </a:r>
            <a:r>
              <a:rPr lang="it-IT" sz="2200" b="1" dirty="0"/>
              <a:t>oralità</a:t>
            </a:r>
            <a:r>
              <a:rPr lang="it-IT" sz="2200" dirty="0"/>
              <a:t>. Estremizzando il discorso, arriva sino a sostenere che scrivere equivale a </a:t>
            </a:r>
            <a:r>
              <a:rPr lang="it-IT" sz="2200" b="1" dirty="0"/>
              <a:t>dimenticare</a:t>
            </a:r>
            <a:r>
              <a:rPr lang="it-IT" sz="2200" dirty="0"/>
              <a:t>.</a:t>
            </a:r>
          </a:p>
          <a:p>
            <a:pPr algn="just"/>
            <a:r>
              <a:rPr lang="it-IT" sz="2200" dirty="0"/>
              <a:t>Quindi, la scrittura, anziché supportare la memoria, la </a:t>
            </a:r>
            <a:r>
              <a:rPr lang="it-IT" sz="2200" b="1" dirty="0"/>
              <a:t>distrugge</a:t>
            </a:r>
            <a:r>
              <a:rPr lang="it-IT" sz="2200" dirty="0"/>
              <a:t>. Bel problema</a:t>
            </a:r>
            <a:r>
              <a:rPr lang="mr-IN" sz="2200" dirty="0"/>
              <a:t>…</a:t>
            </a:r>
            <a:r>
              <a:rPr lang="it-IT" sz="2200" dirty="0"/>
              <a:t> </a:t>
            </a:r>
          </a:p>
        </p:txBody>
      </p:sp>
    </p:spTree>
    <p:extLst>
      <p:ext uri="{BB962C8B-B14F-4D97-AF65-F5344CB8AC3E}">
        <p14:creationId xmlns:p14="http://schemas.microsoft.com/office/powerpoint/2010/main" val="14098614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A363170-285D-4468-87ED-7A71C855714C}"/>
              </a:ext>
            </a:extLst>
          </p:cNvPr>
          <p:cNvSpPr>
            <a:spLocks noGrp="1"/>
          </p:cNvSpPr>
          <p:nvPr>
            <p:ph type="title"/>
          </p:nvPr>
        </p:nvSpPr>
        <p:spPr/>
        <p:txBody>
          <a:bodyPr>
            <a:normAutofit/>
          </a:bodyPr>
          <a:lstStyle/>
          <a:p>
            <a:pPr algn="ctr"/>
            <a:r>
              <a:rPr lang="it-IT" sz="6000" dirty="0"/>
              <a:t>LE IDEE E LA DIALETTICA</a:t>
            </a:r>
          </a:p>
        </p:txBody>
      </p:sp>
      <p:sp>
        <p:nvSpPr>
          <p:cNvPr id="3" name="Segnaposto testo 2">
            <a:extLst>
              <a:ext uri="{FF2B5EF4-FFF2-40B4-BE49-F238E27FC236}">
                <a16:creationId xmlns:a16="http://schemas.microsoft.com/office/drawing/2014/main" id="{EF4EA96D-9A2E-49B9-9AE8-31C832CCA890}"/>
              </a:ext>
            </a:extLst>
          </p:cNvPr>
          <p:cNvSpPr>
            <a:spLocks noGrp="1"/>
          </p:cNvSpPr>
          <p:nvPr>
            <p:ph type="body" idx="1"/>
          </p:nvPr>
        </p:nvSpPr>
        <p:spPr/>
        <p:txBody>
          <a:bodyPr>
            <a:normAutofit/>
          </a:bodyPr>
          <a:lstStyle/>
          <a:p>
            <a:pPr algn="ctr"/>
            <a:r>
              <a:rPr lang="it-IT" sz="3200" i="1" dirty="0"/>
              <a:t>REPUBBLICA</a:t>
            </a:r>
            <a:endParaRPr lang="it-IT" sz="3200" dirty="0"/>
          </a:p>
        </p:txBody>
      </p:sp>
    </p:spTree>
    <p:extLst>
      <p:ext uri="{BB962C8B-B14F-4D97-AF65-F5344CB8AC3E}">
        <p14:creationId xmlns:p14="http://schemas.microsoft.com/office/powerpoint/2010/main" val="14451576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dirty="0"/>
              <a:t>perché è un problema?</a:t>
            </a:r>
          </a:p>
        </p:txBody>
      </p:sp>
      <p:sp>
        <p:nvSpPr>
          <p:cNvPr id="3" name="Segnaposto contenuto 2"/>
          <p:cNvSpPr>
            <a:spLocks noGrp="1"/>
          </p:cNvSpPr>
          <p:nvPr>
            <p:ph idx="1"/>
          </p:nvPr>
        </p:nvSpPr>
        <p:spPr/>
        <p:txBody>
          <a:bodyPr/>
          <a:lstStyle/>
          <a:p>
            <a:r>
              <a:rPr lang="it-IT" dirty="0"/>
              <a:t>Perché secondo Platone sapere è essenzialmente </a:t>
            </a:r>
            <a:r>
              <a:rPr lang="it-IT" b="1" dirty="0"/>
              <a:t>ricordare</a:t>
            </a:r>
            <a:r>
              <a:rPr lang="it-IT" dirty="0"/>
              <a:t>.</a:t>
            </a:r>
          </a:p>
          <a:p>
            <a:r>
              <a:rPr lang="it-IT" dirty="0"/>
              <a:t>Cosa esattamente? Ricordare la propria origine iperuranica. </a:t>
            </a:r>
          </a:p>
          <a:p>
            <a:r>
              <a:rPr lang="it-IT" dirty="0"/>
              <a:t>Due sono i piani della realtà per lui: il mondo delle idee perfette (Iperuranio) e quello delle copie imperfette (questo mondo).</a:t>
            </a:r>
          </a:p>
          <a:p>
            <a:r>
              <a:rPr lang="it-IT" dirty="0"/>
              <a:t>Per Platone, infatti, prima di questo tavolo, questa penna, questa sedia preesiste l’idea del tavolo, della penna, della sedia, idea pura e perfetta della quale, appunto, questo tavolo, questa penna, questa sedia, non sono che copie imperfette.</a:t>
            </a:r>
          </a:p>
          <a:p>
            <a:r>
              <a:rPr lang="it-IT" dirty="0"/>
              <a:t>Eccovi spiegato in pochi punti la </a:t>
            </a:r>
            <a:r>
              <a:rPr lang="it-IT" b="1" dirty="0"/>
              <a:t>teoria delle idee</a:t>
            </a:r>
            <a:r>
              <a:rPr lang="it-IT" dirty="0"/>
              <a:t> platonica.</a:t>
            </a:r>
          </a:p>
        </p:txBody>
      </p:sp>
    </p:spTree>
    <p:extLst>
      <p:ext uri="{BB962C8B-B14F-4D97-AF65-F5344CB8AC3E}">
        <p14:creationId xmlns:p14="http://schemas.microsoft.com/office/powerpoint/2010/main" val="5256140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Segnaposto contenuto 5">
            <a:extLst>
              <a:ext uri="{FF2B5EF4-FFF2-40B4-BE49-F238E27FC236}">
                <a16:creationId xmlns:a16="http://schemas.microsoft.com/office/drawing/2014/main" id="{EC0BA4B4-FA5D-4371-B0C9-7F1402FE780D}"/>
              </a:ext>
            </a:extLst>
          </p:cNvPr>
          <p:cNvPicPr>
            <a:picLocks noGrp="1" noChangeAspect="1"/>
          </p:cNvPicPr>
          <p:nvPr>
            <p:ph sz="half" idx="1"/>
          </p:nvPr>
        </p:nvPicPr>
        <p:blipFill rotWithShape="1">
          <a:blip r:embed="rId2"/>
          <a:srcRect l="4759" r="6353"/>
          <a:stretch/>
        </p:blipFill>
        <p:spPr>
          <a:xfrm>
            <a:off x="20" y="10"/>
            <a:ext cx="6095980" cy="6857990"/>
          </a:xfrm>
          <a:prstGeom prst="rect">
            <a:avLst/>
          </a:prstGeom>
        </p:spPr>
      </p:pic>
      <p:sp>
        <p:nvSpPr>
          <p:cNvPr id="2" name="Titolo 1">
            <a:extLst>
              <a:ext uri="{FF2B5EF4-FFF2-40B4-BE49-F238E27FC236}">
                <a16:creationId xmlns:a16="http://schemas.microsoft.com/office/drawing/2014/main" id="{48EF3819-DCBC-4642-8792-782B44397C1F}"/>
              </a:ext>
            </a:extLst>
          </p:cNvPr>
          <p:cNvSpPr>
            <a:spLocks noGrp="1"/>
          </p:cNvSpPr>
          <p:nvPr>
            <p:ph type="title"/>
          </p:nvPr>
        </p:nvSpPr>
        <p:spPr>
          <a:xfrm>
            <a:off x="6241773" y="45721"/>
            <a:ext cx="5950227" cy="457862"/>
          </a:xfrm>
        </p:spPr>
        <p:txBody>
          <a:bodyPr vert="horz" lIns="91440" tIns="45720" rIns="91440" bIns="45720" rtlCol="0" anchor="ctr">
            <a:normAutofit fontScale="90000"/>
          </a:bodyPr>
          <a:lstStyle/>
          <a:p>
            <a:r>
              <a:rPr lang="it-IT" dirty="0"/>
              <a:t>Teoria delle idee</a:t>
            </a:r>
          </a:p>
        </p:txBody>
      </p:sp>
      <p:sp>
        <p:nvSpPr>
          <p:cNvPr id="4" name="Segnaposto contenuto 3">
            <a:extLst>
              <a:ext uri="{FF2B5EF4-FFF2-40B4-BE49-F238E27FC236}">
                <a16:creationId xmlns:a16="http://schemas.microsoft.com/office/drawing/2014/main" id="{6DE5C253-80F5-4B36-B728-005B107D9131}"/>
              </a:ext>
            </a:extLst>
          </p:cNvPr>
          <p:cNvSpPr>
            <a:spLocks noGrp="1"/>
          </p:cNvSpPr>
          <p:nvPr>
            <p:ph sz="half" idx="2"/>
          </p:nvPr>
        </p:nvSpPr>
        <p:spPr>
          <a:xfrm>
            <a:off x="6241773" y="609600"/>
            <a:ext cx="5950227" cy="6202681"/>
          </a:xfrm>
        </p:spPr>
        <p:txBody>
          <a:bodyPr vert="horz" lIns="91440" tIns="45720" rIns="91440" bIns="45720" rtlCol="0">
            <a:noAutofit/>
          </a:bodyPr>
          <a:lstStyle/>
          <a:p>
            <a:pPr marL="0" indent="0" algn="just">
              <a:buNone/>
            </a:pPr>
            <a:r>
              <a:rPr lang="it-IT" sz="2250" dirty="0"/>
              <a:t>«Si prenda il caso di un letto. Prima che un falegname lo producesse c’era già l’idea di questo letto, ovvero l’essenza prodotta dalla divinità. Solo in un secondo momento il falegname, trasponendo l’idea originaria, ha potuto produrlo. E, infine, un altro artefice, ossia il pittore, ha potuto produrlo su tela basandosi, però, non sull’essenza del letto quanto sulla sua apparenza. Tale passaggio fonda la teoria delle idee preesistenti. L’essenza di tutte le cose è contenuta solo nell’idea di esse, e cioè: prima del letto esiste l’idea del letto, così come prima dell’uomo l’idea dell’uomo […]» (</a:t>
            </a:r>
            <a:r>
              <a:rPr lang="it-IT" sz="2250" i="1" dirty="0"/>
              <a:t>Filosofi da Oscar</a:t>
            </a:r>
            <a:r>
              <a:rPr lang="it-IT" sz="2250" dirty="0"/>
              <a:t>, p. 119). </a:t>
            </a:r>
          </a:p>
        </p:txBody>
      </p:sp>
    </p:spTree>
    <p:extLst>
      <p:ext uri="{BB962C8B-B14F-4D97-AF65-F5344CB8AC3E}">
        <p14:creationId xmlns:p14="http://schemas.microsoft.com/office/powerpoint/2010/main" val="2464362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dirty="0"/>
              <a:t>La dialettica</a:t>
            </a:r>
          </a:p>
        </p:txBody>
      </p:sp>
      <p:sp>
        <p:nvSpPr>
          <p:cNvPr id="3" name="Segnaposto contenuto 2"/>
          <p:cNvSpPr>
            <a:spLocks noGrp="1"/>
          </p:cNvSpPr>
          <p:nvPr>
            <p:ph idx="1"/>
          </p:nvPr>
        </p:nvSpPr>
        <p:spPr>
          <a:xfrm>
            <a:off x="1251678" y="1874517"/>
            <a:ext cx="10178322" cy="4557814"/>
          </a:xfrm>
        </p:spPr>
        <p:txBody>
          <a:bodyPr>
            <a:noAutofit/>
          </a:bodyPr>
          <a:lstStyle/>
          <a:p>
            <a:pPr algn="just"/>
            <a:r>
              <a:rPr lang="it-IT" sz="2200" dirty="0"/>
              <a:t>L’altra grande teorizzazione platonica è la dialettica. Termine, questo, che può – in un certo senso – venire usato come </a:t>
            </a:r>
            <a:r>
              <a:rPr lang="it-IT" sz="2200" b="1" dirty="0"/>
              <a:t>sinonimo</a:t>
            </a:r>
            <a:r>
              <a:rPr lang="it-IT" sz="2200" dirty="0"/>
              <a:t> di filosofia. </a:t>
            </a:r>
          </a:p>
          <a:p>
            <a:pPr algn="just"/>
            <a:r>
              <a:rPr lang="it-IT" sz="2200" dirty="0"/>
              <a:t>Tutti i filosofi sono infatti dei dialettici. </a:t>
            </a:r>
          </a:p>
          <a:p>
            <a:pPr algn="just"/>
            <a:r>
              <a:rPr lang="it-IT" sz="2200" dirty="0"/>
              <a:t>Al di là dei proclami che uno può fare: “Io sono platonico”, “Io aristotelico”, “Io stoico”, “Io epicureo”, eccetera, si è accomunati tutti, indistintamente, da una peculiarità: </a:t>
            </a:r>
            <a:r>
              <a:rPr lang="it-IT" sz="2200" b="1" dirty="0"/>
              <a:t>essere dialettici</a:t>
            </a:r>
            <a:r>
              <a:rPr lang="it-IT" sz="2200" dirty="0"/>
              <a:t>. </a:t>
            </a:r>
          </a:p>
          <a:p>
            <a:pPr algn="just"/>
            <a:r>
              <a:rPr lang="it-IT" sz="2200" dirty="0"/>
              <a:t>La dialettica è il modo di essere più proprio della filosofia, dialettico è il suo </a:t>
            </a:r>
            <a:r>
              <a:rPr lang="it-IT" sz="2200" u="sng" dirty="0"/>
              <a:t>metodo</a:t>
            </a:r>
            <a:r>
              <a:rPr lang="it-IT" sz="2200" dirty="0"/>
              <a:t>, dialettico è il suo </a:t>
            </a:r>
            <a:r>
              <a:rPr lang="it-IT" sz="2200" u="sng" dirty="0"/>
              <a:t>messaggio</a:t>
            </a:r>
            <a:r>
              <a:rPr lang="it-IT" sz="2200" dirty="0"/>
              <a:t> più profondo.</a:t>
            </a:r>
          </a:p>
          <a:p>
            <a:pPr algn="just"/>
            <a:r>
              <a:rPr lang="it-IT" sz="2200" dirty="0"/>
              <a:t>E che cos’è la dialettica se non una “smania di unione” (</a:t>
            </a:r>
            <a:r>
              <a:rPr lang="it-IT" sz="2200" i="1" dirty="0"/>
              <a:t>Filosofi da Oscar</a:t>
            </a:r>
            <a:r>
              <a:rPr lang="it-IT" sz="2200" dirty="0"/>
              <a:t>, p. 82), un voler unificare laddove altri, non dialettici, vorrebbero dividere? È trovare </a:t>
            </a:r>
            <a:r>
              <a:rPr lang="it-IT" sz="2200" b="1" dirty="0"/>
              <a:t>l’unità nella molteplicità</a:t>
            </a:r>
            <a:r>
              <a:rPr lang="it-IT" sz="2200" dirty="0"/>
              <a:t>.  </a:t>
            </a:r>
          </a:p>
        </p:txBody>
      </p:sp>
    </p:spTree>
    <p:extLst>
      <p:ext uri="{BB962C8B-B14F-4D97-AF65-F5344CB8AC3E}">
        <p14:creationId xmlns:p14="http://schemas.microsoft.com/office/powerpoint/2010/main" val="10493826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La politica è dialettica, L’amore è dialettica, tutto è dialettica</a:t>
            </a:r>
          </a:p>
        </p:txBody>
      </p:sp>
      <p:sp>
        <p:nvSpPr>
          <p:cNvPr id="3" name="Segnaposto contenuto 2"/>
          <p:cNvSpPr>
            <a:spLocks noGrp="1"/>
          </p:cNvSpPr>
          <p:nvPr>
            <p:ph idx="1"/>
          </p:nvPr>
        </p:nvSpPr>
        <p:spPr>
          <a:xfrm>
            <a:off x="1251678" y="2286001"/>
            <a:ext cx="10178322" cy="4146330"/>
          </a:xfrm>
        </p:spPr>
        <p:txBody>
          <a:bodyPr>
            <a:noAutofit/>
          </a:bodyPr>
          <a:lstStyle/>
          <a:p>
            <a:pPr algn="just"/>
            <a:r>
              <a:rPr lang="it-IT" sz="2200" dirty="0"/>
              <a:t>“Pensare alla politica, ma anche all’amore stesso, senza l’arte dialettica sarebbe impossibile, poiché è solo con il metodo dialettico che si superano gli ostacoli che la vita ci frappone davanti” (p. 82). O se non si può superarli, quanto meno, grazie al potere conciliatorio della dialettica, si riesce a conviverci e accettare la sorte come Socrate la morte: </a:t>
            </a:r>
            <a:r>
              <a:rPr lang="it-IT" sz="2200" b="1" dirty="0"/>
              <a:t>con serenità</a:t>
            </a:r>
            <a:r>
              <a:rPr lang="it-IT" sz="2200" dirty="0"/>
              <a:t>.   </a:t>
            </a:r>
          </a:p>
          <a:p>
            <a:pPr algn="just"/>
            <a:r>
              <a:rPr lang="it-IT" sz="2200" dirty="0"/>
              <a:t>“La dialettica” è “lo strumento migliore per cogliere l’essenza, ovvero: ciò che </a:t>
            </a:r>
            <a:r>
              <a:rPr lang="it-IT" sz="2200" i="1" dirty="0"/>
              <a:t>sta sotto</a:t>
            </a:r>
            <a:r>
              <a:rPr lang="it-IT" sz="2200" dirty="0"/>
              <a:t>. A che cosa? Al velo dell’apparenza” (</a:t>
            </a:r>
            <a:r>
              <a:rPr lang="it-IT" sz="2200" i="1" dirty="0"/>
              <a:t>Filosofi da Oscar</a:t>
            </a:r>
            <a:r>
              <a:rPr lang="it-IT" sz="2200" dirty="0"/>
              <a:t>, p. 78). Più di tutto Platone (e io con lui) è </a:t>
            </a:r>
            <a:r>
              <a:rPr lang="it-IT" sz="2200" u="sng" dirty="0"/>
              <a:t>nemico dell’apparenza</a:t>
            </a:r>
            <a:r>
              <a:rPr lang="it-IT" sz="2200" dirty="0"/>
              <a:t>, che è </a:t>
            </a:r>
            <a:r>
              <a:rPr lang="it-IT" sz="2200" u="sng" dirty="0"/>
              <a:t>falsa conoscenza</a:t>
            </a:r>
            <a:r>
              <a:rPr lang="it-IT" sz="2200" dirty="0"/>
              <a:t>. Oltretutto l’apparire è l’opposto dell’essere. E la filosofia è anche – e soprattutto secondo me – </a:t>
            </a:r>
            <a:r>
              <a:rPr lang="it-IT" sz="2200" b="1" dirty="0"/>
              <a:t>ontologia</a:t>
            </a:r>
            <a:r>
              <a:rPr lang="it-IT" sz="2200" dirty="0"/>
              <a:t>.</a:t>
            </a:r>
          </a:p>
          <a:p>
            <a:pPr algn="just"/>
            <a:r>
              <a:rPr lang="it-IT" sz="2200" dirty="0"/>
              <a:t>Che roba è? Una parolaccia? No, l’ontologia non è altro che la </a:t>
            </a:r>
            <a:r>
              <a:rPr lang="it-IT" sz="2200" b="1" dirty="0"/>
              <a:t>scienza dell’essere</a:t>
            </a:r>
            <a:r>
              <a:rPr lang="it-IT" sz="2200" dirty="0"/>
              <a:t>.</a:t>
            </a:r>
          </a:p>
        </p:txBody>
      </p:sp>
    </p:spTree>
    <p:extLst>
      <p:ext uri="{BB962C8B-B14F-4D97-AF65-F5344CB8AC3E}">
        <p14:creationId xmlns:p14="http://schemas.microsoft.com/office/powerpoint/2010/main" val="412611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8ADA1BB-4107-4A46-9765-CF878D6588AD}"/>
              </a:ext>
            </a:extLst>
          </p:cNvPr>
          <p:cNvSpPr>
            <a:spLocks noGrp="1"/>
          </p:cNvSpPr>
          <p:nvPr>
            <p:ph type="title"/>
          </p:nvPr>
        </p:nvSpPr>
        <p:spPr/>
        <p:txBody>
          <a:bodyPr>
            <a:normAutofit/>
          </a:bodyPr>
          <a:lstStyle/>
          <a:p>
            <a:pPr algn="ctr"/>
            <a:r>
              <a:rPr lang="it-IT" sz="6000" dirty="0"/>
              <a:t>LA RICOMPENSA DEI GIUSTI</a:t>
            </a:r>
          </a:p>
        </p:txBody>
      </p:sp>
      <p:sp>
        <p:nvSpPr>
          <p:cNvPr id="3" name="Segnaposto testo 2">
            <a:extLst>
              <a:ext uri="{FF2B5EF4-FFF2-40B4-BE49-F238E27FC236}">
                <a16:creationId xmlns:a16="http://schemas.microsoft.com/office/drawing/2014/main" id="{F2448052-42B9-49A8-880D-680B6FA554EC}"/>
              </a:ext>
            </a:extLst>
          </p:cNvPr>
          <p:cNvSpPr>
            <a:spLocks noGrp="1"/>
          </p:cNvSpPr>
          <p:nvPr>
            <p:ph type="body" idx="1"/>
          </p:nvPr>
        </p:nvSpPr>
        <p:spPr/>
        <p:txBody>
          <a:bodyPr>
            <a:normAutofit/>
          </a:bodyPr>
          <a:lstStyle/>
          <a:p>
            <a:pPr algn="ctr"/>
            <a:r>
              <a:rPr lang="it-IT" sz="3200" i="1" dirty="0"/>
              <a:t>REPUBBLICA</a:t>
            </a:r>
            <a:endParaRPr lang="it-IT" sz="3200" dirty="0"/>
          </a:p>
        </p:txBody>
      </p:sp>
    </p:spTree>
    <p:extLst>
      <p:ext uri="{BB962C8B-B14F-4D97-AF65-F5344CB8AC3E}">
        <p14:creationId xmlns:p14="http://schemas.microsoft.com/office/powerpoint/2010/main" val="6932826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Segnaposto contenuto 5">
            <a:extLst>
              <a:ext uri="{FF2B5EF4-FFF2-40B4-BE49-F238E27FC236}">
                <a16:creationId xmlns:a16="http://schemas.microsoft.com/office/drawing/2014/main" id="{68EDB3F7-A0F5-44F0-AE6F-DE1A0C1A848A}"/>
              </a:ext>
            </a:extLst>
          </p:cNvPr>
          <p:cNvPicPr>
            <a:picLocks noGrp="1" noChangeAspect="1"/>
          </p:cNvPicPr>
          <p:nvPr>
            <p:ph sz="half" idx="1"/>
          </p:nvPr>
        </p:nvPicPr>
        <p:blipFill rotWithShape="1">
          <a:blip r:embed="rId2"/>
          <a:srcRect t="15897" r="1" b="20545"/>
          <a:stretch/>
        </p:blipFill>
        <p:spPr>
          <a:xfrm>
            <a:off x="20" y="10"/>
            <a:ext cx="7552924" cy="6857990"/>
          </a:xfrm>
          <a:prstGeom prst="rect">
            <a:avLst/>
          </a:prstGeom>
        </p:spPr>
      </p:pic>
      <p:sp>
        <p:nvSpPr>
          <p:cNvPr id="2" name="Titolo 1">
            <a:extLst>
              <a:ext uri="{FF2B5EF4-FFF2-40B4-BE49-F238E27FC236}">
                <a16:creationId xmlns:a16="http://schemas.microsoft.com/office/drawing/2014/main" id="{08198A90-6DE7-45F4-91EA-27ACC5514547}"/>
              </a:ext>
            </a:extLst>
          </p:cNvPr>
          <p:cNvSpPr>
            <a:spLocks noGrp="1"/>
          </p:cNvSpPr>
          <p:nvPr>
            <p:ph type="title"/>
          </p:nvPr>
        </p:nvSpPr>
        <p:spPr>
          <a:xfrm>
            <a:off x="7911547" y="45720"/>
            <a:ext cx="4055165" cy="616889"/>
          </a:xfrm>
        </p:spPr>
        <p:txBody>
          <a:bodyPr vert="horz" lIns="91440" tIns="45720" rIns="91440" bIns="45720" rtlCol="0" anchor="ctr">
            <a:normAutofit/>
          </a:bodyPr>
          <a:lstStyle/>
          <a:p>
            <a:r>
              <a:rPr lang="it-IT" dirty="0"/>
              <a:t>Mito di </a:t>
            </a:r>
            <a:r>
              <a:rPr lang="it-IT" dirty="0" err="1"/>
              <a:t>er</a:t>
            </a:r>
            <a:endParaRPr lang="it-IT" dirty="0"/>
          </a:p>
        </p:txBody>
      </p:sp>
      <p:sp>
        <p:nvSpPr>
          <p:cNvPr id="4" name="Segnaposto contenuto 3">
            <a:extLst>
              <a:ext uri="{FF2B5EF4-FFF2-40B4-BE49-F238E27FC236}">
                <a16:creationId xmlns:a16="http://schemas.microsoft.com/office/drawing/2014/main" id="{C789F4CC-5A1C-4A60-A420-B681D6F67335}"/>
              </a:ext>
            </a:extLst>
          </p:cNvPr>
          <p:cNvSpPr>
            <a:spLocks noGrp="1"/>
          </p:cNvSpPr>
          <p:nvPr>
            <p:ph sz="half" idx="2"/>
          </p:nvPr>
        </p:nvSpPr>
        <p:spPr>
          <a:xfrm>
            <a:off x="7911547" y="768627"/>
            <a:ext cx="4055165" cy="6043654"/>
          </a:xfrm>
        </p:spPr>
        <p:txBody>
          <a:bodyPr vert="horz" lIns="91440" tIns="45720" rIns="91440" bIns="45720" rtlCol="0">
            <a:noAutofit/>
          </a:bodyPr>
          <a:lstStyle/>
          <a:p>
            <a:pPr marL="0" indent="0" algn="just">
              <a:buNone/>
            </a:pPr>
            <a:r>
              <a:rPr lang="it-IT" sz="2200" dirty="0" err="1"/>
              <a:t>Er</a:t>
            </a:r>
            <a:r>
              <a:rPr lang="it-IT" sz="2200" dirty="0"/>
              <a:t> è un guerriero panfilo. Si risveglia sulla pira funebre dopo un viaggio nell’aldilà. Qui vede «spalancarsi due voragini nel cielo e sulla terra». Le anime dei defunti attendono il giudizio sulla loro condotta in vita. Alcune ascendono «in cielo, altre invece, quelle degli ingiusti, sono sprofondate nella terra». A </a:t>
            </a:r>
            <a:r>
              <a:rPr lang="it-IT" sz="2200" dirty="0" err="1"/>
              <a:t>Er</a:t>
            </a:r>
            <a:r>
              <a:rPr lang="it-IT" sz="2200" dirty="0"/>
              <a:t> spetta «il compito di fare da spettatore-passivo e riferire poi ai vivi» (</a:t>
            </a:r>
            <a:r>
              <a:rPr lang="it-IT" sz="2200" i="1" dirty="0"/>
              <a:t>Filosofi da Oscar</a:t>
            </a:r>
            <a:r>
              <a:rPr lang="it-IT" sz="2200" dirty="0"/>
              <a:t>, p. 122).</a:t>
            </a:r>
          </a:p>
        </p:txBody>
      </p:sp>
    </p:spTree>
    <p:extLst>
      <p:ext uri="{BB962C8B-B14F-4D97-AF65-F5344CB8AC3E}">
        <p14:creationId xmlns:p14="http://schemas.microsoft.com/office/powerpoint/2010/main" val="25016199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3A38C3F-2CC0-4157-BE2E-2A7CB0CEF774}"/>
              </a:ext>
            </a:extLst>
          </p:cNvPr>
          <p:cNvSpPr>
            <a:spLocks noGrp="1"/>
          </p:cNvSpPr>
          <p:nvPr>
            <p:ph type="title"/>
          </p:nvPr>
        </p:nvSpPr>
        <p:spPr/>
        <p:txBody>
          <a:bodyPr/>
          <a:lstStyle/>
          <a:p>
            <a:r>
              <a:rPr lang="it-IT" dirty="0"/>
              <a:t>La scelta</a:t>
            </a:r>
          </a:p>
        </p:txBody>
      </p:sp>
      <p:sp>
        <p:nvSpPr>
          <p:cNvPr id="3" name="Segnaposto contenuto 2">
            <a:extLst>
              <a:ext uri="{FF2B5EF4-FFF2-40B4-BE49-F238E27FC236}">
                <a16:creationId xmlns:a16="http://schemas.microsoft.com/office/drawing/2014/main" id="{D1F3A1A1-2882-4AE2-B00C-9AB7571A672E}"/>
              </a:ext>
            </a:extLst>
          </p:cNvPr>
          <p:cNvSpPr>
            <a:spLocks noGrp="1"/>
          </p:cNvSpPr>
          <p:nvPr>
            <p:ph idx="1"/>
          </p:nvPr>
        </p:nvSpPr>
        <p:spPr>
          <a:xfrm>
            <a:off x="913795" y="2096063"/>
            <a:ext cx="10353762" cy="4569779"/>
          </a:xfrm>
        </p:spPr>
        <p:txBody>
          <a:bodyPr>
            <a:noAutofit/>
          </a:bodyPr>
          <a:lstStyle/>
          <a:p>
            <a:pPr algn="just"/>
            <a:r>
              <a:rPr lang="it-IT" sz="2400" dirty="0"/>
              <a:t>«Necessità (o </a:t>
            </a:r>
            <a:r>
              <a:rPr lang="it-IT" sz="2400" dirty="0" err="1"/>
              <a:t>Ananke</a:t>
            </a:r>
            <a:r>
              <a:rPr lang="it-IT" sz="2400" dirty="0"/>
              <a:t>) sedeva sul trono e tutt’intorno si levava il canto delle Sirene, a cui si univa in coro quello delle figlie, le tre Moire: Lachesi che cantava il </a:t>
            </a:r>
            <a:r>
              <a:rPr lang="it-IT" sz="2400" b="1" dirty="0"/>
              <a:t>passato</a:t>
            </a:r>
            <a:r>
              <a:rPr lang="it-IT" sz="2400" dirty="0"/>
              <a:t>, </a:t>
            </a:r>
            <a:r>
              <a:rPr lang="it-IT" sz="2400" dirty="0" err="1"/>
              <a:t>Cloto</a:t>
            </a:r>
            <a:r>
              <a:rPr lang="it-IT" sz="2400" dirty="0"/>
              <a:t> il </a:t>
            </a:r>
            <a:r>
              <a:rPr lang="it-IT" sz="2400" b="1" dirty="0"/>
              <a:t>presente</a:t>
            </a:r>
            <a:r>
              <a:rPr lang="it-IT" sz="2400" dirty="0"/>
              <a:t> e Atropo il </a:t>
            </a:r>
            <a:r>
              <a:rPr lang="it-IT" sz="2400" b="1" dirty="0"/>
              <a:t>futuro</a:t>
            </a:r>
            <a:r>
              <a:rPr lang="it-IT" sz="2400" dirty="0"/>
              <a:t>».</a:t>
            </a:r>
          </a:p>
          <a:p>
            <a:pPr algn="just"/>
            <a:r>
              <a:rPr lang="it-IT" sz="2400" dirty="0"/>
              <a:t>«Qui le anime hanno dovuto presentarsi al cospetto di Lachesi e un interprete ha riferito loro che stavano per intraprendere un nuovo ciclo mortale, che si sarebbe concluso con un’altra morte. Ciascuna anima si è scelta il proprio </a:t>
            </a:r>
            <a:r>
              <a:rPr lang="it-IT" sz="2400" dirty="0" err="1"/>
              <a:t>dèmone</a:t>
            </a:r>
            <a:r>
              <a:rPr lang="it-IT" sz="2400" dirty="0"/>
              <a:t>. Poi l’interprete ha srotolato i «paradigmi delle vite» che erano più delle anime presenti. Questi comprendevano tutte le vite possibili e immaginabili: di eroi, di tiranni, di uomini qualunque, di animali, di donne […]» (</a:t>
            </a:r>
            <a:r>
              <a:rPr lang="it-IT" sz="2400" i="1" dirty="0"/>
              <a:t>Filosofi da Oscar</a:t>
            </a:r>
            <a:r>
              <a:rPr lang="it-IT" sz="2400" dirty="0"/>
              <a:t>, p. 123).</a:t>
            </a:r>
          </a:p>
        </p:txBody>
      </p:sp>
    </p:spTree>
    <p:extLst>
      <p:ext uri="{BB962C8B-B14F-4D97-AF65-F5344CB8AC3E}">
        <p14:creationId xmlns:p14="http://schemas.microsoft.com/office/powerpoint/2010/main" val="31726799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F8CABC6-44D7-4D3E-AD49-4722E82052D9}"/>
              </a:ext>
            </a:extLst>
          </p:cNvPr>
          <p:cNvSpPr>
            <a:spLocks noGrp="1"/>
          </p:cNvSpPr>
          <p:nvPr>
            <p:ph type="title"/>
          </p:nvPr>
        </p:nvSpPr>
        <p:spPr>
          <a:xfrm>
            <a:off x="913795" y="1"/>
            <a:ext cx="10353761" cy="798285"/>
          </a:xfrm>
        </p:spPr>
        <p:txBody>
          <a:bodyPr/>
          <a:lstStyle/>
          <a:p>
            <a:r>
              <a:rPr lang="it-IT" dirty="0"/>
              <a:t>La ricompensa dei giusti</a:t>
            </a:r>
          </a:p>
        </p:txBody>
      </p:sp>
      <p:sp>
        <p:nvSpPr>
          <p:cNvPr id="3" name="Segnaposto contenuto 2">
            <a:extLst>
              <a:ext uri="{FF2B5EF4-FFF2-40B4-BE49-F238E27FC236}">
                <a16:creationId xmlns:a16="http://schemas.microsoft.com/office/drawing/2014/main" id="{8C364548-8ACA-423A-97DF-9F5C3928E6EA}"/>
              </a:ext>
            </a:extLst>
          </p:cNvPr>
          <p:cNvSpPr>
            <a:spLocks noGrp="1"/>
          </p:cNvSpPr>
          <p:nvPr>
            <p:ph idx="1"/>
          </p:nvPr>
        </p:nvSpPr>
        <p:spPr>
          <a:xfrm>
            <a:off x="913795" y="928913"/>
            <a:ext cx="10353762" cy="5929087"/>
          </a:xfrm>
        </p:spPr>
        <p:txBody>
          <a:bodyPr>
            <a:noAutofit/>
          </a:bodyPr>
          <a:lstStyle/>
          <a:p>
            <a:pPr algn="just"/>
            <a:r>
              <a:rPr lang="it-IT" sz="2400" dirty="0"/>
              <a:t>Qual è la </a:t>
            </a:r>
            <a:r>
              <a:rPr lang="it-IT" sz="2400" b="1" dirty="0"/>
              <a:t>morale</a:t>
            </a:r>
            <a:r>
              <a:rPr lang="it-IT" sz="2400" dirty="0"/>
              <a:t>? Semplice, «solo le anime che hanno tanto patito nel momento del sorteggio si sono guardate bene dall’operare una </a:t>
            </a:r>
            <a:r>
              <a:rPr lang="it-IT" sz="2400" b="1" dirty="0"/>
              <a:t>scelta</a:t>
            </a:r>
            <a:r>
              <a:rPr lang="it-IT" sz="2400" dirty="0"/>
              <a:t> troppo avventata. Esse hanno calcolato i </a:t>
            </a:r>
            <a:r>
              <a:rPr lang="it-IT" sz="2400" u="sng" dirty="0"/>
              <a:t>pro</a:t>
            </a:r>
            <a:r>
              <a:rPr lang="it-IT" sz="2400" dirty="0"/>
              <a:t> e i </a:t>
            </a:r>
            <a:r>
              <a:rPr lang="it-IT" sz="2400" u="sng" dirty="0"/>
              <a:t>contro</a:t>
            </a:r>
            <a:r>
              <a:rPr lang="it-IT" sz="2400" dirty="0"/>
              <a:t> delle vite a disposizione, seguendo il monito della tragedia greca: la sofferenza è conoscenza!» (</a:t>
            </a:r>
            <a:r>
              <a:rPr lang="it-IT" sz="2400" i="1" dirty="0"/>
              <a:t>Filosofi da Oscar</a:t>
            </a:r>
            <a:r>
              <a:rPr lang="it-IT" sz="2400" dirty="0"/>
              <a:t>, p. 124).</a:t>
            </a:r>
          </a:p>
          <a:p>
            <a:pPr algn="just"/>
            <a:r>
              <a:rPr lang="it-IT" sz="2400" dirty="0"/>
              <a:t>Una volta raggiunta la «pianura di Lete», le anime si accampano verso sera «sulle rive del fiume </a:t>
            </a:r>
            <a:r>
              <a:rPr lang="it-IT" sz="2400" dirty="0" err="1"/>
              <a:t>Amelete</a:t>
            </a:r>
            <a:r>
              <a:rPr lang="it-IT" sz="2400" dirty="0"/>
              <a:t>. Lì tutte le anime, tranne quella di </a:t>
            </a:r>
            <a:r>
              <a:rPr lang="it-IT" sz="2400" dirty="0" err="1"/>
              <a:t>Er</a:t>
            </a:r>
            <a:r>
              <a:rPr lang="it-IT" sz="2400" dirty="0"/>
              <a:t>, si sono abbeverate in queste acque. Allo scoccare della mezzanotte un terremoto le ha fatte schizzare «via come stelle cadenti» in vista della nascita. </a:t>
            </a:r>
            <a:r>
              <a:rPr lang="it-IT" sz="2400" dirty="0" err="1"/>
              <a:t>Er</a:t>
            </a:r>
            <a:r>
              <a:rPr lang="it-IT" sz="2400" dirty="0"/>
              <a:t>, invece, ha riaperto gli occhi, trovandosi «sul far del giorno, coricato sulla pira» […] La </a:t>
            </a:r>
            <a:r>
              <a:rPr lang="it-IT" sz="2400" i="1" dirty="0"/>
              <a:t>Repubblica </a:t>
            </a:r>
            <a:r>
              <a:rPr lang="it-IT" sz="2400" dirty="0"/>
              <a:t>si conclude con la giustificata speranza nella </a:t>
            </a:r>
            <a:r>
              <a:rPr lang="it-IT" sz="2400" b="1" dirty="0"/>
              <a:t>ricompensa finale</a:t>
            </a:r>
            <a:r>
              <a:rPr lang="it-IT" sz="2400" dirty="0"/>
              <a:t>: </a:t>
            </a:r>
            <a:r>
              <a:rPr lang="it-IT" sz="2400" u="sng" dirty="0"/>
              <a:t>l’eterna felicità dei giusti</a:t>
            </a:r>
            <a:r>
              <a:rPr lang="it-IT" sz="2400" dirty="0"/>
              <a:t>» (</a:t>
            </a:r>
            <a:r>
              <a:rPr lang="it-IT" sz="2400" i="1" dirty="0"/>
              <a:t>Filosofi da Oscar</a:t>
            </a:r>
            <a:r>
              <a:rPr lang="it-IT" sz="2400" dirty="0"/>
              <a:t>, pp. 124-125).</a:t>
            </a:r>
          </a:p>
        </p:txBody>
      </p:sp>
    </p:spTree>
    <p:extLst>
      <p:ext uri="{BB962C8B-B14F-4D97-AF65-F5344CB8AC3E}">
        <p14:creationId xmlns:p14="http://schemas.microsoft.com/office/powerpoint/2010/main" val="16161315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0BAE065-CB25-4556-B8C4-0B6A4B32C390}"/>
              </a:ext>
            </a:extLst>
          </p:cNvPr>
          <p:cNvSpPr>
            <a:spLocks noGrp="1"/>
          </p:cNvSpPr>
          <p:nvPr>
            <p:ph type="title"/>
          </p:nvPr>
        </p:nvSpPr>
        <p:spPr/>
        <p:txBody>
          <a:bodyPr>
            <a:noAutofit/>
          </a:bodyPr>
          <a:lstStyle/>
          <a:p>
            <a:pPr algn="ctr"/>
            <a:r>
              <a:rPr lang="it-IT" sz="6000" dirty="0"/>
              <a:t>AMORE E BELLEZZA</a:t>
            </a:r>
          </a:p>
        </p:txBody>
      </p:sp>
      <p:sp>
        <p:nvSpPr>
          <p:cNvPr id="3" name="Segnaposto testo 2">
            <a:extLst>
              <a:ext uri="{FF2B5EF4-FFF2-40B4-BE49-F238E27FC236}">
                <a16:creationId xmlns:a16="http://schemas.microsoft.com/office/drawing/2014/main" id="{E18C89AE-FBC1-4C96-9823-EA65B9705B8B}"/>
              </a:ext>
            </a:extLst>
          </p:cNvPr>
          <p:cNvSpPr>
            <a:spLocks noGrp="1"/>
          </p:cNvSpPr>
          <p:nvPr>
            <p:ph type="body" idx="1"/>
          </p:nvPr>
        </p:nvSpPr>
        <p:spPr/>
        <p:txBody>
          <a:bodyPr>
            <a:normAutofit/>
          </a:bodyPr>
          <a:lstStyle/>
          <a:p>
            <a:pPr algn="ctr"/>
            <a:r>
              <a:rPr lang="it-IT" sz="3200" i="1" dirty="0"/>
              <a:t>SIMPOSIO</a:t>
            </a:r>
            <a:r>
              <a:rPr lang="it-IT" sz="3200" dirty="0"/>
              <a:t> E </a:t>
            </a:r>
            <a:r>
              <a:rPr lang="it-IT" sz="3200" i="1" dirty="0"/>
              <a:t>FEDRO</a:t>
            </a:r>
            <a:endParaRPr lang="it-IT" sz="3200" dirty="0"/>
          </a:p>
        </p:txBody>
      </p:sp>
    </p:spTree>
    <p:extLst>
      <p:ext uri="{BB962C8B-B14F-4D97-AF65-F5344CB8AC3E}">
        <p14:creationId xmlns:p14="http://schemas.microsoft.com/office/powerpoint/2010/main" val="15809171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0">
            <a:extLst>
              <a:ext uri="{FF2B5EF4-FFF2-40B4-BE49-F238E27FC236}">
                <a16:creationId xmlns:a16="http://schemas.microsoft.com/office/drawing/2014/main" id="{4967F423-D21C-4F37-A0B7-750026A17163}"/>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0" name="Rectangle 12">
            <a:extLst>
              <a:ext uri="{FF2B5EF4-FFF2-40B4-BE49-F238E27FC236}">
                <a16:creationId xmlns:a16="http://schemas.microsoft.com/office/drawing/2014/main" id="{B4E3C025-1190-490D-A7E8-FBB16A2CAA49}"/>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1" name="Rectangle 14">
            <a:extLst>
              <a:ext uri="{FF2B5EF4-FFF2-40B4-BE49-F238E27FC236}">
                <a16:creationId xmlns:a16="http://schemas.microsoft.com/office/drawing/2014/main" id="{73106E57-42AD-4803-8DA8-AA87F53BC71F}"/>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2730" y="311577"/>
            <a:ext cx="8531352" cy="6382512"/>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2" name="Rectangle 16">
            <a:extLst>
              <a:ext uri="{FF2B5EF4-FFF2-40B4-BE49-F238E27FC236}">
                <a16:creationId xmlns:a16="http://schemas.microsoft.com/office/drawing/2014/main" id="{A668FB66-7DA2-4943-B38E-6DE102F09183}"/>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6" name="Segnaposto contenuto 5">
            <a:extLst>
              <a:ext uri="{FF2B5EF4-FFF2-40B4-BE49-F238E27FC236}">
                <a16:creationId xmlns:a16="http://schemas.microsoft.com/office/drawing/2014/main" id="{4F9EBB9C-0BAD-404E-AA33-AE7603BF12E0}"/>
              </a:ext>
            </a:extLst>
          </p:cNvPr>
          <p:cNvPicPr>
            <a:picLocks noGrp="1" noChangeAspect="1"/>
          </p:cNvPicPr>
          <p:nvPr>
            <p:ph sz="half" idx="1"/>
          </p:nvPr>
        </p:nvPicPr>
        <p:blipFill rotWithShape="1">
          <a:blip r:embed="rId2"/>
          <a:srcRect l="3569" r="33086" b="1"/>
          <a:stretch/>
        </p:blipFill>
        <p:spPr>
          <a:xfrm>
            <a:off x="487321" y="476169"/>
            <a:ext cx="8202168" cy="6053328"/>
          </a:xfrm>
          <a:prstGeom prst="rect">
            <a:avLst/>
          </a:prstGeom>
        </p:spPr>
      </p:pic>
      <p:sp>
        <p:nvSpPr>
          <p:cNvPr id="2" name="Titolo 1">
            <a:extLst>
              <a:ext uri="{FF2B5EF4-FFF2-40B4-BE49-F238E27FC236}">
                <a16:creationId xmlns:a16="http://schemas.microsoft.com/office/drawing/2014/main" id="{70461085-A487-4E17-A51C-4E5045934CED}"/>
              </a:ext>
            </a:extLst>
          </p:cNvPr>
          <p:cNvSpPr>
            <a:spLocks noGrp="1"/>
          </p:cNvSpPr>
          <p:nvPr>
            <p:ph type="title"/>
          </p:nvPr>
        </p:nvSpPr>
        <p:spPr>
          <a:xfrm>
            <a:off x="9018674" y="476169"/>
            <a:ext cx="2927792" cy="438232"/>
          </a:xfrm>
        </p:spPr>
        <p:txBody>
          <a:bodyPr vert="horz" lIns="91440" tIns="45720" rIns="91440" bIns="45720" rtlCol="0" anchor="b">
            <a:normAutofit fontScale="90000"/>
          </a:bodyPr>
          <a:lstStyle/>
          <a:p>
            <a:pPr algn="ctr"/>
            <a:r>
              <a:rPr lang="en-US" sz="2800" dirty="0">
                <a:solidFill>
                  <a:srgbClr val="FFFFFF"/>
                </a:solidFill>
              </a:rPr>
              <a:t>SIMPOSIO</a:t>
            </a:r>
          </a:p>
        </p:txBody>
      </p:sp>
      <p:sp>
        <p:nvSpPr>
          <p:cNvPr id="4" name="Segnaposto contenuto 3">
            <a:extLst>
              <a:ext uri="{FF2B5EF4-FFF2-40B4-BE49-F238E27FC236}">
                <a16:creationId xmlns:a16="http://schemas.microsoft.com/office/drawing/2014/main" id="{322480C9-AA96-4F92-8270-624264BFE4A8}"/>
              </a:ext>
            </a:extLst>
          </p:cNvPr>
          <p:cNvSpPr>
            <a:spLocks noGrp="1"/>
          </p:cNvSpPr>
          <p:nvPr>
            <p:ph sz="half" idx="2"/>
          </p:nvPr>
        </p:nvSpPr>
        <p:spPr>
          <a:xfrm>
            <a:off x="9018672" y="1152145"/>
            <a:ext cx="2927794" cy="5377352"/>
          </a:xfrm>
        </p:spPr>
        <p:txBody>
          <a:bodyPr vert="horz" lIns="91440" tIns="45720" rIns="91440" bIns="45720" rtlCol="0">
            <a:noAutofit/>
          </a:bodyPr>
          <a:lstStyle/>
          <a:p>
            <a:pPr algn="just"/>
            <a:r>
              <a:rPr lang="it-IT" sz="1700" dirty="0">
                <a:solidFill>
                  <a:srgbClr val="FFFFFF"/>
                </a:solidFill>
              </a:rPr>
              <a:t>Si tratta di un </a:t>
            </a:r>
            <a:r>
              <a:rPr lang="it-IT" sz="1700" b="1" dirty="0">
                <a:solidFill>
                  <a:srgbClr val="FFFFFF"/>
                </a:solidFill>
              </a:rPr>
              <a:t>dialogo</a:t>
            </a:r>
            <a:r>
              <a:rPr lang="it-IT" sz="1700" dirty="0">
                <a:solidFill>
                  <a:srgbClr val="FFFFFF"/>
                </a:solidFill>
              </a:rPr>
              <a:t> «</a:t>
            </a:r>
            <a:r>
              <a:rPr lang="it-IT" sz="1700" u="sng" dirty="0">
                <a:solidFill>
                  <a:srgbClr val="FFFFFF"/>
                </a:solidFill>
              </a:rPr>
              <a:t>a cornice</a:t>
            </a:r>
            <a:r>
              <a:rPr lang="it-IT" sz="1700" dirty="0">
                <a:solidFill>
                  <a:srgbClr val="FFFFFF"/>
                </a:solidFill>
              </a:rPr>
              <a:t>», una narrazione nella narrazione funzionante un po' come il sistema delle </a:t>
            </a:r>
            <a:r>
              <a:rPr lang="it-IT" sz="1700" u="sng" dirty="0">
                <a:solidFill>
                  <a:srgbClr val="FFFFFF"/>
                </a:solidFill>
              </a:rPr>
              <a:t>scatole cinesi</a:t>
            </a:r>
            <a:r>
              <a:rPr lang="it-IT" sz="1700" dirty="0">
                <a:solidFill>
                  <a:srgbClr val="FFFFFF"/>
                </a:solidFill>
              </a:rPr>
              <a:t> […] racchiuse le une dentro le altre.</a:t>
            </a:r>
          </a:p>
          <a:p>
            <a:pPr algn="just"/>
            <a:r>
              <a:rPr lang="it-IT" sz="1700" dirty="0">
                <a:solidFill>
                  <a:srgbClr val="FFFFFF"/>
                </a:solidFill>
              </a:rPr>
              <a:t>A questo banchetto, in onore del </a:t>
            </a:r>
            <a:r>
              <a:rPr lang="it-IT" sz="1700" u="sng" dirty="0">
                <a:solidFill>
                  <a:srgbClr val="FFFFFF"/>
                </a:solidFill>
              </a:rPr>
              <a:t>tragediografo</a:t>
            </a:r>
            <a:r>
              <a:rPr lang="it-IT" sz="1700" dirty="0">
                <a:solidFill>
                  <a:srgbClr val="FFFFFF"/>
                </a:solidFill>
              </a:rPr>
              <a:t> </a:t>
            </a:r>
            <a:r>
              <a:rPr lang="it-IT" sz="1700" b="1" dirty="0">
                <a:solidFill>
                  <a:srgbClr val="FFFFFF"/>
                </a:solidFill>
              </a:rPr>
              <a:t>Agatone</a:t>
            </a:r>
            <a:r>
              <a:rPr lang="it-IT" sz="1700" dirty="0">
                <a:solidFill>
                  <a:srgbClr val="FFFFFF"/>
                </a:solidFill>
              </a:rPr>
              <a:t>, sono presenti le migliori menti ateniesi: il </a:t>
            </a:r>
            <a:r>
              <a:rPr lang="it-IT" sz="1700" u="sng" dirty="0">
                <a:solidFill>
                  <a:srgbClr val="FFFFFF"/>
                </a:solidFill>
              </a:rPr>
              <a:t>letterato</a:t>
            </a:r>
            <a:r>
              <a:rPr lang="it-IT" sz="1700" dirty="0">
                <a:solidFill>
                  <a:srgbClr val="FFFFFF"/>
                </a:solidFill>
              </a:rPr>
              <a:t> </a:t>
            </a:r>
            <a:r>
              <a:rPr lang="it-IT" sz="1700" b="1" dirty="0">
                <a:solidFill>
                  <a:srgbClr val="FFFFFF"/>
                </a:solidFill>
              </a:rPr>
              <a:t>Fedro</a:t>
            </a:r>
            <a:r>
              <a:rPr lang="it-IT" sz="1700" dirty="0">
                <a:solidFill>
                  <a:srgbClr val="FFFFFF"/>
                </a:solidFill>
              </a:rPr>
              <a:t>, il </a:t>
            </a:r>
            <a:r>
              <a:rPr lang="it-IT" sz="1700" u="sng" dirty="0">
                <a:solidFill>
                  <a:srgbClr val="FFFFFF"/>
                </a:solidFill>
              </a:rPr>
              <a:t>politico</a:t>
            </a:r>
            <a:r>
              <a:rPr lang="it-IT" sz="1700" dirty="0">
                <a:solidFill>
                  <a:srgbClr val="FFFFFF"/>
                </a:solidFill>
              </a:rPr>
              <a:t> </a:t>
            </a:r>
            <a:r>
              <a:rPr lang="it-IT" sz="1700" b="1" dirty="0">
                <a:solidFill>
                  <a:srgbClr val="FFFFFF"/>
                </a:solidFill>
              </a:rPr>
              <a:t>Pausania</a:t>
            </a:r>
            <a:r>
              <a:rPr lang="it-IT" sz="1700" dirty="0">
                <a:solidFill>
                  <a:srgbClr val="FFFFFF"/>
                </a:solidFill>
              </a:rPr>
              <a:t>, lo </a:t>
            </a:r>
            <a:r>
              <a:rPr lang="it-IT" sz="1700" u="sng" dirty="0">
                <a:solidFill>
                  <a:srgbClr val="FFFFFF"/>
                </a:solidFill>
              </a:rPr>
              <a:t>scienziato</a:t>
            </a:r>
            <a:r>
              <a:rPr lang="it-IT" sz="1700" dirty="0">
                <a:solidFill>
                  <a:srgbClr val="FFFFFF"/>
                </a:solidFill>
              </a:rPr>
              <a:t> </a:t>
            </a:r>
            <a:r>
              <a:rPr lang="it-IT" sz="1700" b="1" dirty="0" err="1">
                <a:solidFill>
                  <a:srgbClr val="FFFFFF"/>
                </a:solidFill>
              </a:rPr>
              <a:t>Erissimaco</a:t>
            </a:r>
            <a:r>
              <a:rPr lang="it-IT" sz="1700" dirty="0">
                <a:solidFill>
                  <a:srgbClr val="FFFFFF"/>
                </a:solidFill>
              </a:rPr>
              <a:t>, il </a:t>
            </a:r>
            <a:r>
              <a:rPr lang="it-IT" sz="1700" u="sng" dirty="0">
                <a:solidFill>
                  <a:srgbClr val="FFFFFF"/>
                </a:solidFill>
              </a:rPr>
              <a:t>commediografo</a:t>
            </a:r>
            <a:r>
              <a:rPr lang="it-IT" sz="1700" dirty="0">
                <a:solidFill>
                  <a:srgbClr val="FFFFFF"/>
                </a:solidFill>
              </a:rPr>
              <a:t> </a:t>
            </a:r>
            <a:r>
              <a:rPr lang="it-IT" sz="1700" b="1" dirty="0">
                <a:solidFill>
                  <a:srgbClr val="FFFFFF"/>
                </a:solidFill>
              </a:rPr>
              <a:t>Aristofane </a:t>
            </a:r>
            <a:r>
              <a:rPr lang="it-IT" sz="1700" dirty="0">
                <a:solidFill>
                  <a:srgbClr val="FFFFFF"/>
                </a:solidFill>
              </a:rPr>
              <a:t>e, infine (oltre al padrone di casa), lo stesso </a:t>
            </a:r>
            <a:r>
              <a:rPr lang="it-IT" sz="1700" b="1" dirty="0">
                <a:solidFill>
                  <a:srgbClr val="FFFFFF"/>
                </a:solidFill>
              </a:rPr>
              <a:t>Socrate</a:t>
            </a:r>
            <a:r>
              <a:rPr lang="it-IT" sz="1700" dirty="0">
                <a:solidFill>
                  <a:srgbClr val="FFFFFF"/>
                </a:solidFill>
              </a:rPr>
              <a:t>.</a:t>
            </a:r>
          </a:p>
        </p:txBody>
      </p:sp>
    </p:spTree>
    <p:extLst>
      <p:ext uri="{BB962C8B-B14F-4D97-AF65-F5344CB8AC3E}">
        <p14:creationId xmlns:p14="http://schemas.microsoft.com/office/powerpoint/2010/main" val="39991835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92357AC-775D-4FF3-B972-EF090CBD7CE8}"/>
              </a:ext>
            </a:extLst>
          </p:cNvPr>
          <p:cNvSpPr>
            <a:spLocks noGrp="1"/>
          </p:cNvSpPr>
          <p:nvPr>
            <p:ph type="title"/>
          </p:nvPr>
        </p:nvSpPr>
        <p:spPr/>
        <p:txBody>
          <a:bodyPr/>
          <a:lstStyle/>
          <a:p>
            <a:pPr algn="ctr"/>
            <a:r>
              <a:rPr lang="it-IT" dirty="0"/>
              <a:t>DISCORSO DI FEDRO</a:t>
            </a:r>
          </a:p>
        </p:txBody>
      </p:sp>
      <p:sp>
        <p:nvSpPr>
          <p:cNvPr id="3" name="Segnaposto contenuto 2">
            <a:extLst>
              <a:ext uri="{FF2B5EF4-FFF2-40B4-BE49-F238E27FC236}">
                <a16:creationId xmlns:a16="http://schemas.microsoft.com/office/drawing/2014/main" id="{E81D1490-F600-4365-84D5-5D35E1A88201}"/>
              </a:ext>
            </a:extLst>
          </p:cNvPr>
          <p:cNvSpPr>
            <a:spLocks noGrp="1"/>
          </p:cNvSpPr>
          <p:nvPr>
            <p:ph idx="1"/>
          </p:nvPr>
        </p:nvSpPr>
        <p:spPr>
          <a:xfrm>
            <a:off x="1066800" y="2103120"/>
            <a:ext cx="10058400" cy="3992880"/>
          </a:xfrm>
        </p:spPr>
        <p:txBody>
          <a:bodyPr>
            <a:noAutofit/>
          </a:bodyPr>
          <a:lstStyle/>
          <a:p>
            <a:pPr marL="0" indent="0" algn="just">
              <a:buNone/>
            </a:pPr>
            <a:r>
              <a:rPr lang="it-IT" sz="2900" dirty="0"/>
              <a:t>Secondo </a:t>
            </a:r>
            <a:r>
              <a:rPr lang="it-IT" sz="2900" b="1" dirty="0"/>
              <a:t>Fedro</a:t>
            </a:r>
            <a:r>
              <a:rPr lang="it-IT" sz="2900" dirty="0"/>
              <a:t>, Eros è per nascita il più </a:t>
            </a:r>
            <a:r>
              <a:rPr lang="it-IT" sz="2900" b="1" dirty="0"/>
              <a:t>antico</a:t>
            </a:r>
            <a:r>
              <a:rPr lang="it-IT" sz="2900" dirty="0"/>
              <a:t> degli </a:t>
            </a:r>
            <a:r>
              <a:rPr lang="it-IT" sz="2900" dirty="0" err="1"/>
              <a:t>dèi</a:t>
            </a:r>
            <a:r>
              <a:rPr lang="it-IT" sz="2900" dirty="0"/>
              <a:t>. Un </a:t>
            </a:r>
            <a:r>
              <a:rPr lang="it-IT" sz="2900" u="sng" dirty="0"/>
              <a:t>esercito di amanti</a:t>
            </a:r>
            <a:r>
              <a:rPr lang="it-IT" sz="2900" dirty="0"/>
              <a:t> così come una città </a:t>
            </a:r>
            <a:r>
              <a:rPr lang="it-IT" sz="2900" u="sng" dirty="0"/>
              <a:t>governata da amanti</a:t>
            </a:r>
            <a:r>
              <a:rPr lang="it-IT" sz="2900" dirty="0"/>
              <a:t> sarebbero rispettivamente: l'esercito meglio formato e la città meglio governata. Perché? Nel mezzo della battaglia un soldato che avesse fra i suoi compagni il proprio amato farebbe di </a:t>
            </a:r>
            <a:r>
              <a:rPr lang="it-IT" sz="2900" b="1" dirty="0"/>
              <a:t>tutto</a:t>
            </a:r>
            <a:r>
              <a:rPr lang="it-IT" sz="2900" dirty="0"/>
              <a:t> pur di </a:t>
            </a:r>
            <a:r>
              <a:rPr lang="it-IT" sz="2900" u="sng" dirty="0"/>
              <a:t>uscirne vittorioso</a:t>
            </a:r>
            <a:r>
              <a:rPr lang="it-IT" sz="2900" dirty="0"/>
              <a:t> e </a:t>
            </a:r>
            <a:r>
              <a:rPr lang="it-IT" sz="2900" u="sng" dirty="0"/>
              <a:t>trarlo in salvo</a:t>
            </a:r>
            <a:r>
              <a:rPr lang="it-IT" sz="2900" dirty="0"/>
              <a:t>. E qualora l’amato dovesse cadere, lo </a:t>
            </a:r>
            <a:r>
              <a:rPr lang="it-IT" sz="2900" b="1" dirty="0"/>
              <a:t>vendicherebbe</a:t>
            </a:r>
            <a:r>
              <a:rPr lang="it-IT" sz="2900" dirty="0"/>
              <a:t> senz'altro. Si veda l’esempio di </a:t>
            </a:r>
            <a:r>
              <a:rPr lang="it-IT" sz="2900" b="1" dirty="0"/>
              <a:t>Achille</a:t>
            </a:r>
            <a:r>
              <a:rPr lang="it-IT" sz="2900" dirty="0"/>
              <a:t> e </a:t>
            </a:r>
            <a:r>
              <a:rPr lang="it-IT" sz="2900" b="1" dirty="0"/>
              <a:t>Patroclo</a:t>
            </a:r>
            <a:r>
              <a:rPr lang="it-IT" sz="2900" dirty="0"/>
              <a:t>.</a:t>
            </a:r>
          </a:p>
        </p:txBody>
      </p:sp>
    </p:spTree>
    <p:extLst>
      <p:ext uri="{BB962C8B-B14F-4D97-AF65-F5344CB8AC3E}">
        <p14:creationId xmlns:p14="http://schemas.microsoft.com/office/powerpoint/2010/main" val="20502636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A4CB063-D026-4E28-974B-D04BC5C308E1}"/>
              </a:ext>
            </a:extLst>
          </p:cNvPr>
          <p:cNvSpPr>
            <a:spLocks noGrp="1"/>
          </p:cNvSpPr>
          <p:nvPr>
            <p:ph type="title"/>
          </p:nvPr>
        </p:nvSpPr>
        <p:spPr/>
        <p:txBody>
          <a:bodyPr/>
          <a:lstStyle/>
          <a:p>
            <a:pPr algn="ctr"/>
            <a:r>
              <a:rPr lang="it-IT" dirty="0"/>
              <a:t>DISCORSO DI PAUSANIA</a:t>
            </a:r>
          </a:p>
        </p:txBody>
      </p:sp>
      <p:sp>
        <p:nvSpPr>
          <p:cNvPr id="3" name="Segnaposto contenuto 2">
            <a:extLst>
              <a:ext uri="{FF2B5EF4-FFF2-40B4-BE49-F238E27FC236}">
                <a16:creationId xmlns:a16="http://schemas.microsoft.com/office/drawing/2014/main" id="{4C84EA3F-685B-4119-AEF0-844DB7010520}"/>
              </a:ext>
            </a:extLst>
          </p:cNvPr>
          <p:cNvSpPr>
            <a:spLocks noGrp="1"/>
          </p:cNvSpPr>
          <p:nvPr>
            <p:ph idx="1"/>
          </p:nvPr>
        </p:nvSpPr>
        <p:spPr>
          <a:xfrm>
            <a:off x="1066800" y="2103119"/>
            <a:ext cx="10058400" cy="4021909"/>
          </a:xfrm>
        </p:spPr>
        <p:txBody>
          <a:bodyPr>
            <a:noAutofit/>
          </a:bodyPr>
          <a:lstStyle/>
          <a:p>
            <a:pPr marL="0" indent="0" algn="just">
              <a:buNone/>
            </a:pPr>
            <a:r>
              <a:rPr lang="it-IT" sz="2600" b="1" dirty="0"/>
              <a:t>Pausania</a:t>
            </a:r>
            <a:r>
              <a:rPr lang="it-IT" sz="2600" dirty="0"/>
              <a:t> si avventura in una </a:t>
            </a:r>
            <a:r>
              <a:rPr lang="it-IT" sz="2600" u="sng" dirty="0"/>
              <a:t>distinzione</a:t>
            </a:r>
            <a:r>
              <a:rPr lang="it-IT" sz="2600" dirty="0"/>
              <a:t> fra due Eros: uno </a:t>
            </a:r>
            <a:r>
              <a:rPr lang="it-IT" sz="2600" b="1" dirty="0"/>
              <a:t>celeste</a:t>
            </a:r>
            <a:r>
              <a:rPr lang="it-IT" sz="2600" dirty="0"/>
              <a:t> e l'altro </a:t>
            </a:r>
            <a:r>
              <a:rPr lang="it-IT" sz="2600" b="1" dirty="0"/>
              <a:t>volgare</a:t>
            </a:r>
            <a:r>
              <a:rPr lang="it-IT" sz="2600" dirty="0"/>
              <a:t>. Quello volgare è </a:t>
            </a:r>
            <a:r>
              <a:rPr lang="it-IT" sz="2600" b="1" dirty="0"/>
              <a:t>disprezzabile</a:t>
            </a:r>
            <a:r>
              <a:rPr lang="it-IT" sz="2600" dirty="0"/>
              <a:t> poiché </a:t>
            </a:r>
            <a:r>
              <a:rPr lang="it-IT" sz="2600" u="sng" dirty="0"/>
              <a:t>ama le femmine più dei fanciulli</a:t>
            </a:r>
            <a:r>
              <a:rPr lang="it-IT" sz="2600" dirty="0"/>
              <a:t> e il corpo più dell'anima, oltre a pascersi solo del mero atto sessuale, anziché persuadersi del nobile intento amoroso. Diversamente quello celeste è </a:t>
            </a:r>
            <a:r>
              <a:rPr lang="it-IT" sz="2600" b="1" dirty="0"/>
              <a:t>lodabile</a:t>
            </a:r>
            <a:r>
              <a:rPr lang="it-IT" sz="2600" dirty="0"/>
              <a:t> in quanto </a:t>
            </a:r>
            <a:r>
              <a:rPr lang="it-IT" sz="2600" u="sng" dirty="0"/>
              <a:t>amante dei fanciulli</a:t>
            </a:r>
            <a:r>
              <a:rPr lang="it-IT" sz="2600" dirty="0"/>
              <a:t> – che hanno messo su barba – ed è prerogativa del maschio adulto, il quale nutre un sentimento elevato verso un suo simile più giovane, riconoscendo in lui le qualità dell'anima e volendole pertanto affinare.</a:t>
            </a:r>
          </a:p>
        </p:txBody>
      </p:sp>
    </p:spTree>
    <p:extLst>
      <p:ext uri="{BB962C8B-B14F-4D97-AF65-F5344CB8AC3E}">
        <p14:creationId xmlns:p14="http://schemas.microsoft.com/office/powerpoint/2010/main" val="3189376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618F470-5A01-483A-A2C3-E783379517D2}"/>
              </a:ext>
            </a:extLst>
          </p:cNvPr>
          <p:cNvSpPr>
            <a:spLocks noGrp="1"/>
          </p:cNvSpPr>
          <p:nvPr>
            <p:ph type="title"/>
          </p:nvPr>
        </p:nvSpPr>
        <p:spPr>
          <a:xfrm>
            <a:off x="1066800" y="642594"/>
            <a:ext cx="10058400" cy="1244263"/>
          </a:xfrm>
        </p:spPr>
        <p:txBody>
          <a:bodyPr/>
          <a:lstStyle/>
          <a:p>
            <a:pPr algn="ctr"/>
            <a:r>
              <a:rPr lang="it-IT" dirty="0"/>
              <a:t>DISCORSO DI ERISSIMACO</a:t>
            </a:r>
          </a:p>
        </p:txBody>
      </p:sp>
      <p:sp>
        <p:nvSpPr>
          <p:cNvPr id="3" name="Segnaposto contenuto 2">
            <a:extLst>
              <a:ext uri="{FF2B5EF4-FFF2-40B4-BE49-F238E27FC236}">
                <a16:creationId xmlns:a16="http://schemas.microsoft.com/office/drawing/2014/main" id="{E5804A59-E8DC-4000-9567-E4E34C0EFA2D}"/>
              </a:ext>
            </a:extLst>
          </p:cNvPr>
          <p:cNvSpPr>
            <a:spLocks noGrp="1"/>
          </p:cNvSpPr>
          <p:nvPr>
            <p:ph idx="1"/>
          </p:nvPr>
        </p:nvSpPr>
        <p:spPr>
          <a:xfrm>
            <a:off x="1066800" y="1988457"/>
            <a:ext cx="10058400" cy="4601029"/>
          </a:xfrm>
        </p:spPr>
        <p:txBody>
          <a:bodyPr>
            <a:noAutofit/>
          </a:bodyPr>
          <a:lstStyle/>
          <a:p>
            <a:pPr algn="just"/>
            <a:r>
              <a:rPr lang="it-IT" sz="2400" b="1" dirty="0" err="1"/>
              <a:t>Erissimaco</a:t>
            </a:r>
            <a:r>
              <a:rPr lang="it-IT" sz="2400" dirty="0"/>
              <a:t> comincia il suo elogio ad Eros appoggiando la distinzione di Pausania. Solo che lui connette l'Eros </a:t>
            </a:r>
            <a:r>
              <a:rPr lang="it-IT" sz="2400" b="1" dirty="0"/>
              <a:t>celeste</a:t>
            </a:r>
            <a:r>
              <a:rPr lang="it-IT" sz="2400" dirty="0"/>
              <a:t> alla </a:t>
            </a:r>
            <a:r>
              <a:rPr lang="it-IT" sz="2400" u="sng" dirty="0"/>
              <a:t>Musa Urania</a:t>
            </a:r>
            <a:r>
              <a:rPr lang="it-IT" sz="2400" dirty="0"/>
              <a:t>, mentre l'Eros </a:t>
            </a:r>
            <a:r>
              <a:rPr lang="it-IT" sz="2400" b="1" dirty="0"/>
              <a:t>volgare</a:t>
            </a:r>
            <a:r>
              <a:rPr lang="it-IT" sz="2400" dirty="0"/>
              <a:t> alla </a:t>
            </a:r>
            <a:r>
              <a:rPr lang="it-IT" sz="2400" u="sng" dirty="0"/>
              <a:t>Musa </a:t>
            </a:r>
            <a:r>
              <a:rPr lang="it-IT" sz="2400" u="sng" dirty="0" err="1"/>
              <a:t>Polimnia</a:t>
            </a:r>
            <a:r>
              <a:rPr lang="it-IT" sz="2400" dirty="0"/>
              <a:t>. Servendosi di un </a:t>
            </a:r>
            <a:r>
              <a:rPr lang="it-IT" sz="2400" u="sng" dirty="0"/>
              <a:t>linguaggio</a:t>
            </a:r>
            <a:r>
              <a:rPr lang="it-IT" sz="2400" dirty="0"/>
              <a:t> propriamente </a:t>
            </a:r>
            <a:r>
              <a:rPr lang="it-IT" sz="2400" u="sng" dirty="0"/>
              <a:t>medico</a:t>
            </a:r>
            <a:r>
              <a:rPr lang="it-IT" sz="2400" dirty="0"/>
              <a:t> distingue l'Eros in: </a:t>
            </a:r>
            <a:r>
              <a:rPr lang="it-IT" sz="2400" b="1" dirty="0"/>
              <a:t>sano</a:t>
            </a:r>
            <a:r>
              <a:rPr lang="it-IT" sz="2400" dirty="0"/>
              <a:t> e </a:t>
            </a:r>
            <a:r>
              <a:rPr lang="it-IT" sz="2400" b="1" dirty="0"/>
              <a:t>malato</a:t>
            </a:r>
            <a:r>
              <a:rPr lang="it-IT" sz="2400" dirty="0"/>
              <a:t>.</a:t>
            </a:r>
          </a:p>
          <a:p>
            <a:pPr algn="just"/>
            <a:r>
              <a:rPr lang="it-IT" sz="2400" dirty="0"/>
              <a:t>In conclusione al suo discorso, </a:t>
            </a:r>
            <a:r>
              <a:rPr lang="it-IT" sz="2400" dirty="0" err="1"/>
              <a:t>Erissimaco</a:t>
            </a:r>
            <a:r>
              <a:rPr lang="it-IT" sz="2400" dirty="0"/>
              <a:t> ci parla di un Eros «</a:t>
            </a:r>
            <a:r>
              <a:rPr lang="it-IT" sz="2400" b="1" dirty="0"/>
              <a:t>universale</a:t>
            </a:r>
            <a:r>
              <a:rPr lang="it-IT" sz="2400" dirty="0"/>
              <a:t>», ovvero di una </a:t>
            </a:r>
            <a:r>
              <a:rPr lang="it-IT" sz="2400" u="sng" dirty="0"/>
              <a:t>forza primigenia</a:t>
            </a:r>
            <a:r>
              <a:rPr lang="it-IT" sz="2400" dirty="0"/>
              <a:t> presente in tutti gli elementi e tendente superiormente alle «</a:t>
            </a:r>
            <a:r>
              <a:rPr lang="it-IT" sz="2400" u="sng" dirty="0"/>
              <a:t>cose eccellenti</a:t>
            </a:r>
            <a:r>
              <a:rPr lang="it-IT" sz="2400" dirty="0"/>
              <a:t>», materializzatasi nell'Eros celeste. Da vero </a:t>
            </a:r>
            <a:r>
              <a:rPr lang="it-IT" sz="2400" b="1" dirty="0"/>
              <a:t>scienziato</a:t>
            </a:r>
            <a:r>
              <a:rPr lang="it-IT" sz="2400" dirty="0"/>
              <a:t> </a:t>
            </a:r>
            <a:r>
              <a:rPr lang="it-IT" sz="2400" dirty="0" err="1"/>
              <a:t>Erissimaco</a:t>
            </a:r>
            <a:r>
              <a:rPr lang="it-IT" sz="2400" dirty="0"/>
              <a:t> intende partire </a:t>
            </a:r>
            <a:r>
              <a:rPr lang="it-IT" sz="2400" b="1" dirty="0"/>
              <a:t>dalle</a:t>
            </a:r>
            <a:r>
              <a:rPr lang="it-IT" sz="2400" dirty="0"/>
              <a:t> </a:t>
            </a:r>
            <a:r>
              <a:rPr lang="it-IT" sz="2400" u="sng" dirty="0"/>
              <a:t>cose terrene</a:t>
            </a:r>
            <a:r>
              <a:rPr lang="it-IT" sz="2400" dirty="0"/>
              <a:t> per risalire </a:t>
            </a:r>
            <a:r>
              <a:rPr lang="it-IT" sz="2400" b="1" dirty="0"/>
              <a:t>alle</a:t>
            </a:r>
            <a:r>
              <a:rPr lang="it-IT" sz="2400" dirty="0"/>
              <a:t> </a:t>
            </a:r>
            <a:r>
              <a:rPr lang="it-IT" sz="2400" u="sng" dirty="0"/>
              <a:t>cose celesti</a:t>
            </a:r>
            <a:r>
              <a:rPr lang="it-IT" sz="2400" dirty="0"/>
              <a:t>, cercando di rintracciare nel mondo visibile gli invisibili fili che lo reggono.</a:t>
            </a:r>
          </a:p>
          <a:p>
            <a:pPr algn="just"/>
            <a:endParaRPr lang="it-IT" sz="2400" dirty="0"/>
          </a:p>
        </p:txBody>
      </p:sp>
    </p:spTree>
    <p:extLst>
      <p:ext uri="{BB962C8B-B14F-4D97-AF65-F5344CB8AC3E}">
        <p14:creationId xmlns:p14="http://schemas.microsoft.com/office/powerpoint/2010/main" val="37413672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0">
            <a:extLst>
              <a:ext uri="{FF2B5EF4-FFF2-40B4-BE49-F238E27FC236}">
                <a16:creationId xmlns:a16="http://schemas.microsoft.com/office/drawing/2014/main" id="{4967F423-D21C-4F37-A0B7-750026A17163}"/>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0" name="Rectangle 12">
            <a:extLst>
              <a:ext uri="{FF2B5EF4-FFF2-40B4-BE49-F238E27FC236}">
                <a16:creationId xmlns:a16="http://schemas.microsoft.com/office/drawing/2014/main" id="{B4E3C025-1190-490D-A7E8-FBB16A2CAA49}"/>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1" name="Rectangle 14">
            <a:extLst>
              <a:ext uri="{FF2B5EF4-FFF2-40B4-BE49-F238E27FC236}">
                <a16:creationId xmlns:a16="http://schemas.microsoft.com/office/drawing/2014/main" id="{73106E57-42AD-4803-8DA8-AA87F53BC71F}"/>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2730" y="311577"/>
            <a:ext cx="8531352" cy="6382512"/>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2" name="Rectangle 16">
            <a:extLst>
              <a:ext uri="{FF2B5EF4-FFF2-40B4-BE49-F238E27FC236}">
                <a16:creationId xmlns:a16="http://schemas.microsoft.com/office/drawing/2014/main" id="{A668FB66-7DA2-4943-B38E-6DE102F09183}"/>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6" name="Segnaposto contenuto 5">
            <a:extLst>
              <a:ext uri="{FF2B5EF4-FFF2-40B4-BE49-F238E27FC236}">
                <a16:creationId xmlns:a16="http://schemas.microsoft.com/office/drawing/2014/main" id="{C9859196-062D-460A-8CB9-5FF2FA1E9160}"/>
              </a:ext>
            </a:extLst>
          </p:cNvPr>
          <p:cNvPicPr>
            <a:picLocks noGrp="1" noChangeAspect="1"/>
          </p:cNvPicPr>
          <p:nvPr>
            <p:ph sz="half" idx="1"/>
          </p:nvPr>
        </p:nvPicPr>
        <p:blipFill rotWithShape="1">
          <a:blip r:embed="rId2"/>
          <a:srcRect r="-2" b="9165"/>
          <a:stretch/>
        </p:blipFill>
        <p:spPr>
          <a:xfrm>
            <a:off x="487321" y="476169"/>
            <a:ext cx="8202168" cy="6053328"/>
          </a:xfrm>
          <a:prstGeom prst="rect">
            <a:avLst/>
          </a:prstGeom>
        </p:spPr>
      </p:pic>
      <p:sp>
        <p:nvSpPr>
          <p:cNvPr id="2" name="Titolo 1">
            <a:extLst>
              <a:ext uri="{FF2B5EF4-FFF2-40B4-BE49-F238E27FC236}">
                <a16:creationId xmlns:a16="http://schemas.microsoft.com/office/drawing/2014/main" id="{DE1A3959-11DB-49E1-BBBA-812E510E562D}"/>
              </a:ext>
            </a:extLst>
          </p:cNvPr>
          <p:cNvSpPr>
            <a:spLocks noGrp="1"/>
          </p:cNvSpPr>
          <p:nvPr>
            <p:ph type="title"/>
          </p:nvPr>
        </p:nvSpPr>
        <p:spPr>
          <a:xfrm>
            <a:off x="9018673" y="476169"/>
            <a:ext cx="2927793" cy="743032"/>
          </a:xfrm>
        </p:spPr>
        <p:txBody>
          <a:bodyPr vert="horz" lIns="91440" tIns="45720" rIns="91440" bIns="45720" rtlCol="0" anchor="b">
            <a:noAutofit/>
          </a:bodyPr>
          <a:lstStyle/>
          <a:p>
            <a:pPr algn="ctr"/>
            <a:r>
              <a:rPr lang="en-US" sz="2400" dirty="0">
                <a:solidFill>
                  <a:srgbClr val="FFFFFF"/>
                </a:solidFill>
              </a:rPr>
              <a:t>DISCORSO DI ARISTOFANE</a:t>
            </a:r>
          </a:p>
        </p:txBody>
      </p:sp>
      <p:sp>
        <p:nvSpPr>
          <p:cNvPr id="4" name="Segnaposto contenuto 3">
            <a:extLst>
              <a:ext uri="{FF2B5EF4-FFF2-40B4-BE49-F238E27FC236}">
                <a16:creationId xmlns:a16="http://schemas.microsoft.com/office/drawing/2014/main" id="{49DE1270-2C11-4AA2-A83B-0BD34977CF8D}"/>
              </a:ext>
            </a:extLst>
          </p:cNvPr>
          <p:cNvSpPr>
            <a:spLocks noGrp="1"/>
          </p:cNvSpPr>
          <p:nvPr>
            <p:ph sz="half" idx="2"/>
          </p:nvPr>
        </p:nvSpPr>
        <p:spPr>
          <a:xfrm>
            <a:off x="9018673" y="1219201"/>
            <a:ext cx="2927793" cy="5310295"/>
          </a:xfrm>
        </p:spPr>
        <p:txBody>
          <a:bodyPr vert="horz" lIns="91440" tIns="45720" rIns="91440" bIns="45720" rtlCol="0">
            <a:noAutofit/>
          </a:bodyPr>
          <a:lstStyle/>
          <a:p>
            <a:pPr marL="0" indent="0" algn="just">
              <a:buNone/>
            </a:pPr>
            <a:r>
              <a:rPr lang="it-IT" sz="1700" dirty="0"/>
              <a:t>Secondo </a:t>
            </a:r>
            <a:r>
              <a:rPr lang="it-IT" sz="1700" b="1" dirty="0"/>
              <a:t>Aristofane</a:t>
            </a:r>
            <a:r>
              <a:rPr lang="it-IT" sz="1700" dirty="0"/>
              <a:t>, in origine il genere umano era distinto in tre classi: </a:t>
            </a:r>
            <a:r>
              <a:rPr lang="it-IT" sz="1700" b="1" dirty="0"/>
              <a:t>uomini</a:t>
            </a:r>
            <a:r>
              <a:rPr lang="it-IT" sz="1700" dirty="0"/>
              <a:t>, </a:t>
            </a:r>
            <a:r>
              <a:rPr lang="it-IT" sz="1700" b="1" dirty="0"/>
              <a:t>donne</a:t>
            </a:r>
            <a:r>
              <a:rPr lang="it-IT" sz="1700" dirty="0"/>
              <a:t> e </a:t>
            </a:r>
            <a:r>
              <a:rPr lang="it-IT" sz="1700" b="1" dirty="0"/>
              <a:t>androgini</a:t>
            </a:r>
            <a:r>
              <a:rPr lang="it-IT" sz="1700" dirty="0"/>
              <a:t>. Questi ultimi erano creature per </a:t>
            </a:r>
            <a:r>
              <a:rPr lang="it-IT" sz="1700" u="sng" dirty="0"/>
              <a:t>metà di un sesso</a:t>
            </a:r>
            <a:r>
              <a:rPr lang="it-IT" sz="1700" dirty="0"/>
              <a:t> e per </a:t>
            </a:r>
            <a:r>
              <a:rPr lang="it-IT" sz="1700" u="sng" dirty="0"/>
              <a:t>metà dell'altro</a:t>
            </a:r>
            <a:r>
              <a:rPr lang="it-IT" sz="1700" dirty="0"/>
              <a:t>. Gli androgini avevano una forma </a:t>
            </a:r>
            <a:r>
              <a:rPr lang="it-IT" sz="1700" b="1" dirty="0"/>
              <a:t>ovale</a:t>
            </a:r>
            <a:r>
              <a:rPr lang="it-IT" sz="1700" dirty="0"/>
              <a:t> e nutrivano «propositi arroganti» verso gli </a:t>
            </a:r>
            <a:r>
              <a:rPr lang="it-IT" sz="1700" dirty="0" err="1"/>
              <a:t>dèi</a:t>
            </a:r>
            <a:r>
              <a:rPr lang="it-IT" sz="1700" dirty="0"/>
              <a:t>, i quali, sentendosi da essi </a:t>
            </a:r>
            <a:r>
              <a:rPr lang="it-IT" sz="1700" b="1" dirty="0"/>
              <a:t>minacciati</a:t>
            </a:r>
            <a:r>
              <a:rPr lang="it-IT" sz="1700" dirty="0"/>
              <a:t>, presero provvedimenti nei loro confronti. Zeus decise di </a:t>
            </a:r>
            <a:r>
              <a:rPr lang="it-IT" sz="1700" b="1" dirty="0"/>
              <a:t>tagliarli</a:t>
            </a:r>
            <a:r>
              <a:rPr lang="it-IT" sz="1700" dirty="0"/>
              <a:t> in due estremità così da diminuirne la forza e l'arroganza, ponendoli in posizione eretta.</a:t>
            </a:r>
          </a:p>
        </p:txBody>
      </p:sp>
    </p:spTree>
    <p:extLst>
      <p:ext uri="{BB962C8B-B14F-4D97-AF65-F5344CB8AC3E}">
        <p14:creationId xmlns:p14="http://schemas.microsoft.com/office/powerpoint/2010/main" val="31866877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DC604CE-CF87-4C48-A9A6-17B6C0E33E5C}"/>
              </a:ext>
            </a:extLst>
          </p:cNvPr>
          <p:cNvSpPr>
            <a:spLocks noGrp="1"/>
          </p:cNvSpPr>
          <p:nvPr>
            <p:ph type="title"/>
          </p:nvPr>
        </p:nvSpPr>
        <p:spPr>
          <a:xfrm>
            <a:off x="1066800" y="642594"/>
            <a:ext cx="10058400" cy="750777"/>
          </a:xfrm>
        </p:spPr>
        <p:txBody>
          <a:bodyPr/>
          <a:lstStyle/>
          <a:p>
            <a:pPr algn="ctr"/>
            <a:r>
              <a:rPr lang="it-IT" dirty="0"/>
              <a:t>MITO DELL’ANDROGINO 1/2</a:t>
            </a:r>
          </a:p>
        </p:txBody>
      </p:sp>
      <p:sp>
        <p:nvSpPr>
          <p:cNvPr id="3" name="Segnaposto contenuto 2">
            <a:extLst>
              <a:ext uri="{FF2B5EF4-FFF2-40B4-BE49-F238E27FC236}">
                <a16:creationId xmlns:a16="http://schemas.microsoft.com/office/drawing/2014/main" id="{DD5B1447-62D9-451C-9D07-E67BF05156B0}"/>
              </a:ext>
            </a:extLst>
          </p:cNvPr>
          <p:cNvSpPr>
            <a:spLocks noGrp="1"/>
          </p:cNvSpPr>
          <p:nvPr>
            <p:ph idx="1"/>
          </p:nvPr>
        </p:nvSpPr>
        <p:spPr>
          <a:xfrm>
            <a:off x="1066800" y="1712687"/>
            <a:ext cx="10058400" cy="4818742"/>
          </a:xfrm>
        </p:spPr>
        <p:txBody>
          <a:bodyPr>
            <a:noAutofit/>
          </a:bodyPr>
          <a:lstStyle/>
          <a:p>
            <a:pPr algn="just"/>
            <a:r>
              <a:rPr lang="it-IT" sz="2400" dirty="0"/>
              <a:t>Ad Apollo venne affidato il compito di rovesciare la faccia delle due metà dalla parte recisa, di modo che ciascuna, rimirando il proprio ombelico, </a:t>
            </a:r>
            <a:r>
              <a:rPr lang="it-IT" sz="2400" b="1" dirty="0"/>
              <a:t>memore</a:t>
            </a:r>
            <a:r>
              <a:rPr lang="it-IT" sz="2400" dirty="0"/>
              <a:t> «</a:t>
            </a:r>
            <a:r>
              <a:rPr lang="it-IT" sz="2400" u="sng" dirty="0"/>
              <a:t>dell'antico evento</a:t>
            </a:r>
            <a:r>
              <a:rPr lang="it-IT" sz="2400" dirty="0"/>
              <a:t>», non avrebbe più coltivato propositi bellicosi verso i loro padri, gli </a:t>
            </a:r>
            <a:r>
              <a:rPr lang="it-IT" sz="2400" dirty="0" err="1"/>
              <a:t>dèi</a:t>
            </a:r>
            <a:r>
              <a:rPr lang="it-IT" sz="2400" dirty="0"/>
              <a:t>. </a:t>
            </a:r>
          </a:p>
          <a:p>
            <a:pPr algn="just"/>
            <a:r>
              <a:rPr lang="it-IT" sz="2400" dirty="0"/>
              <a:t>Lo </a:t>
            </a:r>
            <a:r>
              <a:rPr lang="it-IT" sz="2400" b="1" dirty="0"/>
              <a:t>stratagemma</a:t>
            </a:r>
            <a:r>
              <a:rPr lang="it-IT" sz="2400" dirty="0"/>
              <a:t>, però, fu un vero disastro. Ciascuna metà </a:t>
            </a:r>
            <a:r>
              <a:rPr lang="it-IT" sz="2400" u="sng" dirty="0"/>
              <a:t>vagava</a:t>
            </a:r>
            <a:r>
              <a:rPr lang="it-IT" sz="2400" dirty="0"/>
              <a:t> incessantemente </a:t>
            </a:r>
            <a:r>
              <a:rPr lang="it-IT" sz="2400" u="sng" dirty="0"/>
              <a:t>alla ricerca</a:t>
            </a:r>
            <a:r>
              <a:rPr lang="it-IT" sz="2400" dirty="0"/>
              <a:t> della sua </a:t>
            </a:r>
            <a:r>
              <a:rPr lang="it-IT" sz="2400" b="1" dirty="0"/>
              <a:t>metà mancante </a:t>
            </a:r>
            <a:r>
              <a:rPr lang="it-IT" sz="2400" dirty="0"/>
              <a:t>e quando esse finalmente si ritrovavano tentavano un disperato ricongiungimento mediante l'atto dello stringersi in un </a:t>
            </a:r>
            <a:r>
              <a:rPr lang="it-IT" sz="2400" u="sng" dirty="0"/>
              <a:t>abbraccio amoroso</a:t>
            </a:r>
            <a:r>
              <a:rPr lang="it-IT" sz="2400" dirty="0"/>
              <a:t>, pur </a:t>
            </a:r>
            <a:r>
              <a:rPr lang="it-IT" sz="2400" b="1" dirty="0"/>
              <a:t>non</a:t>
            </a:r>
            <a:r>
              <a:rPr lang="it-IT" sz="2400" dirty="0"/>
              <a:t> riuscendovi affatto, visto che i loro organi genitali erano stati crudelmente posti ai lati dei loro corpi amputati. E così le metà separate morivano di fame (una </a:t>
            </a:r>
            <a:r>
              <a:rPr lang="it-IT" sz="2400" u="sng" dirty="0"/>
              <a:t>fame metafisica</a:t>
            </a:r>
            <a:r>
              <a:rPr lang="it-IT" sz="2400" dirty="0"/>
              <a:t>, di </a:t>
            </a:r>
            <a:r>
              <a:rPr lang="it-IT" sz="2400" b="1" dirty="0"/>
              <a:t>unione</a:t>
            </a:r>
            <a:r>
              <a:rPr lang="it-IT" sz="2400" dirty="0"/>
              <a:t>), sconsolate per l'irreparabile perdita subita.</a:t>
            </a:r>
          </a:p>
          <a:p>
            <a:pPr algn="just"/>
            <a:endParaRPr lang="it-IT" sz="2400" dirty="0"/>
          </a:p>
        </p:txBody>
      </p:sp>
    </p:spTree>
    <p:extLst>
      <p:ext uri="{BB962C8B-B14F-4D97-AF65-F5344CB8AC3E}">
        <p14:creationId xmlns:p14="http://schemas.microsoft.com/office/powerpoint/2010/main" val="42800764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1E5FFA7-99F9-440C-9D05-6D4F9A3B2AC6}"/>
              </a:ext>
            </a:extLst>
          </p:cNvPr>
          <p:cNvSpPr>
            <a:spLocks noGrp="1"/>
          </p:cNvSpPr>
          <p:nvPr>
            <p:ph type="title"/>
          </p:nvPr>
        </p:nvSpPr>
        <p:spPr>
          <a:xfrm>
            <a:off x="1066800" y="642594"/>
            <a:ext cx="10058400" cy="794320"/>
          </a:xfrm>
        </p:spPr>
        <p:txBody>
          <a:bodyPr>
            <a:normAutofit/>
          </a:bodyPr>
          <a:lstStyle/>
          <a:p>
            <a:pPr algn="ctr"/>
            <a:r>
              <a:rPr lang="it-IT" dirty="0"/>
              <a:t>MITO DELL’ANDROGINO 2/2</a:t>
            </a:r>
          </a:p>
        </p:txBody>
      </p:sp>
      <p:sp>
        <p:nvSpPr>
          <p:cNvPr id="3" name="Segnaposto contenuto 2">
            <a:extLst>
              <a:ext uri="{FF2B5EF4-FFF2-40B4-BE49-F238E27FC236}">
                <a16:creationId xmlns:a16="http://schemas.microsoft.com/office/drawing/2014/main" id="{ED27EA68-2DB2-47E0-9528-353C9B6526D7}"/>
              </a:ext>
            </a:extLst>
          </p:cNvPr>
          <p:cNvSpPr>
            <a:spLocks noGrp="1"/>
          </p:cNvSpPr>
          <p:nvPr>
            <p:ph idx="1"/>
          </p:nvPr>
        </p:nvSpPr>
        <p:spPr>
          <a:xfrm>
            <a:off x="1066800" y="1596570"/>
            <a:ext cx="10058400" cy="4949373"/>
          </a:xfrm>
        </p:spPr>
        <p:txBody>
          <a:bodyPr>
            <a:noAutofit/>
          </a:bodyPr>
          <a:lstStyle/>
          <a:p>
            <a:pPr algn="just"/>
            <a:r>
              <a:rPr lang="it-IT" sz="2400" dirty="0"/>
              <a:t>Zeus «mosso da pietà» escogitò un sistema più congeniale per le due metà; spostò al centro gli organi genitali, permettendo così una </a:t>
            </a:r>
            <a:r>
              <a:rPr lang="it-IT" sz="2400" b="1" dirty="0"/>
              <a:t>sizigia</a:t>
            </a:r>
            <a:r>
              <a:rPr lang="it-IT" sz="2400" dirty="0"/>
              <a:t> provvisoria alle due metà disgiunte. Queste, in preda alla </a:t>
            </a:r>
            <a:r>
              <a:rPr lang="it-IT" sz="2400" u="sng" dirty="0"/>
              <a:t>nostalgia dell'Uno</a:t>
            </a:r>
            <a:r>
              <a:rPr lang="it-IT" sz="2400" dirty="0"/>
              <a:t>, si sforzarono «[...] </a:t>
            </a:r>
            <a:r>
              <a:rPr lang="it-IT" sz="2400" u="sng" dirty="0"/>
              <a:t>di fare, di due, uno, e di guarire la natura umana</a:t>
            </a:r>
            <a:r>
              <a:rPr lang="it-IT" sz="2400" dirty="0"/>
              <a:t>», poiché ciascuna metà riconosceva nell'altra il proprio «</a:t>
            </a:r>
            <a:r>
              <a:rPr lang="it-IT" sz="2400" b="1" dirty="0"/>
              <a:t>completamento</a:t>
            </a:r>
            <a:r>
              <a:rPr lang="it-IT" sz="2400" dirty="0"/>
              <a:t>». </a:t>
            </a:r>
          </a:p>
          <a:p>
            <a:pPr algn="just"/>
            <a:r>
              <a:rPr lang="it-IT" sz="2400" dirty="0"/>
              <a:t>Da ciò scaturirebbe l'attuale suddivisione delle preferenze sessuali in base al proprio </a:t>
            </a:r>
            <a:r>
              <a:rPr lang="it-IT" sz="2400" u="sng" dirty="0"/>
              <a:t>archetipo mitico</a:t>
            </a:r>
            <a:r>
              <a:rPr lang="it-IT" sz="2400" dirty="0"/>
              <a:t>. Pertanto gli appartenenti all'antico androgino sono spinti gli uni verso le donne e le altre verso gli uomini; invece chi appartiene alla donna archetipica cerca la propria metà gemella in un'altra donna; così come chi appartiene all'uomo archetipico cerca la propria metà gemella in quella di un uomo.</a:t>
            </a:r>
          </a:p>
        </p:txBody>
      </p:sp>
    </p:spTree>
    <p:extLst>
      <p:ext uri="{BB962C8B-B14F-4D97-AF65-F5344CB8AC3E}">
        <p14:creationId xmlns:p14="http://schemas.microsoft.com/office/powerpoint/2010/main" val="23809643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90E3C44-DABE-4DD0-B6DB-05F5FC13C357}"/>
              </a:ext>
            </a:extLst>
          </p:cNvPr>
          <p:cNvSpPr>
            <a:spLocks noGrp="1"/>
          </p:cNvSpPr>
          <p:nvPr>
            <p:ph type="title"/>
          </p:nvPr>
        </p:nvSpPr>
        <p:spPr>
          <a:xfrm>
            <a:off x="246743" y="232229"/>
            <a:ext cx="11684000" cy="798285"/>
          </a:xfrm>
        </p:spPr>
        <p:txBody>
          <a:bodyPr/>
          <a:lstStyle/>
          <a:p>
            <a:pPr algn="ctr"/>
            <a:r>
              <a:rPr lang="it-IT" dirty="0"/>
              <a:t>DISCORSO DI AGATONE</a:t>
            </a:r>
          </a:p>
        </p:txBody>
      </p:sp>
      <p:sp>
        <p:nvSpPr>
          <p:cNvPr id="3" name="Segnaposto contenuto 2">
            <a:extLst>
              <a:ext uri="{FF2B5EF4-FFF2-40B4-BE49-F238E27FC236}">
                <a16:creationId xmlns:a16="http://schemas.microsoft.com/office/drawing/2014/main" id="{A4BD0FD5-7661-45AA-BC0C-609E232730D1}"/>
              </a:ext>
            </a:extLst>
          </p:cNvPr>
          <p:cNvSpPr>
            <a:spLocks noGrp="1"/>
          </p:cNvSpPr>
          <p:nvPr>
            <p:ph idx="1"/>
          </p:nvPr>
        </p:nvSpPr>
        <p:spPr>
          <a:xfrm>
            <a:off x="246743" y="1161143"/>
            <a:ext cx="11684000" cy="5457370"/>
          </a:xfrm>
        </p:spPr>
        <p:txBody>
          <a:bodyPr>
            <a:noAutofit/>
          </a:bodyPr>
          <a:lstStyle/>
          <a:p>
            <a:pPr algn="just"/>
            <a:r>
              <a:rPr lang="it-IT" sz="2400" dirty="0"/>
              <a:t>Secondo </a:t>
            </a:r>
            <a:r>
              <a:rPr lang="it-IT" sz="2400" b="1" dirty="0"/>
              <a:t>Agatone</a:t>
            </a:r>
            <a:r>
              <a:rPr lang="it-IT" sz="2400" dirty="0"/>
              <a:t>, Eros è “il </a:t>
            </a:r>
            <a:r>
              <a:rPr lang="it-IT" sz="2400" b="1" dirty="0"/>
              <a:t>più</a:t>
            </a:r>
            <a:r>
              <a:rPr lang="it-IT" sz="2400" dirty="0"/>
              <a:t> bello”, “il </a:t>
            </a:r>
            <a:r>
              <a:rPr lang="it-IT" sz="2400" b="1" dirty="0"/>
              <a:t>più</a:t>
            </a:r>
            <a:r>
              <a:rPr lang="it-IT" sz="2400" dirty="0"/>
              <a:t> buono” e “il </a:t>
            </a:r>
            <a:r>
              <a:rPr lang="it-IT" sz="2400" b="1" dirty="0"/>
              <a:t>più</a:t>
            </a:r>
            <a:r>
              <a:rPr lang="it-IT" sz="2400" dirty="0"/>
              <a:t> giovane” degli </a:t>
            </a:r>
            <a:r>
              <a:rPr lang="it-IT" sz="2400" dirty="0" err="1"/>
              <a:t>dèi</a:t>
            </a:r>
            <a:r>
              <a:rPr lang="it-IT" sz="2400" dirty="0"/>
              <a:t>. Fugge ciò che è vecchio e tiene vicino ciò che è </a:t>
            </a:r>
            <a:r>
              <a:rPr lang="it-IT" sz="2400" b="1" dirty="0"/>
              <a:t>giovane</a:t>
            </a:r>
            <a:r>
              <a:rPr lang="it-IT" sz="2400" dirty="0"/>
              <a:t>. Inoltre, </a:t>
            </a:r>
            <a:r>
              <a:rPr lang="it-IT" sz="2400" b="1" dirty="0"/>
              <a:t>non</a:t>
            </a:r>
            <a:r>
              <a:rPr lang="it-IT" sz="2400" dirty="0"/>
              <a:t> può essere la divinità più antica, come sostiene Fedro, perché altrimenti non si spiegherebbero le molteplici contese, guerre e rivalità scoppiate tra gli abitanti dell'Olimpo. La </a:t>
            </a:r>
            <a:r>
              <a:rPr lang="it-IT" sz="2400" u="sng" dirty="0"/>
              <a:t>divinità più antica</a:t>
            </a:r>
            <a:r>
              <a:rPr lang="it-IT" sz="2400" dirty="0"/>
              <a:t> secondo lui è </a:t>
            </a:r>
            <a:r>
              <a:rPr lang="it-IT" sz="2400" b="1" dirty="0"/>
              <a:t>Ananche</a:t>
            </a:r>
            <a:r>
              <a:rPr lang="it-IT" sz="2400" dirty="0"/>
              <a:t> (</a:t>
            </a:r>
            <a:r>
              <a:rPr lang="it-IT" sz="2400" u="sng" dirty="0"/>
              <a:t>Necessità</a:t>
            </a:r>
            <a:r>
              <a:rPr lang="it-IT" sz="2400" dirty="0"/>
              <a:t>).</a:t>
            </a:r>
          </a:p>
          <a:p>
            <a:pPr algn="just"/>
            <a:r>
              <a:rPr lang="it-IT" sz="2400" dirty="0"/>
              <a:t>Dovunque vi è Eros, infatti, regna incontrastata la </a:t>
            </a:r>
            <a:r>
              <a:rPr lang="it-IT" sz="2400" b="1" dirty="0"/>
              <a:t>concordia</a:t>
            </a:r>
            <a:r>
              <a:rPr lang="it-IT" sz="2400" dirty="0"/>
              <a:t>. Oltre alla gioventù, un'altra peculiarità di Eros è la sua </a:t>
            </a:r>
            <a:r>
              <a:rPr lang="it-IT" sz="2400" b="1" dirty="0"/>
              <a:t>morbidezza</a:t>
            </a:r>
            <a:r>
              <a:rPr lang="it-IT" sz="2400" dirty="0"/>
              <a:t>. Laddove vi sia presente la durezza Eros non si fa trovare. Grazie ad Eros si accordano tutti gli elementi discordi dei caratteri e delle anime sia degli </a:t>
            </a:r>
            <a:r>
              <a:rPr lang="it-IT" sz="2400" dirty="0" err="1"/>
              <a:t>dèi</a:t>
            </a:r>
            <a:r>
              <a:rPr lang="it-IT" sz="2400" dirty="0"/>
              <a:t> che degli uomini. Un altro suo attributo fondamentale è la </a:t>
            </a:r>
            <a:r>
              <a:rPr lang="it-IT" sz="2400" b="1" dirty="0"/>
              <a:t>grazia</a:t>
            </a:r>
            <a:r>
              <a:rPr lang="it-IT" sz="2400" dirty="0"/>
              <a:t>. La sua grazia potrebbe venire paragonata a quella di un’ape che si posa, delicata, di fiore in fiore per succhiarne il nettare prelibato. E se non bastasse, Eros è pure </a:t>
            </a:r>
            <a:r>
              <a:rPr lang="it-IT" sz="2400" b="1" dirty="0"/>
              <a:t>giusto</a:t>
            </a:r>
            <a:r>
              <a:rPr lang="it-IT" sz="2400" dirty="0"/>
              <a:t>, </a:t>
            </a:r>
            <a:r>
              <a:rPr lang="it-IT" sz="2400" b="1" dirty="0"/>
              <a:t>moderato</a:t>
            </a:r>
            <a:r>
              <a:rPr lang="it-IT" sz="2400" dirty="0"/>
              <a:t>, </a:t>
            </a:r>
            <a:r>
              <a:rPr lang="it-IT" sz="2400" b="1" dirty="0"/>
              <a:t>coraggioso</a:t>
            </a:r>
            <a:r>
              <a:rPr lang="it-IT" sz="2400" dirty="0"/>
              <a:t>, insomma, pieno di </a:t>
            </a:r>
            <a:r>
              <a:rPr lang="it-IT" sz="2400" b="1" dirty="0"/>
              <a:t>pregi</a:t>
            </a:r>
            <a:r>
              <a:rPr lang="it-IT" sz="2400" dirty="0"/>
              <a:t>.</a:t>
            </a:r>
          </a:p>
        </p:txBody>
      </p:sp>
    </p:spTree>
    <p:extLst>
      <p:ext uri="{BB962C8B-B14F-4D97-AF65-F5344CB8AC3E}">
        <p14:creationId xmlns:p14="http://schemas.microsoft.com/office/powerpoint/2010/main" val="27354091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967F423-D21C-4F37-A0B7-750026A17163}"/>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11722608" cy="6382512"/>
          </a:xfrm>
          <a:prstGeom prst="rect">
            <a:avLst/>
          </a:prstGeom>
          <a:solidFill>
            <a:schemeClr val="bg2"/>
          </a:solidFill>
          <a:ln w="6350" cap="flat" cmpd="sng" algn="ctr">
            <a:noFill/>
            <a:prstDash val="solid"/>
          </a:ln>
          <a:effectLst>
            <a:softEdge rad="0"/>
          </a:effectLst>
        </p:spPr>
      </p:sp>
      <p:pic>
        <p:nvPicPr>
          <p:cNvPr id="6" name="Segnaposto contenuto 5">
            <a:extLst>
              <a:ext uri="{FF2B5EF4-FFF2-40B4-BE49-F238E27FC236}">
                <a16:creationId xmlns:a16="http://schemas.microsoft.com/office/drawing/2014/main" id="{9E7C0535-2F8D-4F7E-91DB-077626B415DB}"/>
              </a:ext>
            </a:extLst>
          </p:cNvPr>
          <p:cNvPicPr>
            <a:picLocks noGrp="1" noChangeAspect="1"/>
          </p:cNvPicPr>
          <p:nvPr>
            <p:ph sz="half" idx="1"/>
          </p:nvPr>
        </p:nvPicPr>
        <p:blipFill rotWithShape="1">
          <a:blip r:embed="rId2"/>
          <a:srcRect l="12969" r="-2" b="-2"/>
          <a:stretch/>
        </p:blipFill>
        <p:spPr>
          <a:xfrm>
            <a:off x="7837371" y="237744"/>
            <a:ext cx="4124416" cy="6382512"/>
          </a:xfrm>
          <a:prstGeom prst="rect">
            <a:avLst/>
          </a:prstGeom>
        </p:spPr>
      </p:pic>
      <p:sp>
        <p:nvSpPr>
          <p:cNvPr id="13" name="Rectangle 12">
            <a:extLst>
              <a:ext uri="{FF2B5EF4-FFF2-40B4-BE49-F238E27FC236}">
                <a16:creationId xmlns:a16="http://schemas.microsoft.com/office/drawing/2014/main" id="{891D1FF4-7F97-4936-9A4C-9FB71D8FB4F4}"/>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7744" y="237744"/>
            <a:ext cx="7652977"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olo 1">
            <a:extLst>
              <a:ext uri="{FF2B5EF4-FFF2-40B4-BE49-F238E27FC236}">
                <a16:creationId xmlns:a16="http://schemas.microsoft.com/office/drawing/2014/main" id="{6C2AB945-077A-4A41-A9BB-DAB463D8F391}"/>
              </a:ext>
            </a:extLst>
          </p:cNvPr>
          <p:cNvSpPr>
            <a:spLocks noGrp="1"/>
          </p:cNvSpPr>
          <p:nvPr>
            <p:ph type="title"/>
          </p:nvPr>
        </p:nvSpPr>
        <p:spPr>
          <a:xfrm>
            <a:off x="868680" y="642594"/>
            <a:ext cx="6281928" cy="1070092"/>
          </a:xfrm>
        </p:spPr>
        <p:txBody>
          <a:bodyPr vert="horz" lIns="91440" tIns="45720" rIns="91440" bIns="45720" rtlCol="0" anchor="ctr">
            <a:normAutofit fontScale="90000"/>
          </a:bodyPr>
          <a:lstStyle/>
          <a:p>
            <a:pPr algn="ctr"/>
            <a:r>
              <a:rPr lang="en-US" dirty="0"/>
              <a:t>DISCORSO DI SOCRATE/DIOTIMA</a:t>
            </a:r>
          </a:p>
        </p:txBody>
      </p:sp>
      <p:sp>
        <p:nvSpPr>
          <p:cNvPr id="4" name="Segnaposto contenuto 3">
            <a:extLst>
              <a:ext uri="{FF2B5EF4-FFF2-40B4-BE49-F238E27FC236}">
                <a16:creationId xmlns:a16="http://schemas.microsoft.com/office/drawing/2014/main" id="{D904D506-FD13-4B07-A24F-D3B03365F422}"/>
              </a:ext>
            </a:extLst>
          </p:cNvPr>
          <p:cNvSpPr>
            <a:spLocks noGrp="1"/>
          </p:cNvSpPr>
          <p:nvPr>
            <p:ph sz="half" idx="2"/>
          </p:nvPr>
        </p:nvSpPr>
        <p:spPr>
          <a:xfrm>
            <a:off x="868680" y="2117536"/>
            <a:ext cx="6281928" cy="4502720"/>
          </a:xfrm>
        </p:spPr>
        <p:txBody>
          <a:bodyPr vert="horz" lIns="91440" tIns="45720" rIns="91440" bIns="45720" rtlCol="0">
            <a:noAutofit/>
          </a:bodyPr>
          <a:lstStyle/>
          <a:p>
            <a:pPr marL="0" indent="0" algn="just">
              <a:buNone/>
            </a:pPr>
            <a:r>
              <a:rPr lang="it-IT" sz="2400" dirty="0"/>
              <a:t>Nel preludio </a:t>
            </a:r>
            <a:r>
              <a:rPr lang="it-IT" sz="2400" b="1" dirty="0"/>
              <a:t>maieutico</a:t>
            </a:r>
            <a:r>
              <a:rPr lang="it-IT" sz="2400" dirty="0"/>
              <a:t>, prendendo a disputare con Agatone, </a:t>
            </a:r>
            <a:r>
              <a:rPr lang="it-IT" sz="2400" b="1" dirty="0"/>
              <a:t>Socrate</a:t>
            </a:r>
            <a:r>
              <a:rPr lang="it-IT" sz="2400" dirty="0"/>
              <a:t> individua la caratteristica dominante del desiderio amoroso, che è desiderio di ciò di cui </a:t>
            </a:r>
            <a:r>
              <a:rPr lang="it-IT" sz="2400" b="1" dirty="0"/>
              <a:t>non</a:t>
            </a:r>
            <a:r>
              <a:rPr lang="it-IT" sz="2400" dirty="0"/>
              <a:t> si dispone al presente e, quindi, di ciò di cui si è </a:t>
            </a:r>
            <a:r>
              <a:rPr lang="it-IT" sz="2400" b="1" dirty="0"/>
              <a:t>mancanti</a:t>
            </a:r>
            <a:r>
              <a:rPr lang="it-IT" sz="2400" dirty="0"/>
              <a:t>. Dopodiché egli comincia a narrare di una discussione – un escamotage narrativo probabilmente – avuta con una certa </a:t>
            </a:r>
            <a:r>
              <a:rPr lang="it-IT" sz="2400" b="1" dirty="0" err="1"/>
              <a:t>Diotima</a:t>
            </a:r>
            <a:r>
              <a:rPr lang="it-IT" sz="2400" dirty="0"/>
              <a:t>, sacerdotessa di </a:t>
            </a:r>
            <a:r>
              <a:rPr lang="it-IT" sz="2400" dirty="0" err="1"/>
              <a:t>Mantinea</a:t>
            </a:r>
            <a:r>
              <a:rPr lang="it-IT" sz="2400" dirty="0"/>
              <a:t>, la quale lo ha iniziato alle «</a:t>
            </a:r>
            <a:r>
              <a:rPr lang="it-IT" sz="2400" u="sng" dirty="0"/>
              <a:t>cose d'amore</a:t>
            </a:r>
            <a:r>
              <a:rPr lang="it-IT" sz="2400" dirty="0"/>
              <a:t>».</a:t>
            </a:r>
            <a:endParaRPr lang="en-US" sz="2400" dirty="0"/>
          </a:p>
        </p:txBody>
      </p:sp>
    </p:spTree>
    <p:extLst>
      <p:ext uri="{BB962C8B-B14F-4D97-AF65-F5344CB8AC3E}">
        <p14:creationId xmlns:p14="http://schemas.microsoft.com/office/powerpoint/2010/main" val="38141041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l Banchetto di Platone  Diotima 1">
            <a:hlinkClick r:id="" action="ppaction://media"/>
            <a:extLst>
              <a:ext uri="{FF2B5EF4-FFF2-40B4-BE49-F238E27FC236}">
                <a16:creationId xmlns:a16="http://schemas.microsoft.com/office/drawing/2014/main" id="{ABB104E3-013C-4757-81B2-6802259C9495}"/>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61257" y="217714"/>
            <a:ext cx="11684000" cy="6386286"/>
          </a:xfrm>
          <a:prstGeom prst="rect">
            <a:avLst/>
          </a:prstGeom>
        </p:spPr>
      </p:pic>
    </p:spTree>
    <p:extLst>
      <p:ext uri="{BB962C8B-B14F-4D97-AF65-F5344CB8AC3E}">
        <p14:creationId xmlns:p14="http://schemas.microsoft.com/office/powerpoint/2010/main" val="538303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7756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ADD5F66-F41A-4523-8E9D-3C5E5EDE61B4}"/>
              </a:ext>
            </a:extLst>
          </p:cNvPr>
          <p:cNvSpPr>
            <a:spLocks noGrp="1"/>
          </p:cNvSpPr>
          <p:nvPr>
            <p:ph type="title"/>
          </p:nvPr>
        </p:nvSpPr>
        <p:spPr/>
        <p:txBody>
          <a:bodyPr/>
          <a:lstStyle/>
          <a:p>
            <a:pPr algn="ctr"/>
            <a:r>
              <a:rPr lang="it-IT" dirty="0"/>
              <a:t>MITO DELLA NASCITA DI EROS</a:t>
            </a:r>
          </a:p>
        </p:txBody>
      </p:sp>
      <p:sp>
        <p:nvSpPr>
          <p:cNvPr id="3" name="Segnaposto contenuto 2">
            <a:extLst>
              <a:ext uri="{FF2B5EF4-FFF2-40B4-BE49-F238E27FC236}">
                <a16:creationId xmlns:a16="http://schemas.microsoft.com/office/drawing/2014/main" id="{D0874047-CC5F-43DA-869D-7E1ECC414BD5}"/>
              </a:ext>
            </a:extLst>
          </p:cNvPr>
          <p:cNvSpPr>
            <a:spLocks noGrp="1"/>
          </p:cNvSpPr>
          <p:nvPr>
            <p:ph idx="1"/>
          </p:nvPr>
        </p:nvSpPr>
        <p:spPr>
          <a:xfrm>
            <a:off x="1066800" y="2103119"/>
            <a:ext cx="10058400" cy="4471851"/>
          </a:xfrm>
        </p:spPr>
        <p:txBody>
          <a:bodyPr>
            <a:noAutofit/>
          </a:bodyPr>
          <a:lstStyle/>
          <a:p>
            <a:pPr marL="0" indent="0" algn="just">
              <a:buNone/>
            </a:pPr>
            <a:r>
              <a:rPr lang="it-IT" sz="2400" dirty="0"/>
              <a:t>Il mito del </a:t>
            </a:r>
            <a:r>
              <a:rPr lang="it-IT" sz="2400" b="1" dirty="0"/>
              <a:t>concepimento</a:t>
            </a:r>
            <a:r>
              <a:rPr lang="it-IT" sz="2400" dirty="0"/>
              <a:t> di Eros da </a:t>
            </a:r>
            <a:r>
              <a:rPr lang="it-IT" sz="2400" b="1" dirty="0" err="1"/>
              <a:t>Poros</a:t>
            </a:r>
            <a:r>
              <a:rPr lang="it-IT" sz="2400" dirty="0"/>
              <a:t> (</a:t>
            </a:r>
            <a:r>
              <a:rPr lang="it-IT" sz="2400" u="sng" dirty="0"/>
              <a:t>Espediente</a:t>
            </a:r>
            <a:r>
              <a:rPr lang="it-IT" sz="2400" dirty="0"/>
              <a:t>) e da </a:t>
            </a:r>
            <a:r>
              <a:rPr lang="it-IT" sz="2400" b="1" dirty="0"/>
              <a:t>Penia</a:t>
            </a:r>
            <a:r>
              <a:rPr lang="it-IT" sz="2400" dirty="0"/>
              <a:t> (</a:t>
            </a:r>
            <a:r>
              <a:rPr lang="it-IT" sz="2400" u="sng" dirty="0"/>
              <a:t>Mancanza</a:t>
            </a:r>
            <a:r>
              <a:rPr lang="it-IT" sz="2400" dirty="0"/>
              <a:t>) – avvenuto durante la </a:t>
            </a:r>
            <a:r>
              <a:rPr lang="it-IT" sz="2400" u="sng" dirty="0"/>
              <a:t>festa</a:t>
            </a:r>
            <a:r>
              <a:rPr lang="it-IT" sz="2400" dirty="0"/>
              <a:t> per la nascita di </a:t>
            </a:r>
            <a:r>
              <a:rPr lang="it-IT" sz="2400" b="1" dirty="0"/>
              <a:t>Afrodite</a:t>
            </a:r>
            <a:r>
              <a:rPr lang="it-IT" sz="2400" dirty="0"/>
              <a:t> – è alla base della sua natura ambivalente: di entrambi i genitori, infatti, partecipa le due nature differenti. </a:t>
            </a:r>
            <a:r>
              <a:rPr lang="it-IT" sz="2400" dirty="0" err="1"/>
              <a:t>Poros</a:t>
            </a:r>
            <a:r>
              <a:rPr lang="it-IT" sz="2400" dirty="0"/>
              <a:t>, ubriacatosi di nettare, si addormenta e Penia ne approfitta per unirsi a lui. Come la madre, Eros desidera quello che </a:t>
            </a:r>
            <a:r>
              <a:rPr lang="it-IT" sz="2400" b="1" dirty="0"/>
              <a:t>non</a:t>
            </a:r>
            <a:r>
              <a:rPr lang="it-IT" sz="2400" dirty="0"/>
              <a:t> ha e, come il padre, fa di </a:t>
            </a:r>
            <a:r>
              <a:rPr lang="it-IT" sz="2400" b="1" dirty="0"/>
              <a:t>tutto</a:t>
            </a:r>
            <a:r>
              <a:rPr lang="it-IT" sz="2400" dirty="0"/>
              <a:t> per averlo. Quindi, pur non essendo sapiente, Eros è «</a:t>
            </a:r>
            <a:r>
              <a:rPr lang="it-IT" sz="2400" u="sng" dirty="0"/>
              <a:t>amante della sapienza</a:t>
            </a:r>
            <a:r>
              <a:rPr lang="it-IT" sz="2400" dirty="0"/>
              <a:t>». In altri termini: pur non essendo perfetto, insegue la perfezione di cui è mancante. L'amore è questo anelito alla perfezione. L’amore aspira a possedere la verità/bellezza suprema: «[...] è un </a:t>
            </a:r>
            <a:r>
              <a:rPr lang="it-IT" sz="2400" u="sng" dirty="0"/>
              <a:t>dare alla luce in ciò che è bello</a:t>
            </a:r>
            <a:r>
              <a:rPr lang="it-IT" sz="2400" dirty="0"/>
              <a:t> sia rispetto al </a:t>
            </a:r>
            <a:r>
              <a:rPr lang="it-IT" sz="2400" b="1" dirty="0"/>
              <a:t>corpo</a:t>
            </a:r>
            <a:r>
              <a:rPr lang="it-IT" sz="2400" dirty="0"/>
              <a:t> sia rispetto all'</a:t>
            </a:r>
            <a:r>
              <a:rPr lang="it-IT" sz="2400" b="1" dirty="0"/>
              <a:t>anima</a:t>
            </a:r>
            <a:r>
              <a:rPr lang="it-IT" sz="2400" dirty="0"/>
              <a:t>». </a:t>
            </a:r>
          </a:p>
        </p:txBody>
      </p:sp>
    </p:spTree>
    <p:extLst>
      <p:ext uri="{BB962C8B-B14F-4D97-AF65-F5344CB8AC3E}">
        <p14:creationId xmlns:p14="http://schemas.microsoft.com/office/powerpoint/2010/main" val="27225919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l Banchetto di Platone  Diotima 2">
            <a:hlinkClick r:id="" action="ppaction://media"/>
            <a:extLst>
              <a:ext uri="{FF2B5EF4-FFF2-40B4-BE49-F238E27FC236}">
                <a16:creationId xmlns:a16="http://schemas.microsoft.com/office/drawing/2014/main" id="{DF4CFA1B-4294-4A0D-9E10-A792019D96F8}"/>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46743" y="246743"/>
            <a:ext cx="11713028" cy="6371771"/>
          </a:xfrm>
          <a:prstGeom prst="rect">
            <a:avLst/>
          </a:prstGeom>
        </p:spPr>
      </p:pic>
    </p:spTree>
    <p:extLst>
      <p:ext uri="{BB962C8B-B14F-4D97-AF65-F5344CB8AC3E}">
        <p14:creationId xmlns:p14="http://schemas.microsoft.com/office/powerpoint/2010/main" val="3323185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3428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8443C68-23DD-4993-A85B-853F9A346875}"/>
              </a:ext>
            </a:extLst>
          </p:cNvPr>
          <p:cNvSpPr>
            <a:spLocks noGrp="1"/>
          </p:cNvSpPr>
          <p:nvPr>
            <p:ph type="title"/>
          </p:nvPr>
        </p:nvSpPr>
        <p:spPr/>
        <p:txBody>
          <a:bodyPr/>
          <a:lstStyle/>
          <a:p>
            <a:pPr algn="ctr"/>
            <a:r>
              <a:rPr lang="it-IT" dirty="0"/>
              <a:t>AMORE = IMMORTALITÀ (I FIGLI)</a:t>
            </a:r>
          </a:p>
        </p:txBody>
      </p:sp>
      <p:sp>
        <p:nvSpPr>
          <p:cNvPr id="3" name="Segnaposto contenuto 2">
            <a:extLst>
              <a:ext uri="{FF2B5EF4-FFF2-40B4-BE49-F238E27FC236}">
                <a16:creationId xmlns:a16="http://schemas.microsoft.com/office/drawing/2014/main" id="{5467D30D-ED89-4758-AA69-250EBD81E7F1}"/>
              </a:ext>
            </a:extLst>
          </p:cNvPr>
          <p:cNvSpPr>
            <a:spLocks noGrp="1"/>
          </p:cNvSpPr>
          <p:nvPr>
            <p:ph idx="1"/>
          </p:nvPr>
        </p:nvSpPr>
        <p:spPr>
          <a:xfrm>
            <a:off x="1066800" y="2103120"/>
            <a:ext cx="10058400" cy="4413794"/>
          </a:xfrm>
        </p:spPr>
        <p:txBody>
          <a:bodyPr>
            <a:noAutofit/>
          </a:bodyPr>
          <a:lstStyle/>
          <a:p>
            <a:pPr marL="0" indent="0" algn="just">
              <a:buNone/>
            </a:pPr>
            <a:r>
              <a:rPr lang="it-IT" sz="2800" dirty="0"/>
              <a:t>Fine ultimo di ogni amore è tendere, con tutte le corde del proprio essere, all'immortalità, ovvero a </a:t>
            </a:r>
            <a:r>
              <a:rPr lang="it-IT" sz="2800" b="1" dirty="0"/>
              <a:t>un'eterna duplicazione</a:t>
            </a:r>
            <a:r>
              <a:rPr lang="it-IT" sz="2800" dirty="0"/>
              <a:t> </a:t>
            </a:r>
            <a:r>
              <a:rPr lang="it-IT" sz="2800" u="sng" dirty="0"/>
              <a:t>del bello nel bello</a:t>
            </a:r>
            <a:r>
              <a:rPr lang="it-IT" sz="2800" dirty="0"/>
              <a:t>. Solo nella bellezza ci è consentito procreare, dal momento che la bruttezza ci disgusta. Verso il </a:t>
            </a:r>
            <a:r>
              <a:rPr lang="it-IT" sz="2800" b="1" dirty="0"/>
              <a:t>frutto</a:t>
            </a:r>
            <a:r>
              <a:rPr lang="it-IT" sz="2800" dirty="0"/>
              <a:t> dei nostri lombi vediamo tralucere la nostra </a:t>
            </a:r>
            <a:r>
              <a:rPr lang="it-IT" sz="2800" u="sng" dirty="0"/>
              <a:t>natura immortale</a:t>
            </a:r>
            <a:r>
              <a:rPr lang="it-IT" sz="2800" dirty="0"/>
              <a:t> e pur invecchiando e dovendo morire quel che ci consola – almeno in parte – è sapere di lasciare dietro di noi il giovane «in luogo del vecchio», vale a dire: il frutto dei nostri lombi, i figli.</a:t>
            </a:r>
          </a:p>
        </p:txBody>
      </p:sp>
    </p:spTree>
    <p:extLst>
      <p:ext uri="{BB962C8B-B14F-4D97-AF65-F5344CB8AC3E}">
        <p14:creationId xmlns:p14="http://schemas.microsoft.com/office/powerpoint/2010/main" val="326734226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5612E3C-DBE5-4FB1-8472-703C6C7B2279}"/>
              </a:ext>
            </a:extLst>
          </p:cNvPr>
          <p:cNvSpPr>
            <a:spLocks noGrp="1"/>
          </p:cNvSpPr>
          <p:nvPr>
            <p:ph type="title"/>
          </p:nvPr>
        </p:nvSpPr>
        <p:spPr>
          <a:xfrm>
            <a:off x="1066800" y="642594"/>
            <a:ext cx="10058400" cy="1403920"/>
          </a:xfrm>
        </p:spPr>
        <p:txBody>
          <a:bodyPr>
            <a:normAutofit fontScale="90000"/>
          </a:bodyPr>
          <a:lstStyle/>
          <a:p>
            <a:pPr algn="ctr"/>
            <a:r>
              <a:rPr lang="it-IT" dirty="0"/>
              <a:t>AMORE = IMMORTALITÀ (I DISCEPOLI)</a:t>
            </a:r>
          </a:p>
        </p:txBody>
      </p:sp>
      <p:sp>
        <p:nvSpPr>
          <p:cNvPr id="3" name="Segnaposto contenuto 2">
            <a:extLst>
              <a:ext uri="{FF2B5EF4-FFF2-40B4-BE49-F238E27FC236}">
                <a16:creationId xmlns:a16="http://schemas.microsoft.com/office/drawing/2014/main" id="{534F9CEA-CB7D-4770-8000-DFA1B0FADA25}"/>
              </a:ext>
            </a:extLst>
          </p:cNvPr>
          <p:cNvSpPr>
            <a:spLocks noGrp="1"/>
          </p:cNvSpPr>
          <p:nvPr>
            <p:ph idx="1"/>
          </p:nvPr>
        </p:nvSpPr>
        <p:spPr>
          <a:xfrm>
            <a:off x="1066800" y="2235200"/>
            <a:ext cx="10058400" cy="4339771"/>
          </a:xfrm>
        </p:spPr>
        <p:txBody>
          <a:bodyPr>
            <a:noAutofit/>
          </a:bodyPr>
          <a:lstStyle/>
          <a:p>
            <a:pPr marL="0" indent="0" algn="just">
              <a:buNone/>
            </a:pPr>
            <a:r>
              <a:rPr lang="it-IT" sz="2800" dirty="0"/>
              <a:t>«[…] Socrate/</a:t>
            </a:r>
            <a:r>
              <a:rPr lang="it-IT" sz="2800" dirty="0" err="1"/>
              <a:t>Diotima</a:t>
            </a:r>
            <a:r>
              <a:rPr lang="it-IT" sz="2800" dirty="0"/>
              <a:t> dice che </a:t>
            </a:r>
            <a:r>
              <a:rPr lang="it-IT" sz="2800" u="sng" dirty="0"/>
              <a:t>tutti</a:t>
            </a:r>
            <a:r>
              <a:rPr lang="it-IT" sz="2800" dirty="0"/>
              <a:t> gli esseri sono </a:t>
            </a:r>
            <a:r>
              <a:rPr lang="it-IT" sz="2800" b="1" dirty="0"/>
              <a:t>gravidi</a:t>
            </a:r>
            <a:r>
              <a:rPr lang="it-IT" sz="2800" dirty="0"/>
              <a:t>, ma </a:t>
            </a:r>
            <a:r>
              <a:rPr lang="it-IT" sz="2800" u="sng" dirty="0"/>
              <a:t>non tutti allo stesso modo</a:t>
            </a:r>
            <a:r>
              <a:rPr lang="it-IT" sz="2800" dirty="0"/>
              <a:t>. Ovvero: esistono coloro che ingravidano, o sono gravidi, </a:t>
            </a:r>
            <a:r>
              <a:rPr lang="it-IT" sz="2800" u="sng" dirty="0"/>
              <a:t>nel corpo</a:t>
            </a:r>
            <a:r>
              <a:rPr lang="it-IT" sz="2800" dirty="0"/>
              <a:t> e generano </a:t>
            </a:r>
            <a:r>
              <a:rPr lang="it-IT" sz="2800" b="1" i="1" dirty="0"/>
              <a:t>figli</a:t>
            </a:r>
            <a:r>
              <a:rPr lang="it-IT" sz="2800" dirty="0"/>
              <a:t>, e coloro invece che ingravidano, o sono gravidi, </a:t>
            </a:r>
            <a:r>
              <a:rPr lang="it-IT" sz="2800" u="sng" dirty="0"/>
              <a:t>nell’anima</a:t>
            </a:r>
            <a:r>
              <a:rPr lang="it-IT" sz="2800" dirty="0"/>
              <a:t> e generano </a:t>
            </a:r>
            <a:r>
              <a:rPr lang="it-IT" sz="2800" b="1" i="1" dirty="0"/>
              <a:t>discepoli</a:t>
            </a:r>
            <a:r>
              <a:rPr lang="it-IT" sz="2800" dirty="0"/>
              <a:t>. Questi ultimi sono gli «</a:t>
            </a:r>
            <a:r>
              <a:rPr lang="it-IT" sz="2800" b="1" dirty="0"/>
              <a:t>inventivi</a:t>
            </a:r>
            <a:r>
              <a:rPr lang="it-IT" sz="2800" dirty="0"/>
              <a:t>». Per usare un’immagine del </a:t>
            </a:r>
            <a:r>
              <a:rPr lang="it-IT" sz="2800" i="1" dirty="0"/>
              <a:t>Fedro</a:t>
            </a:r>
            <a:r>
              <a:rPr lang="it-IT" sz="2800" dirty="0"/>
              <a:t>: costoro </a:t>
            </a:r>
            <a:r>
              <a:rPr lang="it-IT" sz="2800" i="1" u="sng" dirty="0"/>
              <a:t>scrivono nelle anime</a:t>
            </a:r>
            <a:r>
              <a:rPr lang="it-IT" sz="2800" dirty="0"/>
              <a:t> dei discepoli e anche questo è un modo come un altro per tendere all’immortalità e anzi, secondo Platone, è il modo </a:t>
            </a:r>
            <a:r>
              <a:rPr lang="it-IT" sz="2800" b="1" dirty="0"/>
              <a:t>migliore</a:t>
            </a:r>
            <a:r>
              <a:rPr lang="it-IT" sz="2800" dirty="0"/>
              <a:t>.</a:t>
            </a:r>
          </a:p>
        </p:txBody>
      </p:sp>
    </p:spTree>
    <p:extLst>
      <p:ext uri="{BB962C8B-B14F-4D97-AF65-F5344CB8AC3E}">
        <p14:creationId xmlns:p14="http://schemas.microsoft.com/office/powerpoint/2010/main" val="299032532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967F423-D21C-4F37-A0B7-750026A17163}"/>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13" name="Rectangle 12">
            <a:extLst>
              <a:ext uri="{FF2B5EF4-FFF2-40B4-BE49-F238E27FC236}">
                <a16:creationId xmlns:a16="http://schemas.microsoft.com/office/drawing/2014/main" id="{B4E3C025-1190-490D-A7E8-FBB16A2CAA49}"/>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5" name="Rectangle 14">
            <a:extLst>
              <a:ext uri="{FF2B5EF4-FFF2-40B4-BE49-F238E27FC236}">
                <a16:creationId xmlns:a16="http://schemas.microsoft.com/office/drawing/2014/main" id="{73106E57-42AD-4803-8DA8-AA87F53BC71F}"/>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2730" y="311577"/>
            <a:ext cx="8531352" cy="6382512"/>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7" name="Rectangle 16">
            <a:extLst>
              <a:ext uri="{FF2B5EF4-FFF2-40B4-BE49-F238E27FC236}">
                <a16:creationId xmlns:a16="http://schemas.microsoft.com/office/drawing/2014/main" id="{A668FB66-7DA2-4943-B38E-6DE102F09183}"/>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6" name="Segnaposto contenuto 5">
            <a:extLst>
              <a:ext uri="{FF2B5EF4-FFF2-40B4-BE49-F238E27FC236}">
                <a16:creationId xmlns:a16="http://schemas.microsoft.com/office/drawing/2014/main" id="{03756826-9864-4411-A855-7D57B97CA1A3}"/>
              </a:ext>
            </a:extLst>
          </p:cNvPr>
          <p:cNvPicPr>
            <a:picLocks noGrp="1" noChangeAspect="1"/>
          </p:cNvPicPr>
          <p:nvPr>
            <p:ph sz="half" idx="1"/>
          </p:nvPr>
        </p:nvPicPr>
        <p:blipFill rotWithShape="1">
          <a:blip r:embed="rId2"/>
          <a:srcRect t="5109" r="1" b="50610"/>
          <a:stretch/>
        </p:blipFill>
        <p:spPr>
          <a:xfrm>
            <a:off x="487321" y="476169"/>
            <a:ext cx="8202168" cy="6053328"/>
          </a:xfrm>
          <a:prstGeom prst="rect">
            <a:avLst/>
          </a:prstGeom>
        </p:spPr>
      </p:pic>
      <p:sp>
        <p:nvSpPr>
          <p:cNvPr id="2" name="Titolo 1">
            <a:extLst>
              <a:ext uri="{FF2B5EF4-FFF2-40B4-BE49-F238E27FC236}">
                <a16:creationId xmlns:a16="http://schemas.microsoft.com/office/drawing/2014/main" id="{EE685026-C7EF-405A-B0E5-A919C392C661}"/>
              </a:ext>
            </a:extLst>
          </p:cNvPr>
          <p:cNvSpPr>
            <a:spLocks noGrp="1"/>
          </p:cNvSpPr>
          <p:nvPr>
            <p:ph type="title"/>
          </p:nvPr>
        </p:nvSpPr>
        <p:spPr>
          <a:xfrm>
            <a:off x="9018673" y="476169"/>
            <a:ext cx="2927793" cy="1027801"/>
          </a:xfrm>
        </p:spPr>
        <p:txBody>
          <a:bodyPr vert="horz" lIns="91440" tIns="45720" rIns="91440" bIns="45720" rtlCol="0" anchor="b">
            <a:normAutofit/>
          </a:bodyPr>
          <a:lstStyle/>
          <a:p>
            <a:pPr algn="ctr"/>
            <a:r>
              <a:rPr lang="en-US" sz="2400" dirty="0">
                <a:solidFill>
                  <a:srgbClr val="FFFFFF"/>
                </a:solidFill>
              </a:rPr>
              <a:t>IRRUZIONE DI ALCIBIADE</a:t>
            </a:r>
          </a:p>
        </p:txBody>
      </p:sp>
      <p:sp>
        <p:nvSpPr>
          <p:cNvPr id="4" name="Segnaposto contenuto 3">
            <a:extLst>
              <a:ext uri="{FF2B5EF4-FFF2-40B4-BE49-F238E27FC236}">
                <a16:creationId xmlns:a16="http://schemas.microsoft.com/office/drawing/2014/main" id="{40052125-6A3F-4D3E-88B2-0769AEB34130}"/>
              </a:ext>
            </a:extLst>
          </p:cNvPr>
          <p:cNvSpPr>
            <a:spLocks noGrp="1"/>
          </p:cNvSpPr>
          <p:nvPr>
            <p:ph sz="half" idx="2"/>
          </p:nvPr>
        </p:nvSpPr>
        <p:spPr>
          <a:xfrm>
            <a:off x="9009548" y="1741714"/>
            <a:ext cx="2936918" cy="4787783"/>
          </a:xfrm>
        </p:spPr>
        <p:txBody>
          <a:bodyPr vert="horz" lIns="91440" tIns="45720" rIns="91440" bIns="45720" rtlCol="0">
            <a:noAutofit/>
          </a:bodyPr>
          <a:lstStyle/>
          <a:p>
            <a:pPr marL="0" indent="0" algn="just">
              <a:buNone/>
            </a:pPr>
            <a:r>
              <a:rPr lang="it-IT" dirty="0">
                <a:solidFill>
                  <a:srgbClr val="FFFFFF"/>
                </a:solidFill>
              </a:rPr>
              <a:t>Alcibiade paragona Socrate a un </a:t>
            </a:r>
            <a:r>
              <a:rPr lang="it-IT" u="sng" dirty="0">
                <a:solidFill>
                  <a:srgbClr val="FFFFFF"/>
                </a:solidFill>
              </a:rPr>
              <a:t>suonatore di flauto</a:t>
            </a:r>
            <a:r>
              <a:rPr lang="it-IT" dirty="0">
                <a:solidFill>
                  <a:srgbClr val="FFFFFF"/>
                </a:solidFill>
              </a:rPr>
              <a:t> che con il suo strumento </a:t>
            </a:r>
            <a:r>
              <a:rPr lang="it-IT" b="1" dirty="0">
                <a:solidFill>
                  <a:srgbClr val="FFFFFF"/>
                </a:solidFill>
              </a:rPr>
              <a:t>ammalia</a:t>
            </a:r>
            <a:r>
              <a:rPr lang="it-IT" dirty="0">
                <a:solidFill>
                  <a:srgbClr val="FFFFFF"/>
                </a:solidFill>
              </a:rPr>
              <a:t>, </a:t>
            </a:r>
            <a:r>
              <a:rPr lang="it-IT" b="1" dirty="0">
                <a:solidFill>
                  <a:srgbClr val="FFFFFF"/>
                </a:solidFill>
              </a:rPr>
              <a:t>rapisce</a:t>
            </a:r>
            <a:r>
              <a:rPr lang="it-IT" dirty="0">
                <a:solidFill>
                  <a:srgbClr val="FFFFFF"/>
                </a:solidFill>
              </a:rPr>
              <a:t> l’uditorio. Più che un adulatore Socrate è secondo Alcibiade un </a:t>
            </a:r>
            <a:r>
              <a:rPr lang="it-IT" u="sng" dirty="0">
                <a:solidFill>
                  <a:srgbClr val="FFFFFF"/>
                </a:solidFill>
              </a:rPr>
              <a:t>incantatore di giovani</a:t>
            </a:r>
            <a:r>
              <a:rPr lang="it-IT" dirty="0">
                <a:solidFill>
                  <a:srgbClr val="FFFFFF"/>
                </a:solidFill>
              </a:rPr>
              <a:t>: «</a:t>
            </a:r>
            <a:r>
              <a:rPr lang="it-IT" u="sng" dirty="0">
                <a:solidFill>
                  <a:srgbClr val="FFFFFF"/>
                </a:solidFill>
              </a:rPr>
              <a:t>innamorato dei belli</a:t>
            </a:r>
            <a:r>
              <a:rPr lang="it-IT" dirty="0">
                <a:solidFill>
                  <a:srgbClr val="FFFFFF"/>
                </a:solidFill>
              </a:rPr>
              <a:t>» è il termine appropriato con cui lo definisce. Ad essi si presenta sotto le mentite spoglie dell'amante solo per poter essere da loro molto </a:t>
            </a:r>
            <a:r>
              <a:rPr lang="it-IT" b="1" dirty="0">
                <a:solidFill>
                  <a:srgbClr val="FFFFFF"/>
                </a:solidFill>
              </a:rPr>
              <a:t>amato</a:t>
            </a:r>
            <a:r>
              <a:rPr lang="it-IT" dirty="0">
                <a:solidFill>
                  <a:srgbClr val="FFFFFF"/>
                </a:solidFill>
              </a:rPr>
              <a:t>.</a:t>
            </a:r>
            <a:endParaRPr lang="en-US" dirty="0">
              <a:solidFill>
                <a:srgbClr val="FFFFFF"/>
              </a:solidFill>
            </a:endParaRPr>
          </a:p>
        </p:txBody>
      </p:sp>
    </p:spTree>
    <p:extLst>
      <p:ext uri="{BB962C8B-B14F-4D97-AF65-F5344CB8AC3E}">
        <p14:creationId xmlns:p14="http://schemas.microsoft.com/office/powerpoint/2010/main" val="343044925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35DF084-3743-452C-9A13-AE96A7A1552B}"/>
              </a:ext>
            </a:extLst>
          </p:cNvPr>
          <p:cNvSpPr>
            <a:spLocks noGrp="1"/>
          </p:cNvSpPr>
          <p:nvPr>
            <p:ph type="title"/>
          </p:nvPr>
        </p:nvSpPr>
        <p:spPr/>
        <p:txBody>
          <a:bodyPr/>
          <a:lstStyle/>
          <a:p>
            <a:pPr algn="ctr"/>
            <a:r>
              <a:rPr lang="it-IT" dirty="0"/>
              <a:t>DISCORSO DI ALCIBIADE</a:t>
            </a:r>
          </a:p>
        </p:txBody>
      </p:sp>
      <p:sp>
        <p:nvSpPr>
          <p:cNvPr id="3" name="Segnaposto contenuto 2">
            <a:extLst>
              <a:ext uri="{FF2B5EF4-FFF2-40B4-BE49-F238E27FC236}">
                <a16:creationId xmlns:a16="http://schemas.microsoft.com/office/drawing/2014/main" id="{280053D0-D4EE-4346-8A05-473E5455B39E}"/>
              </a:ext>
            </a:extLst>
          </p:cNvPr>
          <p:cNvSpPr>
            <a:spLocks noGrp="1"/>
          </p:cNvSpPr>
          <p:nvPr>
            <p:ph idx="1"/>
          </p:nvPr>
        </p:nvSpPr>
        <p:spPr>
          <a:xfrm>
            <a:off x="1066800" y="2103119"/>
            <a:ext cx="10058400" cy="4341223"/>
          </a:xfrm>
        </p:spPr>
        <p:txBody>
          <a:bodyPr>
            <a:noAutofit/>
          </a:bodyPr>
          <a:lstStyle/>
          <a:p>
            <a:pPr marL="0" indent="0" algn="just">
              <a:buNone/>
            </a:pPr>
            <a:r>
              <a:rPr lang="it-IT" sz="2800" dirty="0"/>
              <a:t>Alcibiade racconta poi di essersi dichiarato a Socrate ritenendolo degno dei suoi favori, ma aggiunge poi di essere stato </a:t>
            </a:r>
            <a:r>
              <a:rPr lang="it-IT" sz="2800" b="1" dirty="0"/>
              <a:t>rifiutato</a:t>
            </a:r>
            <a:r>
              <a:rPr lang="it-IT" sz="2800" dirty="0"/>
              <a:t> da questi, che molto semplicemente non si era detto disposto a barattare «</a:t>
            </a:r>
            <a:r>
              <a:rPr lang="it-IT" sz="2800" u="sng" dirty="0"/>
              <a:t>armi d'oro per armi di bronzo</a:t>
            </a:r>
            <a:r>
              <a:rPr lang="it-IT" sz="2800" dirty="0"/>
              <a:t>», ovvero la sua </a:t>
            </a:r>
            <a:r>
              <a:rPr lang="it-IT" sz="2800" i="1" u="sng" dirty="0"/>
              <a:t>bellezza dell'anima</a:t>
            </a:r>
            <a:r>
              <a:rPr lang="it-IT" sz="2800" i="1" dirty="0"/>
              <a:t> </a:t>
            </a:r>
            <a:r>
              <a:rPr lang="it-IT" sz="2800" dirty="0"/>
              <a:t>per l'altrui </a:t>
            </a:r>
            <a:r>
              <a:rPr lang="it-IT" sz="2800" i="1" u="sng" dirty="0"/>
              <a:t>bellezza del corpo</a:t>
            </a:r>
            <a:r>
              <a:rPr lang="it-IT" sz="2800" dirty="0"/>
              <a:t> – ritenendo quest'ultima di gran lunga inferiore alla prima. Nonostante i due trascorsero una notte a letto insieme, Alcibiade confessa di essersi risvegliato senza che Socrate avesse colto il fiore della sua giovinezza.</a:t>
            </a:r>
          </a:p>
          <a:p>
            <a:pPr marL="0" indent="0" algn="just">
              <a:buNone/>
            </a:pPr>
            <a:endParaRPr lang="it-IT" sz="2800" dirty="0"/>
          </a:p>
        </p:txBody>
      </p:sp>
    </p:spTree>
    <p:extLst>
      <p:ext uri="{BB962C8B-B14F-4D97-AF65-F5344CB8AC3E}">
        <p14:creationId xmlns:p14="http://schemas.microsoft.com/office/powerpoint/2010/main" val="170906878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E95126A-A9B8-4699-9D5B-983DB24271D4}"/>
              </a:ext>
            </a:extLst>
          </p:cNvPr>
          <p:cNvSpPr>
            <a:spLocks noGrp="1"/>
          </p:cNvSpPr>
          <p:nvPr>
            <p:ph type="title"/>
          </p:nvPr>
        </p:nvSpPr>
        <p:spPr/>
        <p:txBody>
          <a:bodyPr/>
          <a:lstStyle/>
          <a:p>
            <a:pPr algn="ctr"/>
            <a:r>
              <a:rPr lang="it-IT" dirty="0"/>
              <a:t>FINALE APOLLINEO-SOCRATICO</a:t>
            </a:r>
          </a:p>
        </p:txBody>
      </p:sp>
      <p:sp>
        <p:nvSpPr>
          <p:cNvPr id="3" name="Segnaposto contenuto 2">
            <a:extLst>
              <a:ext uri="{FF2B5EF4-FFF2-40B4-BE49-F238E27FC236}">
                <a16:creationId xmlns:a16="http://schemas.microsoft.com/office/drawing/2014/main" id="{E9C1FD93-9E31-4B9F-ADE4-A85CCEA46D7A}"/>
              </a:ext>
            </a:extLst>
          </p:cNvPr>
          <p:cNvSpPr>
            <a:spLocks noGrp="1"/>
          </p:cNvSpPr>
          <p:nvPr>
            <p:ph idx="1"/>
          </p:nvPr>
        </p:nvSpPr>
        <p:spPr>
          <a:xfrm>
            <a:off x="1066800" y="2103120"/>
            <a:ext cx="10058400" cy="4443454"/>
          </a:xfrm>
        </p:spPr>
        <p:txBody>
          <a:bodyPr>
            <a:noAutofit/>
          </a:bodyPr>
          <a:lstStyle/>
          <a:p>
            <a:pPr marL="0" indent="0" algn="just">
              <a:buNone/>
            </a:pPr>
            <a:r>
              <a:rPr lang="it-IT" sz="2800" dirty="0"/>
              <a:t>Mentre tutti sono ubriachi, l'infaticabile </a:t>
            </a:r>
            <a:r>
              <a:rPr lang="it-IT" sz="2800" b="1" dirty="0"/>
              <a:t>Socrate</a:t>
            </a:r>
            <a:r>
              <a:rPr lang="it-IT" sz="2800" dirty="0"/>
              <a:t> prende da parte, tenendoli svegli, sia Aristofane sia Agatone. A questi due, infatti, riserva la perla finale del </a:t>
            </a:r>
            <a:r>
              <a:rPr lang="it-IT" sz="2800" i="1" dirty="0"/>
              <a:t>Simposio</a:t>
            </a:r>
            <a:r>
              <a:rPr lang="it-IT" sz="2800" dirty="0"/>
              <a:t>, vale a dire: </a:t>
            </a:r>
            <a:r>
              <a:rPr lang="it-IT" sz="2800" b="1" dirty="0"/>
              <a:t>commedia</a:t>
            </a:r>
            <a:r>
              <a:rPr lang="it-IT" sz="2800" dirty="0"/>
              <a:t> e </a:t>
            </a:r>
            <a:r>
              <a:rPr lang="it-IT" sz="2800" b="1" dirty="0"/>
              <a:t>tragedia</a:t>
            </a:r>
            <a:r>
              <a:rPr lang="it-IT" sz="2800" dirty="0"/>
              <a:t> sono le due facce di un'unica medaglia, </a:t>
            </a:r>
            <a:r>
              <a:rPr lang="it-IT" sz="2800" b="1" dirty="0"/>
              <a:t>commediografo</a:t>
            </a:r>
            <a:r>
              <a:rPr lang="it-IT" sz="2800" dirty="0"/>
              <a:t> e </a:t>
            </a:r>
            <a:r>
              <a:rPr lang="it-IT" sz="2800" b="1" dirty="0"/>
              <a:t>tragediografo</a:t>
            </a:r>
            <a:r>
              <a:rPr lang="it-IT" sz="2800" dirty="0"/>
              <a:t> sono in realtà un tutt'uno: il </a:t>
            </a:r>
            <a:r>
              <a:rPr lang="it-IT" sz="2800" b="1" dirty="0"/>
              <a:t>filosofo </a:t>
            </a:r>
            <a:r>
              <a:rPr lang="it-IT" sz="2800" dirty="0"/>
              <a:t>infatti, cioè lui, riunisce in sé i connotati dell'uno e dell'altro. Con questa rivelazione Socrate sancisce il trionfo dell'</a:t>
            </a:r>
            <a:r>
              <a:rPr lang="it-IT" sz="2800" u="sng" dirty="0"/>
              <a:t>apollineo-socratico</a:t>
            </a:r>
            <a:r>
              <a:rPr lang="it-IT" sz="2800" dirty="0"/>
              <a:t> sul </a:t>
            </a:r>
            <a:r>
              <a:rPr lang="it-IT" sz="2800" u="sng" dirty="0"/>
              <a:t>dionisiaco-tragico</a:t>
            </a:r>
            <a:r>
              <a:rPr lang="it-IT" sz="2800" dirty="0"/>
              <a:t> per la disperazione di </a:t>
            </a:r>
            <a:r>
              <a:rPr lang="it-IT" sz="2800" b="1" dirty="0"/>
              <a:t>Nietzsche</a:t>
            </a:r>
            <a:r>
              <a:rPr lang="it-IT" sz="2800" dirty="0"/>
              <a:t> (come si vedrà ne </a:t>
            </a:r>
            <a:r>
              <a:rPr lang="it-IT" sz="2800" i="1" dirty="0"/>
              <a:t>La nascita della tragedia</a:t>
            </a:r>
            <a:r>
              <a:rPr lang="it-IT" sz="2800" dirty="0"/>
              <a:t>).</a:t>
            </a:r>
          </a:p>
        </p:txBody>
      </p:sp>
    </p:spTree>
    <p:extLst>
      <p:ext uri="{BB962C8B-B14F-4D97-AF65-F5344CB8AC3E}">
        <p14:creationId xmlns:p14="http://schemas.microsoft.com/office/powerpoint/2010/main" val="59253901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solidFill>
            <a:schemeClr val="bg2"/>
          </a:solidFill>
          <a:effectLst/>
        </p:spPr>
      </p:sp>
      <p:sp>
        <p:nvSpPr>
          <p:cNvPr id="8" name="Freeform 6" title="Left scallop edge"/>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9" name="Rectangle 8" title="right edge borde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5" name="Segnaposto immagine 4"/>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r="98" b="1"/>
          <a:stretch/>
        </p:blipFill>
        <p:spPr>
          <a:xfrm>
            <a:off x="20" y="-1"/>
            <a:ext cx="12191980" cy="6864691"/>
          </a:xfrm>
          <a:prstGeom prst="rect">
            <a:avLst/>
          </a:prstGeom>
        </p:spPr>
      </p:pic>
      <p:sp>
        <p:nvSpPr>
          <p:cNvPr id="10" name="Rectangle 9"/>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12192000" cy="6858000"/>
          </a:xfrm>
          <a:prstGeom prst="rect">
            <a:avLst/>
          </a:prstGeom>
          <a:solidFill>
            <a:schemeClr val="tx2">
              <a:alpha val="85000"/>
            </a:schemeClr>
          </a:solidFill>
          <a:ln w="0">
            <a:noFill/>
            <a:prstDash val="solid"/>
            <a:round/>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mn-cs"/>
            </a:endParaRPr>
          </a:p>
        </p:txBody>
      </p:sp>
      <p:sp>
        <p:nvSpPr>
          <p:cNvPr id="11" name="Freeform 6" title="scalloped circle"/>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478212" y="650367"/>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tx2">
              <a:alpha val="50000"/>
            </a:schemeClr>
          </a:solidFill>
          <a:ln w="0">
            <a:noFill/>
            <a:prstDash val="solid"/>
            <a:round/>
            <a:headEnd/>
            <a:tailEnd/>
          </a:ln>
        </p:spPr>
      </p:sp>
      <p:sp>
        <p:nvSpPr>
          <p:cNvPr id="12" name="Rectangle 11" title="right edge borde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title="right edge borde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21" y="-2"/>
            <a:ext cx="283464" cy="685800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itolo 2"/>
          <p:cNvSpPr>
            <a:spLocks noGrp="1"/>
          </p:cNvSpPr>
          <p:nvPr>
            <p:ph type="title"/>
          </p:nvPr>
        </p:nvSpPr>
        <p:spPr>
          <a:xfrm>
            <a:off x="1005178" y="382385"/>
            <a:ext cx="10178322" cy="1492132"/>
          </a:xfrm>
        </p:spPr>
        <p:txBody>
          <a:bodyPr vert="horz" lIns="91440" tIns="45720" rIns="91440" bIns="45720" rtlCol="0" anchor="t">
            <a:normAutofit/>
          </a:bodyPr>
          <a:lstStyle/>
          <a:p>
            <a:pPr algn="ctr">
              <a:lnSpc>
                <a:spcPct val="90000"/>
              </a:lnSpc>
            </a:pPr>
            <a:r>
              <a:rPr lang="it-IT" sz="5100" spc="200" dirty="0">
                <a:solidFill>
                  <a:schemeClr val="bg2"/>
                </a:solidFill>
                <a:latin typeface="+mj-lt"/>
              </a:rPr>
              <a:t>La forza cosmica: l’eros</a:t>
            </a:r>
          </a:p>
        </p:txBody>
      </p:sp>
      <p:sp>
        <p:nvSpPr>
          <p:cNvPr id="4" name="Segnaposto testo 3"/>
          <p:cNvSpPr>
            <a:spLocks noGrp="1"/>
          </p:cNvSpPr>
          <p:nvPr>
            <p:ph type="body" sz="half" idx="2"/>
          </p:nvPr>
        </p:nvSpPr>
        <p:spPr>
          <a:xfrm>
            <a:off x="1005178" y="2142499"/>
            <a:ext cx="10178322" cy="4571999"/>
          </a:xfrm>
        </p:spPr>
        <p:txBody>
          <a:bodyPr vert="horz" lIns="91440" tIns="45720" rIns="91440" bIns="45720" rtlCol="0">
            <a:noAutofit/>
          </a:bodyPr>
          <a:lstStyle/>
          <a:p>
            <a:pPr marL="57150" indent="-285750" algn="just">
              <a:lnSpc>
                <a:spcPct val="110000"/>
              </a:lnSpc>
              <a:spcBef>
                <a:spcPts val="700"/>
              </a:spcBef>
              <a:buFont typeface="Arial" charset="0"/>
              <a:buChar char="•"/>
            </a:pPr>
            <a:r>
              <a:rPr lang="it-IT" sz="2000" dirty="0"/>
              <a:t>Sapevate che Dante (Alighieri of </a:t>
            </a:r>
            <a:r>
              <a:rPr lang="it-IT" sz="2000" dirty="0" err="1"/>
              <a:t>course</a:t>
            </a:r>
            <a:r>
              <a:rPr lang="it-IT" sz="2000" dirty="0"/>
              <a:t>) è un platonico? Be’, </a:t>
            </a:r>
            <a:r>
              <a:rPr lang="it-IT" sz="2000" b="1" dirty="0" err="1"/>
              <a:t>sapevatevelo</a:t>
            </a:r>
            <a:r>
              <a:rPr lang="it-IT" sz="2000" dirty="0"/>
              <a:t>, come direbbe uno dei personaggi di Corrado Guzzanti.</a:t>
            </a:r>
          </a:p>
          <a:p>
            <a:pPr marL="57150" indent="-285750" algn="just">
              <a:lnSpc>
                <a:spcPct val="110000"/>
              </a:lnSpc>
              <a:spcBef>
                <a:spcPts val="700"/>
              </a:spcBef>
              <a:buFont typeface="Arial" charset="0"/>
              <a:buChar char="•"/>
            </a:pPr>
            <a:r>
              <a:rPr lang="it-IT" sz="2000" dirty="0"/>
              <a:t>L’amore è la più grande </a:t>
            </a:r>
            <a:r>
              <a:rPr lang="it-IT" sz="2000" b="1" dirty="0"/>
              <a:t>forza cosmica</a:t>
            </a:r>
            <a:r>
              <a:rPr lang="it-IT" sz="2000" dirty="0"/>
              <a:t>. Se sia o non sia più forte della morte, non sta a me dirlo. Le Sacre Scritture dicono di sì. Da credente (seppure poco praticante) ci credo. Voi fate come credete (secondo coscienza). </a:t>
            </a:r>
          </a:p>
          <a:p>
            <a:pPr marL="57150" indent="-285750" algn="just">
              <a:lnSpc>
                <a:spcPct val="110000"/>
              </a:lnSpc>
              <a:spcBef>
                <a:spcPts val="700"/>
              </a:spcBef>
              <a:buFont typeface="Arial" charset="0"/>
              <a:buChar char="•"/>
            </a:pPr>
            <a:r>
              <a:rPr lang="it-IT" sz="2000" dirty="0"/>
              <a:t>Quel che è certo è che l’</a:t>
            </a:r>
            <a:r>
              <a:rPr lang="it-IT" sz="2000" u="sng" dirty="0"/>
              <a:t>Eros platonico</a:t>
            </a:r>
            <a:r>
              <a:rPr lang="it-IT" sz="2000" dirty="0"/>
              <a:t> ha una vocazione per la </a:t>
            </a:r>
            <a:r>
              <a:rPr lang="it-IT" sz="2000" b="1" dirty="0"/>
              <a:t>politica</a:t>
            </a:r>
            <a:r>
              <a:rPr lang="it-IT" sz="2000" dirty="0"/>
              <a:t> e un’altra per l’</a:t>
            </a:r>
            <a:r>
              <a:rPr lang="it-IT" sz="2000" b="1" dirty="0"/>
              <a:t>amore</a:t>
            </a:r>
            <a:r>
              <a:rPr lang="it-IT" sz="2000" dirty="0"/>
              <a:t>. </a:t>
            </a:r>
          </a:p>
          <a:p>
            <a:pPr marL="57150" indent="-285750" algn="just">
              <a:lnSpc>
                <a:spcPct val="110000"/>
              </a:lnSpc>
              <a:spcBef>
                <a:spcPts val="700"/>
              </a:spcBef>
              <a:buFont typeface="Arial" charset="0"/>
              <a:buChar char="•"/>
            </a:pPr>
            <a:r>
              <a:rPr lang="it-IT" sz="2000" dirty="0"/>
              <a:t>O ancor meglio: ha sia una vocazione-declinazione </a:t>
            </a:r>
            <a:r>
              <a:rPr lang="it-IT" sz="2000" b="1" dirty="0"/>
              <a:t>pubblica</a:t>
            </a:r>
            <a:r>
              <a:rPr lang="it-IT" sz="2000" dirty="0"/>
              <a:t> e un’altra </a:t>
            </a:r>
            <a:r>
              <a:rPr lang="it-IT" sz="2000" b="1" dirty="0"/>
              <a:t>privata</a:t>
            </a:r>
            <a:r>
              <a:rPr lang="it-IT" sz="2000" dirty="0"/>
              <a:t>. </a:t>
            </a:r>
          </a:p>
          <a:p>
            <a:pPr marL="57150" indent="-285750" algn="just">
              <a:lnSpc>
                <a:spcPct val="110000"/>
              </a:lnSpc>
              <a:spcBef>
                <a:spcPts val="700"/>
              </a:spcBef>
              <a:buFont typeface="Arial" charset="0"/>
              <a:buChar char="•"/>
            </a:pPr>
            <a:r>
              <a:rPr lang="it-IT" sz="2000" dirty="0"/>
              <a:t>Il politico ama la sua città e si candida non per salvaguardare gli interessi personali. O almeno, questo è ciò che fa di un politico un </a:t>
            </a:r>
            <a:r>
              <a:rPr lang="it-IT" sz="2000" b="1" dirty="0"/>
              <a:t>buon politico</a:t>
            </a:r>
            <a:r>
              <a:rPr lang="it-IT" sz="2000" dirty="0"/>
              <a:t>. </a:t>
            </a:r>
          </a:p>
          <a:p>
            <a:pPr marL="57150" indent="-285750" algn="just">
              <a:lnSpc>
                <a:spcPct val="110000"/>
              </a:lnSpc>
              <a:spcBef>
                <a:spcPts val="700"/>
              </a:spcBef>
              <a:buFont typeface="Arial" charset="0"/>
              <a:buChar char="•"/>
            </a:pPr>
            <a:r>
              <a:rPr lang="it-IT" sz="2000" dirty="0"/>
              <a:t>Chi ama una persona, invece, la ama perché non potrebbe vivere senza. O meglio, potrebbe anche farlo, ma sente che se lo farebbe, la sua vita sarebbe quanto meno più povera, più triste.</a:t>
            </a:r>
          </a:p>
        </p:txBody>
      </p:sp>
    </p:spTree>
    <p:extLst>
      <p:ext uri="{BB962C8B-B14F-4D97-AF65-F5344CB8AC3E}">
        <p14:creationId xmlns:p14="http://schemas.microsoft.com/office/powerpoint/2010/main" val="283557516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dirty="0"/>
              <a:t>“beauty </a:t>
            </a:r>
            <a:r>
              <a:rPr lang="it-IT" dirty="0" err="1"/>
              <a:t>is</a:t>
            </a:r>
            <a:r>
              <a:rPr lang="it-IT" dirty="0"/>
              <a:t> </a:t>
            </a:r>
            <a:r>
              <a:rPr lang="it-IT" dirty="0" err="1"/>
              <a:t>truth</a:t>
            </a:r>
            <a:r>
              <a:rPr lang="it-IT" dirty="0"/>
              <a:t>, </a:t>
            </a:r>
            <a:r>
              <a:rPr lang="it-IT" dirty="0" err="1"/>
              <a:t>truth</a:t>
            </a:r>
            <a:r>
              <a:rPr lang="it-IT" dirty="0"/>
              <a:t> beauty”</a:t>
            </a:r>
          </a:p>
        </p:txBody>
      </p:sp>
      <p:sp>
        <p:nvSpPr>
          <p:cNvPr id="3" name="Segnaposto testo 2"/>
          <p:cNvSpPr>
            <a:spLocks noGrp="1"/>
          </p:cNvSpPr>
          <p:nvPr>
            <p:ph type="body" idx="1"/>
          </p:nvPr>
        </p:nvSpPr>
        <p:spPr/>
        <p:txBody>
          <a:bodyPr/>
          <a:lstStyle/>
          <a:p>
            <a:pPr algn="just"/>
            <a:r>
              <a:rPr lang="it-IT" dirty="0"/>
              <a:t>_</a:t>
            </a:r>
            <a:r>
              <a:rPr lang="it-IT" dirty="0" err="1"/>
              <a:t>J</a:t>
            </a:r>
            <a:r>
              <a:rPr lang="it-IT" dirty="0"/>
              <a:t>. Keats, “Ode on a </a:t>
            </a:r>
            <a:r>
              <a:rPr lang="it-IT" dirty="0" err="1"/>
              <a:t>Grecian</a:t>
            </a:r>
            <a:r>
              <a:rPr lang="it-IT" dirty="0"/>
              <a:t> </a:t>
            </a:r>
            <a:r>
              <a:rPr lang="it-IT" dirty="0" err="1"/>
              <a:t>Urn</a:t>
            </a:r>
            <a:r>
              <a:rPr lang="it-IT" dirty="0"/>
              <a:t>”</a:t>
            </a:r>
          </a:p>
        </p:txBody>
      </p:sp>
    </p:spTree>
    <p:extLst>
      <p:ext uri="{BB962C8B-B14F-4D97-AF65-F5344CB8AC3E}">
        <p14:creationId xmlns:p14="http://schemas.microsoft.com/office/powerpoint/2010/main" val="320633590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dirty="0"/>
              <a:t>Che cos’è il bello?</a:t>
            </a:r>
          </a:p>
        </p:txBody>
      </p:sp>
      <p:sp>
        <p:nvSpPr>
          <p:cNvPr id="3" name="Segnaposto contenuto 2"/>
          <p:cNvSpPr>
            <a:spLocks noGrp="1"/>
          </p:cNvSpPr>
          <p:nvPr>
            <p:ph idx="1"/>
          </p:nvPr>
        </p:nvSpPr>
        <p:spPr>
          <a:xfrm>
            <a:off x="1251678" y="2286001"/>
            <a:ext cx="10178322" cy="3809999"/>
          </a:xfrm>
        </p:spPr>
        <p:txBody>
          <a:bodyPr>
            <a:noAutofit/>
          </a:bodyPr>
          <a:lstStyle/>
          <a:p>
            <a:pPr algn="just"/>
            <a:r>
              <a:rPr lang="it-IT" sz="2200" dirty="0" err="1"/>
              <a:t>Plotino</a:t>
            </a:r>
            <a:r>
              <a:rPr lang="it-IT" sz="2200" dirty="0"/>
              <a:t> – il più importante dei neoplatonici – dice: “[</a:t>
            </a:r>
            <a:r>
              <a:rPr lang="mr-IN" sz="2200" dirty="0"/>
              <a:t>…</a:t>
            </a:r>
            <a:r>
              <a:rPr lang="it-IT" sz="2200" dirty="0"/>
              <a:t>] che il bello, sino a quando è esterno, noi lo percepiamo, ma quando ci entra dentro allora ci commuove” (“Enneadi”), V 8, 2, 25.</a:t>
            </a:r>
          </a:p>
          <a:p>
            <a:pPr algn="just"/>
            <a:r>
              <a:rPr lang="it-IT" sz="2200" dirty="0"/>
              <a:t>Che cosa vuole dirci </a:t>
            </a:r>
            <a:r>
              <a:rPr lang="it-IT" sz="2200" dirty="0" err="1"/>
              <a:t>Plotino</a:t>
            </a:r>
            <a:r>
              <a:rPr lang="it-IT" sz="2200" dirty="0"/>
              <a:t>? Secondo me, che il bello è </a:t>
            </a:r>
            <a:r>
              <a:rPr lang="it-IT" sz="2200" b="1" dirty="0"/>
              <a:t>inesprimibile</a:t>
            </a:r>
            <a:r>
              <a:rPr lang="it-IT" sz="2200" dirty="0"/>
              <a:t> a parole. Tutt’al più si può solo </a:t>
            </a:r>
            <a:r>
              <a:rPr lang="it-IT" sz="2200" dirty="0" err="1"/>
              <a:t>pre</a:t>
            </a:r>
            <a:r>
              <a:rPr lang="it-IT" sz="2200" dirty="0"/>
              <a:t>-sentire. È un </a:t>
            </a:r>
            <a:r>
              <a:rPr lang="it-IT" sz="2200" b="1" dirty="0"/>
              <a:t>presentimento</a:t>
            </a:r>
            <a:r>
              <a:rPr lang="it-IT" sz="2200" dirty="0"/>
              <a:t>. </a:t>
            </a:r>
          </a:p>
          <a:p>
            <a:pPr algn="just"/>
            <a:r>
              <a:rPr lang="it-IT" sz="2200" dirty="0"/>
              <a:t>Di cosa? Di un miracolo che non smette mai di stupirci: </a:t>
            </a:r>
            <a:r>
              <a:rPr lang="it-IT" sz="2200" b="1" dirty="0"/>
              <a:t>la bellezza</a:t>
            </a:r>
            <a:r>
              <a:rPr lang="it-IT" sz="2200" dirty="0"/>
              <a:t>.</a:t>
            </a:r>
          </a:p>
          <a:p>
            <a:pPr algn="just"/>
            <a:r>
              <a:rPr lang="it-IT" sz="2200" dirty="0"/>
              <a:t>Siccome la filosofia nasce con lo </a:t>
            </a:r>
            <a:r>
              <a:rPr lang="it-IT" sz="2200" b="1" dirty="0"/>
              <a:t>stupore</a:t>
            </a:r>
            <a:r>
              <a:rPr lang="it-IT" sz="2200" dirty="0"/>
              <a:t>, non può non essere amica della bellezza.</a:t>
            </a:r>
          </a:p>
          <a:p>
            <a:pPr algn="just"/>
            <a:r>
              <a:rPr lang="it-IT" sz="2200" dirty="0"/>
              <a:t>È stata concepita il giorno della festa di Afrodite, dea greca della bellezza, come racconta il </a:t>
            </a:r>
            <a:r>
              <a:rPr lang="it-IT" sz="2200" b="1" dirty="0"/>
              <a:t>mito della nascita di Eros</a:t>
            </a:r>
            <a:r>
              <a:rPr lang="it-IT" sz="2200" dirty="0"/>
              <a:t>, che si può trovare nel “Simposio”. </a:t>
            </a:r>
          </a:p>
        </p:txBody>
      </p:sp>
    </p:spTree>
    <p:extLst>
      <p:ext uri="{BB962C8B-B14F-4D97-AF65-F5344CB8AC3E}">
        <p14:creationId xmlns:p14="http://schemas.microsoft.com/office/powerpoint/2010/main" val="232708730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solidFill>
            <a:schemeClr val="bg2"/>
          </a:solidFill>
          <a:effectLst/>
        </p:spPr>
      </p:sp>
      <p:sp>
        <p:nvSpPr>
          <p:cNvPr id="8" name="Freeform 6" title="Left scallop edge"/>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9" name="Rectangle 8" title="right edge borde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5" name="Segnaposto immagine 4"/>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l="21798" r="33456" b="-1"/>
          <a:stretch/>
        </p:blipFill>
        <p:spPr>
          <a:xfrm>
            <a:off x="5279472" y="645107"/>
            <a:ext cx="5995465" cy="5594047"/>
          </a:xfrm>
          <a:prstGeom prst="rect">
            <a:avLst/>
          </a:prstGeom>
        </p:spPr>
      </p:pic>
      <p:sp>
        <p:nvSpPr>
          <p:cNvPr id="3" name="Titolo 2"/>
          <p:cNvSpPr>
            <a:spLocks noGrp="1"/>
          </p:cNvSpPr>
          <p:nvPr>
            <p:ph type="title"/>
          </p:nvPr>
        </p:nvSpPr>
        <p:spPr>
          <a:xfrm>
            <a:off x="1251679" y="645107"/>
            <a:ext cx="3384329" cy="1640894"/>
          </a:xfrm>
        </p:spPr>
        <p:txBody>
          <a:bodyPr vert="horz" lIns="91440" tIns="45720" rIns="91440" bIns="45720" rtlCol="0" anchor="t">
            <a:normAutofit/>
          </a:bodyPr>
          <a:lstStyle/>
          <a:p>
            <a:pPr algn="ctr">
              <a:lnSpc>
                <a:spcPct val="90000"/>
              </a:lnSpc>
            </a:pPr>
            <a:r>
              <a:rPr lang="it-IT" sz="4000" spc="200" dirty="0">
                <a:solidFill>
                  <a:schemeClr val="tx2"/>
                </a:solidFill>
                <a:latin typeface="+mj-lt"/>
              </a:rPr>
              <a:t>La bellezza, tutt’intorno</a:t>
            </a:r>
          </a:p>
        </p:txBody>
      </p:sp>
      <p:sp>
        <p:nvSpPr>
          <p:cNvPr id="4" name="Segnaposto testo 3"/>
          <p:cNvSpPr>
            <a:spLocks noGrp="1"/>
          </p:cNvSpPr>
          <p:nvPr>
            <p:ph type="body" sz="half" idx="2"/>
          </p:nvPr>
        </p:nvSpPr>
        <p:spPr>
          <a:xfrm>
            <a:off x="1251679" y="1944414"/>
            <a:ext cx="3384330" cy="4561489"/>
          </a:xfrm>
        </p:spPr>
        <p:txBody>
          <a:bodyPr vert="horz" lIns="91440" tIns="45720" rIns="91440" bIns="45720" rtlCol="0">
            <a:noAutofit/>
          </a:bodyPr>
          <a:lstStyle/>
          <a:p>
            <a:pPr indent="-228600" algn="just">
              <a:lnSpc>
                <a:spcPct val="110000"/>
              </a:lnSpc>
              <a:spcBef>
                <a:spcPts val="700"/>
              </a:spcBef>
            </a:pPr>
            <a:r>
              <a:rPr lang="it-IT" sz="1800" dirty="0">
                <a:solidFill>
                  <a:schemeClr val="tx1">
                    <a:lumMod val="65000"/>
                    <a:lumOff val="35000"/>
                  </a:schemeClr>
                </a:solidFill>
              </a:rPr>
              <a:t>“Quelli che non vedono il tutto nella singola parte, l’unità nella molteplicità, hanno una vista diseducata al bello in sé celato dietro ogni minuscola particella del creato. Essi perseverano nel ricercare le ragioni della bellezza all’esterno, mentre è all’interno di loro stessi che dovrebbero scavare meglio […]. Solo scoprendo la bellezza che è in noi potremmo finalmente vedere, con lo sguardo acuto dell’anima, la bellezza che è tutt’intorno a noi” (</a:t>
            </a:r>
            <a:r>
              <a:rPr lang="it-IT" sz="1800" i="1" dirty="0">
                <a:solidFill>
                  <a:schemeClr val="tx1">
                    <a:lumMod val="65000"/>
                    <a:lumOff val="35000"/>
                  </a:schemeClr>
                </a:solidFill>
              </a:rPr>
              <a:t>Filosofi da Oscar</a:t>
            </a:r>
            <a:r>
              <a:rPr lang="it-IT" sz="1800" dirty="0">
                <a:solidFill>
                  <a:schemeClr val="tx1">
                    <a:lumMod val="65000"/>
                    <a:lumOff val="35000"/>
                  </a:schemeClr>
                </a:solidFill>
              </a:rPr>
              <a:t>, p. 90). </a:t>
            </a:r>
          </a:p>
        </p:txBody>
      </p:sp>
    </p:spTree>
    <p:extLst>
      <p:ext uri="{BB962C8B-B14F-4D97-AF65-F5344CB8AC3E}">
        <p14:creationId xmlns:p14="http://schemas.microsoft.com/office/powerpoint/2010/main" val="212478010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5.jpeg"/></Relationships>
</file>

<file path=ppt/theme/theme1.xml><?xml version="1.0" encoding="utf-8"?>
<a:theme xmlns:a="http://schemas.openxmlformats.org/drawingml/2006/main" name="Damask">
  <a:themeElements>
    <a:clrScheme name="Damask">
      <a:dk1>
        <a:sysClr val="windowText" lastClr="000000"/>
      </a:dk1>
      <a:lt1>
        <a:sysClr val="window" lastClr="FFFFFF"/>
      </a:lt1>
      <a:dk2>
        <a:srgbClr val="2A5B7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746EEEEA-FB6A-406B-B510-531588D54811}"/>
    </a:ext>
  </a:extLst>
</a:theme>
</file>

<file path=ppt/theme/theme2.xml><?xml version="1.0" encoding="utf-8"?>
<a:theme xmlns:a="http://schemas.openxmlformats.org/drawingml/2006/main" name="Berlino">
  <a:themeElements>
    <a:clrScheme name="Berlino">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o">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o">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ppt/theme/theme3.xml><?xml version="1.0" encoding="utf-8"?>
<a:theme xmlns:a="http://schemas.openxmlformats.org/drawingml/2006/main" name="Badge">
  <a:themeElements>
    <a:clrScheme name="Badge">
      <a:dk1>
        <a:sysClr val="windowText" lastClr="000000"/>
      </a:dk1>
      <a:lt1>
        <a:sysClr val="window" lastClr="FFFFFF"/>
      </a:lt1>
      <a:dk2>
        <a:srgbClr val="2A1A00"/>
      </a:dk2>
      <a:lt2>
        <a:srgbClr val="F3F3F2"/>
      </a:lt2>
      <a:accent1>
        <a:srgbClr val="F8B323"/>
      </a:accent1>
      <a:accent2>
        <a:srgbClr val="656A59"/>
      </a:accent2>
      <a:accent3>
        <a:srgbClr val="46B2B5"/>
      </a:accent3>
      <a:accent4>
        <a:srgbClr val="8CAA7E"/>
      </a:accent4>
      <a:accent5>
        <a:srgbClr val="D36F68"/>
      </a:accent5>
      <a:accent6>
        <a:srgbClr val="826276"/>
      </a:accent6>
      <a:hlink>
        <a:srgbClr val="46B2B5"/>
      </a:hlink>
      <a:folHlink>
        <a:srgbClr val="A46694"/>
      </a:folHlink>
    </a:clrScheme>
    <a:fontScheme name="Badge">
      <a:majorFont>
        <a:latin typeface="Impact" panose="020B0806030902050204"/>
        <a:ea typeface=""/>
        <a:cs typeface=""/>
      </a:majorFont>
      <a:minorFont>
        <a:latin typeface="Gill Sans MT" panose="020B0502020104020203"/>
        <a:ea typeface=""/>
        <a:cs typeface=""/>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771EA782-DFA6-45B1-AEA3-661F1715B310}"/>
    </a:ext>
  </a:extLst>
</a:theme>
</file>

<file path=ppt/theme/theme4.xml><?xml version="1.0" encoding="utf-8"?>
<a:theme xmlns:a="http://schemas.openxmlformats.org/drawingml/2006/main" name="Sapone">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docProps/app.xml><?xml version="1.0" encoding="utf-8"?>
<Properties xmlns="http://schemas.openxmlformats.org/officeDocument/2006/extended-properties" xmlns:vt="http://schemas.openxmlformats.org/officeDocument/2006/docPropsVTypes">
  <TotalTime>84</TotalTime>
  <Words>3956</Words>
  <Application>Microsoft Office PowerPoint</Application>
  <PresentationFormat>Widescreen</PresentationFormat>
  <Paragraphs>107</Paragraphs>
  <Slides>42</Slides>
  <Notes>0</Notes>
  <HiddenSlides>0</HiddenSlides>
  <MMClips>2</MMClips>
  <ScaleCrop>false</ScaleCrop>
  <HeadingPairs>
    <vt:vector size="6" baseType="variant">
      <vt:variant>
        <vt:lpstr>Caratteri utilizzati</vt:lpstr>
      </vt:variant>
      <vt:variant>
        <vt:i4>8</vt:i4>
      </vt:variant>
      <vt:variant>
        <vt:lpstr>Tema</vt:lpstr>
      </vt:variant>
      <vt:variant>
        <vt:i4>4</vt:i4>
      </vt:variant>
      <vt:variant>
        <vt:lpstr>Titoli diapositive</vt:lpstr>
      </vt:variant>
      <vt:variant>
        <vt:i4>42</vt:i4>
      </vt:variant>
    </vt:vector>
  </HeadingPairs>
  <TitlesOfParts>
    <vt:vector size="54" baseType="lpstr">
      <vt:lpstr>Arial</vt:lpstr>
      <vt:lpstr>Bookman Old Style</vt:lpstr>
      <vt:lpstr>Century Gothic</vt:lpstr>
      <vt:lpstr>Garamond</vt:lpstr>
      <vt:lpstr>Gill Sans MT</vt:lpstr>
      <vt:lpstr>Impact</vt:lpstr>
      <vt:lpstr>Rockwell</vt:lpstr>
      <vt:lpstr>Trebuchet MS</vt:lpstr>
      <vt:lpstr>Damask</vt:lpstr>
      <vt:lpstr>Berlino</vt:lpstr>
      <vt:lpstr>Badge</vt:lpstr>
      <vt:lpstr>Sapone</vt:lpstr>
      <vt:lpstr>THE BEST OF: PLATONE</vt:lpstr>
      <vt:lpstr>Presentazione standard di PowerPoint</vt:lpstr>
      <vt:lpstr>CONTRO I TIRANNI</vt:lpstr>
      <vt:lpstr>L’ideale migliora il reale</vt:lpstr>
      <vt:lpstr>I cattivi maestri</vt:lpstr>
      <vt:lpstr>La ricetta contro la tirannia? Il governo dei migliori</vt:lpstr>
      <vt:lpstr>ORALITÀ E SCRITTURA</vt:lpstr>
      <vt:lpstr>Lettera vii</vt:lpstr>
      <vt:lpstr>Conoscenza iniziatica</vt:lpstr>
      <vt:lpstr>Scrivere nelle anime</vt:lpstr>
      <vt:lpstr>Scripta volant, verba manent</vt:lpstr>
      <vt:lpstr>LE IDEE E LA DIALETTICA</vt:lpstr>
      <vt:lpstr>perché è un problema?</vt:lpstr>
      <vt:lpstr>Teoria delle idee</vt:lpstr>
      <vt:lpstr>La dialettica</vt:lpstr>
      <vt:lpstr>La politica è dialettica, L’amore è dialettica, tutto è dialettica</vt:lpstr>
      <vt:lpstr>LA RICOMPENSA DEI GIUSTI</vt:lpstr>
      <vt:lpstr>Mito di er</vt:lpstr>
      <vt:lpstr>La scelta</vt:lpstr>
      <vt:lpstr>La ricompensa dei giusti</vt:lpstr>
      <vt:lpstr>AMORE E BELLEZZA</vt:lpstr>
      <vt:lpstr>SIMPOSIO</vt:lpstr>
      <vt:lpstr>DISCORSO DI FEDRO</vt:lpstr>
      <vt:lpstr>DISCORSO DI PAUSANIA</vt:lpstr>
      <vt:lpstr>DISCORSO DI ERISSIMACO</vt:lpstr>
      <vt:lpstr>DISCORSO DI ARISTOFANE</vt:lpstr>
      <vt:lpstr>MITO DELL’ANDROGINO 1/2</vt:lpstr>
      <vt:lpstr>MITO DELL’ANDROGINO 2/2</vt:lpstr>
      <vt:lpstr>DISCORSO DI AGATONE</vt:lpstr>
      <vt:lpstr>DISCORSO DI SOCRATE/DIOTIMA</vt:lpstr>
      <vt:lpstr>Presentazione standard di PowerPoint</vt:lpstr>
      <vt:lpstr>MITO DELLA NASCITA DI EROS</vt:lpstr>
      <vt:lpstr>Presentazione standard di PowerPoint</vt:lpstr>
      <vt:lpstr>AMORE = IMMORTALITÀ (I FIGLI)</vt:lpstr>
      <vt:lpstr>AMORE = IMMORTALITÀ (I DISCEPOLI)</vt:lpstr>
      <vt:lpstr>IRRUZIONE DI ALCIBIADE</vt:lpstr>
      <vt:lpstr>DISCORSO DI ALCIBIADE</vt:lpstr>
      <vt:lpstr>FINALE APOLLINEO-SOCRATICO</vt:lpstr>
      <vt:lpstr>La forza cosmica: l’eros</vt:lpstr>
      <vt:lpstr>“beauty is truth, truth beauty”</vt:lpstr>
      <vt:lpstr>Che cos’è il bello?</vt:lpstr>
      <vt:lpstr>La bellezza, tutt’intorno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Marco Apolloni</dc:creator>
  <cp:lastModifiedBy>Marco Apolloni</cp:lastModifiedBy>
  <cp:revision>23</cp:revision>
  <dcterms:created xsi:type="dcterms:W3CDTF">2017-10-29T19:26:45Z</dcterms:created>
  <dcterms:modified xsi:type="dcterms:W3CDTF">2017-10-29T22:20:24Z</dcterms:modified>
</cp:coreProperties>
</file>