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256" r:id="rId2"/>
    <p:sldId id="258" r:id="rId3"/>
    <p:sldId id="257" r:id="rId4"/>
    <p:sldId id="259" r:id="rId5"/>
    <p:sldId id="260" r:id="rId6"/>
    <p:sldId id="267" r:id="rId7"/>
    <p:sldId id="261" r:id="rId8"/>
    <p:sldId id="262" r:id="rId9"/>
    <p:sldId id="263" r:id="rId10"/>
    <p:sldId id="265" r:id="rId11"/>
    <p:sldId id="264" r:id="rId12"/>
    <p:sldId id="266" r:id="rId13"/>
    <p:sldId id="268" r:id="rId14"/>
    <p:sldId id="269" r:id="rId15"/>
    <p:sldId id="270" r:id="rId16"/>
    <p:sldId id="271" r:id="rId17"/>
    <p:sldId id="272" r:id="rId18"/>
    <p:sldId id="273" r:id="rId19"/>
    <p:sldId id="274" r:id="rId20"/>
    <p:sldId id="276" r:id="rId21"/>
    <p:sldId id="277" r:id="rId22"/>
    <p:sldId id="278" r:id="rId23"/>
    <p:sldId id="279" r:id="rId24"/>
    <p:sldId id="282" r:id="rId25"/>
    <p:sldId id="280" r:id="rId26"/>
    <p:sldId id="275" r:id="rId27"/>
    <p:sldId id="28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822"/>
  </p:normalViewPr>
  <p:slideViewPr>
    <p:cSldViewPr snapToGrid="0" snapToObjects="1">
      <p:cViewPr>
        <p:scale>
          <a:sx n="128" d="100"/>
          <a:sy n="128" d="100"/>
        </p:scale>
        <p:origin x="-264"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62A6C9-8409-1045-8FFA-E3DC8858133A}" type="datetimeFigureOut">
              <a:rPr lang="it-IT" smtClean="0"/>
              <a:t>10/11/2016</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1AEC22-3643-5F42-97CC-3D1194146052}" type="slidenum">
              <a:rPr lang="it-IT" smtClean="0"/>
              <a:t>0</a:t>
            </a:fld>
            <a:endParaRPr lang="it-IT"/>
          </a:p>
        </p:txBody>
      </p:sp>
    </p:spTree>
    <p:extLst>
      <p:ext uri="{BB962C8B-B14F-4D97-AF65-F5344CB8AC3E}">
        <p14:creationId xmlns:p14="http://schemas.microsoft.com/office/powerpoint/2010/main" val="1456241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E4B1A-CC09-C342-A709-173F20089C5F}" type="datetimeFigureOut">
              <a:rPr lang="it-IT" smtClean="0"/>
              <a:t>10/11/2016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49852F-FB16-3C4B-B8FC-8369C681B015}" type="slidenum">
              <a:rPr lang="it-IT" smtClean="0"/>
              <a:t>‹N›</a:t>
            </a:fld>
            <a:endParaRPr lang="it-IT"/>
          </a:p>
        </p:txBody>
      </p:sp>
    </p:spTree>
    <p:extLst>
      <p:ext uri="{BB962C8B-B14F-4D97-AF65-F5344CB8AC3E}">
        <p14:creationId xmlns:p14="http://schemas.microsoft.com/office/powerpoint/2010/main" val="178074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1A49852F-FB16-3C4B-B8FC-8369C681B015}" type="slidenum">
              <a:rPr lang="it-IT" smtClean="0"/>
              <a:t>‹N›</a:t>
            </a:fld>
            <a:endParaRPr lang="it-IT"/>
          </a:p>
        </p:txBody>
      </p:sp>
    </p:spTree>
    <p:extLst>
      <p:ext uri="{BB962C8B-B14F-4D97-AF65-F5344CB8AC3E}">
        <p14:creationId xmlns:p14="http://schemas.microsoft.com/office/powerpoint/2010/main" val="3215560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it-IT"/>
              <a:t>Fare clic per modificare stile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11/10/2016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it-IT"/>
              <a:t>Fare clic per modificare stile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11/10/2016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it-IT"/>
              <a:t>Fare clic per modificare stile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it-IT"/>
              <a:t>Fare clic per modificare stile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it-IT"/>
              <a:t>Fare clic per modificare stile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11/10/2016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it-IT"/>
              <a:t>Fare clic per modificare stile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11/10/2016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it-IT"/>
              <a:t>Fare clic per modificare stile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11/10/2016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Il tempo</a:t>
            </a:r>
          </a:p>
        </p:txBody>
      </p:sp>
      <p:sp>
        <p:nvSpPr>
          <p:cNvPr id="3" name="Sottotitolo 2"/>
          <p:cNvSpPr>
            <a:spLocks noGrp="1"/>
          </p:cNvSpPr>
          <p:nvPr>
            <p:ph type="subTitle" idx="1"/>
          </p:nvPr>
        </p:nvSpPr>
        <p:spPr/>
        <p:txBody>
          <a:bodyPr/>
          <a:lstStyle/>
          <a:p>
            <a:r>
              <a:rPr lang="it-IT" dirty="0"/>
              <a:t>PROF. MARCO APOLLONI</a:t>
            </a:r>
          </a:p>
        </p:txBody>
      </p:sp>
    </p:spTree>
    <p:extLst>
      <p:ext uri="{BB962C8B-B14F-4D97-AF65-F5344CB8AC3E}">
        <p14:creationId xmlns:p14="http://schemas.microsoft.com/office/powerpoint/2010/main" val="1886813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4900" y="0"/>
            <a:ext cx="4894898" cy="6858000"/>
          </a:xfrm>
          <a:prstGeom prst="rect">
            <a:avLst/>
          </a:prstGeom>
        </p:spPr>
      </p:pic>
    </p:spTree>
    <p:extLst>
      <p:ext uri="{BB962C8B-B14F-4D97-AF65-F5344CB8AC3E}">
        <p14:creationId xmlns:p14="http://schemas.microsoft.com/office/powerpoint/2010/main" val="805492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“Il curioso caso di Benjamin Button” (2008)</a:t>
            </a:r>
          </a:p>
        </p:txBody>
      </p:sp>
      <p:sp>
        <p:nvSpPr>
          <p:cNvPr id="3" name="Segnaposto contenuto 2"/>
          <p:cNvSpPr>
            <a:spLocks noGrp="1"/>
          </p:cNvSpPr>
          <p:nvPr>
            <p:ph idx="1"/>
          </p:nvPr>
        </p:nvSpPr>
        <p:spPr>
          <a:xfrm>
            <a:off x="1371600" y="2285999"/>
            <a:ext cx="9601200" cy="4492487"/>
          </a:xfrm>
        </p:spPr>
        <p:txBody>
          <a:bodyPr>
            <a:noAutofit/>
          </a:bodyPr>
          <a:lstStyle/>
          <a:p>
            <a:pPr algn="just"/>
            <a:r>
              <a:rPr lang="it-IT" sz="2200" dirty="0"/>
              <a:t>Come in tutti i film scelti in “Filosofi da Oscar”: la trama ha un’importanza relativa. </a:t>
            </a:r>
          </a:p>
          <a:p>
            <a:pPr algn="just"/>
            <a:r>
              <a:rPr lang="it-IT" sz="2200" dirty="0"/>
              <a:t>Immaginate la trama come il contenitore. Secondo voi: può esso contare più del contenuto?</a:t>
            </a:r>
          </a:p>
          <a:p>
            <a:pPr algn="just"/>
            <a:r>
              <a:rPr lang="it-IT" sz="2200" dirty="0"/>
              <a:t>Bene, la filosofia – idem la </a:t>
            </a:r>
            <a:r>
              <a:rPr lang="it-IT" sz="2200" dirty="0" err="1"/>
              <a:t>cinefilosofia</a:t>
            </a:r>
            <a:r>
              <a:rPr lang="it-IT" sz="2200" dirty="0"/>
              <a:t> – bada più al contenuto che al contenitore.</a:t>
            </a:r>
          </a:p>
          <a:p>
            <a:pPr algn="just"/>
            <a:r>
              <a:rPr lang="it-IT" sz="2200" dirty="0"/>
              <a:t>La letteratura, per esempio, tiene in eguale conto l’uno, il contenitore/la forma, e l’altro, il contenuto.</a:t>
            </a:r>
          </a:p>
          <a:p>
            <a:pPr algn="just"/>
            <a:r>
              <a:rPr lang="it-IT" sz="2200" dirty="0"/>
              <a:t>Il film è tratto dall’omonima novella dello scrittore americano – la voce più potente di quel periodo denominato “età del jazz”, anche noto come i “ruggenti anni venti” – Francis Scott Fitzgerald. Autore – fra le altre opere – de “Il grande Gatsby”.</a:t>
            </a:r>
          </a:p>
        </p:txBody>
      </p:sp>
    </p:spTree>
    <p:extLst>
      <p:ext uri="{BB962C8B-B14F-4D97-AF65-F5344CB8AC3E}">
        <p14:creationId xmlns:p14="http://schemas.microsoft.com/office/powerpoint/2010/main" val="188930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Rectangle 7"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contenuto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2057" r="12853"/>
          <a:stretch/>
        </p:blipFill>
        <p:spPr>
          <a:xfrm>
            <a:off x="-1" y="10"/>
            <a:ext cx="12188652"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371600" y="685800"/>
            <a:ext cx="9601200" cy="1485900"/>
          </a:xfrm>
        </p:spPr>
        <p:txBody>
          <a:bodyPr vert="horz" lIns="91440" tIns="45720" rIns="91440" bIns="45720" rtlCol="0" anchor="t">
            <a:normAutofit/>
          </a:bodyPr>
          <a:lstStyle/>
          <a:p>
            <a:pPr algn="ctr"/>
            <a:r>
              <a:rPr lang="en-US" dirty="0">
                <a:solidFill>
                  <a:schemeClr val="bg2"/>
                </a:solidFill>
              </a:rPr>
              <a:t>Il </a:t>
            </a:r>
            <a:r>
              <a:rPr lang="en-US" dirty="0" err="1">
                <a:solidFill>
                  <a:schemeClr val="bg2"/>
                </a:solidFill>
              </a:rPr>
              <a:t>tema</a:t>
            </a:r>
            <a:endParaRPr lang="en-US" dirty="0">
              <a:solidFill>
                <a:schemeClr val="bg2"/>
              </a:solidFill>
            </a:endParaRPr>
          </a:p>
        </p:txBody>
      </p:sp>
      <p:sp>
        <p:nvSpPr>
          <p:cNvPr id="3" name="Segnaposto contenuto 2"/>
          <p:cNvSpPr>
            <a:spLocks noGrp="1"/>
          </p:cNvSpPr>
          <p:nvPr>
            <p:ph sz="half" idx="1"/>
          </p:nvPr>
        </p:nvSpPr>
        <p:spPr>
          <a:xfrm>
            <a:off x="1371600" y="2285999"/>
            <a:ext cx="9601200" cy="4214191"/>
          </a:xfrm>
        </p:spPr>
        <p:txBody>
          <a:bodyPr vert="horz" lIns="91440" tIns="45720" rIns="91440" bIns="45720" rtlCol="0">
            <a:noAutofit/>
          </a:bodyPr>
          <a:lstStyle/>
          <a:p>
            <a:pPr algn="just"/>
            <a:r>
              <a:rPr lang="it-IT" sz="2200" dirty="0">
                <a:solidFill>
                  <a:schemeClr val="bg2"/>
                </a:solidFill>
              </a:rPr>
              <a:t>È quella che definisco “la forza soverchiante dell’amore” (p. 127).  </a:t>
            </a:r>
          </a:p>
          <a:p>
            <a:pPr algn="just"/>
            <a:r>
              <a:rPr lang="it-IT" sz="2200" dirty="0">
                <a:solidFill>
                  <a:schemeClr val="bg2"/>
                </a:solidFill>
              </a:rPr>
              <a:t>Nella fattispecie siamo davanti a una storia di amore e morte. </a:t>
            </a:r>
          </a:p>
          <a:p>
            <a:pPr algn="just"/>
            <a:r>
              <a:rPr lang="it-IT" sz="2200" dirty="0">
                <a:solidFill>
                  <a:schemeClr val="bg2"/>
                </a:solidFill>
              </a:rPr>
              <a:t>Eros e Thanatos è il sottile fil </a:t>
            </a:r>
            <a:r>
              <a:rPr lang="it-IT" sz="2200" dirty="0" err="1">
                <a:solidFill>
                  <a:schemeClr val="bg2"/>
                </a:solidFill>
              </a:rPr>
              <a:t>rouge</a:t>
            </a:r>
            <a:r>
              <a:rPr lang="it-IT" sz="2200" dirty="0">
                <a:solidFill>
                  <a:schemeClr val="bg2"/>
                </a:solidFill>
              </a:rPr>
              <a:t> che corre per tutto “Filosofi da Oscar”. Nel saggio dedicato a Benjamin Button lo ripropongo inserendolo in una cornice più ampia.</a:t>
            </a:r>
          </a:p>
          <a:p>
            <a:pPr algn="just"/>
            <a:r>
              <a:rPr lang="it-IT" sz="2200" dirty="0">
                <a:solidFill>
                  <a:schemeClr val="bg2"/>
                </a:solidFill>
              </a:rPr>
              <a:t>Questa cornice è il tempo: sommo tiranno degli umani destini. Lo scoglio invalicabile oltre il quale non ci è dato andare.</a:t>
            </a:r>
          </a:p>
          <a:p>
            <a:pPr algn="just"/>
            <a:r>
              <a:rPr lang="it-IT" sz="2200" dirty="0">
                <a:solidFill>
                  <a:schemeClr val="bg2"/>
                </a:solidFill>
              </a:rPr>
              <a:t>A meno di non imbarcarsi nella </a:t>
            </a:r>
            <a:r>
              <a:rPr lang="it-IT" sz="2200" b="1" u="sng" dirty="0">
                <a:solidFill>
                  <a:schemeClr val="bg2"/>
                </a:solidFill>
              </a:rPr>
              <a:t>nave della fede</a:t>
            </a:r>
            <a:r>
              <a:rPr lang="it-IT" sz="2200" dirty="0">
                <a:solidFill>
                  <a:schemeClr val="bg2"/>
                </a:solidFill>
              </a:rPr>
              <a:t>.</a:t>
            </a:r>
          </a:p>
          <a:p>
            <a:pPr algn="just"/>
            <a:r>
              <a:rPr lang="it-IT" sz="2200" dirty="0">
                <a:solidFill>
                  <a:schemeClr val="bg2"/>
                </a:solidFill>
              </a:rPr>
              <a:t>Non dico altro, altrimenti sconfinerei in territorio teologico e, per venirne a capo, occorrerebbe un altro corso.</a:t>
            </a:r>
          </a:p>
        </p:txBody>
      </p:sp>
    </p:spTree>
    <p:extLst>
      <p:ext uri="{BB962C8B-B14F-4D97-AF65-F5344CB8AC3E}">
        <p14:creationId xmlns:p14="http://schemas.microsoft.com/office/powerpoint/2010/main" val="1814555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K L'Orologio di Monsieur Gateau.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6725" y="209550"/>
            <a:ext cx="11330152" cy="6858000"/>
          </a:xfrm>
          <a:prstGeom prst="rect">
            <a:avLst/>
          </a:prstGeom>
        </p:spPr>
      </p:pic>
    </p:spTree>
    <p:extLst>
      <p:ext uri="{BB962C8B-B14F-4D97-AF65-F5344CB8AC3E}">
        <p14:creationId xmlns:p14="http://schemas.microsoft.com/office/powerpoint/2010/main" val="20882597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L’orologiaio. La mia interpretazione</a:t>
            </a:r>
          </a:p>
        </p:txBody>
      </p:sp>
      <p:sp>
        <p:nvSpPr>
          <p:cNvPr id="3" name="Segnaposto contenuto 2"/>
          <p:cNvSpPr>
            <a:spLocks noGrp="1"/>
          </p:cNvSpPr>
          <p:nvPr>
            <p:ph idx="1"/>
          </p:nvPr>
        </p:nvSpPr>
        <p:spPr>
          <a:xfrm>
            <a:off x="1371600" y="2285999"/>
            <a:ext cx="9601200" cy="3788979"/>
          </a:xfrm>
        </p:spPr>
        <p:txBody>
          <a:bodyPr>
            <a:noAutofit/>
          </a:bodyPr>
          <a:lstStyle/>
          <a:p>
            <a:pPr algn="just">
              <a:buFont typeface="Arial" charset="0"/>
              <a:buChar char="•"/>
            </a:pPr>
            <a:r>
              <a:rPr lang="it-IT" sz="2600" dirty="0"/>
              <a:t>Il figlio dell’orologiaio “muore in combattimento durante la Prima guerra mondiale. Proprio quest’irrevocabile perdita spinge l’uomo a ingegnarsi al punto che arriva a costruire un orologio capace di funzionare alla rovescia per far tornare indietro il figlio e tutti i figli caduti durante la guerra” (p. 131).</a:t>
            </a:r>
          </a:p>
          <a:p>
            <a:pPr algn="just">
              <a:buFont typeface="Arial" charset="0"/>
              <a:buChar char="•"/>
            </a:pPr>
            <a:r>
              <a:rPr lang="it-IT" sz="2600" dirty="0"/>
              <a:t>Quindi?</a:t>
            </a:r>
          </a:p>
          <a:p>
            <a:pPr algn="just">
              <a:buFont typeface="Arial" charset="0"/>
              <a:buChar char="•"/>
            </a:pPr>
            <a:r>
              <a:rPr lang="it-IT" sz="2600" dirty="0"/>
              <a:t>“La metafora del tempo, racchiusa nell’immagine dello stravagante orologiaio, simboleggia la condizione di </a:t>
            </a:r>
            <a:r>
              <a:rPr lang="it-IT" sz="2600" i="1" dirty="0"/>
              <a:t>passaggio </a:t>
            </a:r>
            <a:r>
              <a:rPr lang="it-IT" sz="2600" dirty="0"/>
              <a:t>dell’uomo sulla terra” (p. 131).</a:t>
            </a:r>
          </a:p>
        </p:txBody>
      </p:sp>
    </p:spTree>
    <p:extLst>
      <p:ext uri="{BB962C8B-B14F-4D97-AF65-F5344CB8AC3E}">
        <p14:creationId xmlns:p14="http://schemas.microsoft.com/office/powerpoint/2010/main" val="137150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Rectangle 7"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immagine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2491" r="1" b="22489"/>
          <a:stretch/>
        </p:blipFill>
        <p:spPr>
          <a:xfrm>
            <a:off x="-1" y="10"/>
            <a:ext cx="12188652"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371600" y="168965"/>
            <a:ext cx="9601200" cy="834887"/>
          </a:xfrm>
        </p:spPr>
        <p:txBody>
          <a:bodyPr vert="horz" lIns="91440" tIns="45720" rIns="91440" bIns="45720" rtlCol="0" anchor="t">
            <a:normAutofit/>
          </a:bodyPr>
          <a:lstStyle/>
          <a:p>
            <a:pPr algn="ctr">
              <a:lnSpc>
                <a:spcPct val="89000"/>
              </a:lnSpc>
            </a:pPr>
            <a:r>
              <a:rPr lang="en-US" sz="4400" dirty="0"/>
              <a:t>Il film</a:t>
            </a:r>
          </a:p>
        </p:txBody>
      </p:sp>
      <p:sp>
        <p:nvSpPr>
          <p:cNvPr id="4" name="Segnaposto testo 3"/>
          <p:cNvSpPr>
            <a:spLocks noGrp="1"/>
          </p:cNvSpPr>
          <p:nvPr>
            <p:ph type="body" sz="half" idx="2"/>
          </p:nvPr>
        </p:nvSpPr>
        <p:spPr>
          <a:xfrm>
            <a:off x="1371600" y="1172807"/>
            <a:ext cx="9601200" cy="4731036"/>
          </a:xfrm>
        </p:spPr>
        <p:txBody>
          <a:bodyPr vert="horz" lIns="91440" tIns="45720" rIns="91440" bIns="45720" rtlCol="0">
            <a:noAutofit/>
          </a:bodyPr>
          <a:lstStyle/>
          <a:p>
            <a:pPr marL="384048" indent="-384048" algn="just">
              <a:lnSpc>
                <a:spcPct val="94000"/>
              </a:lnSpc>
              <a:spcAft>
                <a:spcPts val="200"/>
              </a:spcAft>
              <a:buFont typeface="Arial" charset="0"/>
              <a:buChar char="•"/>
            </a:pPr>
            <a:r>
              <a:rPr lang="en-US" sz="2400" dirty="0"/>
              <a:t>La </a:t>
            </a:r>
            <a:r>
              <a:rPr lang="en-US" sz="2400" dirty="0" err="1"/>
              <a:t>vicenda</a:t>
            </a:r>
            <a:r>
              <a:rPr lang="en-US" sz="2400" dirty="0"/>
              <a:t> </a:t>
            </a:r>
            <a:r>
              <a:rPr lang="en-US" sz="2400" dirty="0" err="1"/>
              <a:t>è</a:t>
            </a:r>
            <a:r>
              <a:rPr lang="en-US" sz="2400" dirty="0"/>
              <a:t> </a:t>
            </a:r>
            <a:r>
              <a:rPr lang="en-US" sz="2400" dirty="0" err="1"/>
              <a:t>ambientata</a:t>
            </a:r>
            <a:r>
              <a:rPr lang="en-US" sz="2400" dirty="0"/>
              <a:t> </a:t>
            </a:r>
            <a:r>
              <a:rPr lang="it-IT" sz="2400" dirty="0"/>
              <a:t>nella patria del Jazz: la “New Orleans d’inizio secolo” (p. 127).</a:t>
            </a:r>
          </a:p>
          <a:p>
            <a:pPr marL="384048" indent="-384048" algn="just">
              <a:lnSpc>
                <a:spcPct val="94000"/>
              </a:lnSpc>
              <a:spcAft>
                <a:spcPts val="200"/>
              </a:spcAft>
              <a:buFont typeface="Arial" charset="0"/>
              <a:buChar char="•"/>
            </a:pPr>
            <a:r>
              <a:rPr lang="it-IT" sz="2400" dirty="0"/>
              <a:t>“Della città patria del jazz” il nostro protagonista condivide “la natura complessa, vista la sua gioia di vivere miscelata a un’irrinunciabile dose di malinconia” (p. 127).</a:t>
            </a:r>
          </a:p>
          <a:p>
            <a:pPr marL="384048" indent="-384048" algn="just">
              <a:lnSpc>
                <a:spcPct val="94000"/>
              </a:lnSpc>
              <a:spcAft>
                <a:spcPts val="200"/>
              </a:spcAft>
              <a:buFont typeface="Arial" charset="0"/>
              <a:buChar char="•"/>
            </a:pPr>
            <a:r>
              <a:rPr lang="it-IT" sz="2400" dirty="0"/>
              <a:t>Com’è possibile </a:t>
            </a:r>
            <a:r>
              <a:rPr lang="it-IT" sz="2400" b="1" u="sng" dirty="0"/>
              <a:t>combinare insieme</a:t>
            </a:r>
            <a:r>
              <a:rPr lang="it-IT" sz="2400" dirty="0"/>
              <a:t> gioia e malinconia?</a:t>
            </a:r>
          </a:p>
          <a:p>
            <a:pPr marL="384048" indent="-384048" algn="just">
              <a:lnSpc>
                <a:spcPct val="94000"/>
              </a:lnSpc>
              <a:spcAft>
                <a:spcPts val="200"/>
              </a:spcAft>
              <a:buFont typeface="Arial" charset="0"/>
              <a:buChar char="•"/>
            </a:pPr>
            <a:r>
              <a:rPr lang="it-IT" sz="2400" dirty="0"/>
              <a:t>Per lo stesso motivo per cui l’umorismo scaturisce dalla tristezza.</a:t>
            </a:r>
          </a:p>
          <a:p>
            <a:pPr marL="384048" indent="-384048" algn="just">
              <a:lnSpc>
                <a:spcPct val="94000"/>
              </a:lnSpc>
              <a:spcAft>
                <a:spcPts val="200"/>
              </a:spcAft>
              <a:buFont typeface="Arial" charset="0"/>
              <a:buChar char="•"/>
            </a:pPr>
            <a:r>
              <a:rPr lang="it-IT" sz="2400" dirty="0"/>
              <a:t>Per esempio: così come a volte si fa una battuta per allentare la tensione imputabile a una situazione pesante – più o meno tragica –, allo stesso modo si vuole essere felici, si vuole andare a ballare, si vuole festeggiare, fare all’amore, trascorrere delle ore spensierate in piacevole compagnia per il semplice motivo che senza la gioia non si potrebbe sopportare la tristezza </a:t>
            </a:r>
            <a:r>
              <a:rPr lang="it-IT" sz="2400" b="1" u="sng" dirty="0"/>
              <a:t>senza fondo</a:t>
            </a:r>
            <a:r>
              <a:rPr lang="it-IT" sz="2400" dirty="0"/>
              <a:t> della vita.  </a:t>
            </a:r>
          </a:p>
          <a:p>
            <a:pPr marL="384048" indent="-384048" algn="just">
              <a:lnSpc>
                <a:spcPct val="94000"/>
              </a:lnSpc>
              <a:spcAft>
                <a:spcPts val="200"/>
              </a:spcAft>
              <a:buFont typeface="Arial" charset="0"/>
              <a:buChar char="•"/>
            </a:pPr>
            <a:endParaRPr lang="en-US" sz="2400" dirty="0"/>
          </a:p>
        </p:txBody>
      </p:sp>
    </p:spTree>
    <p:extLst>
      <p:ext uri="{BB962C8B-B14F-4D97-AF65-F5344CB8AC3E}">
        <p14:creationId xmlns:p14="http://schemas.microsoft.com/office/powerpoint/2010/main" val="3860392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Rectangle 7"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immagine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583"/>
          <a:stretch/>
        </p:blipFill>
        <p:spPr>
          <a:xfrm>
            <a:off x="-1" y="10"/>
            <a:ext cx="4602146" cy="6857990"/>
          </a:xfrm>
          <a:prstGeom prst="rect">
            <a:avLst/>
          </a:prstGeom>
        </p:spPr>
      </p:pic>
      <p:sp>
        <p:nvSpPr>
          <p:cNvPr id="10" name="Rectangle 9"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5100824" y="1"/>
            <a:ext cx="6176776" cy="1566040"/>
          </a:xfrm>
        </p:spPr>
        <p:txBody>
          <a:bodyPr vert="horz" lIns="91440" tIns="45720" rIns="91440" bIns="45720" rtlCol="0" anchor="t">
            <a:normAutofit/>
          </a:bodyPr>
          <a:lstStyle/>
          <a:p>
            <a:pPr algn="ctr">
              <a:lnSpc>
                <a:spcPct val="89000"/>
              </a:lnSpc>
            </a:pPr>
            <a:r>
              <a:rPr lang="en-US" dirty="0"/>
              <a:t>La “via di mezzo” </a:t>
            </a:r>
            <a:r>
              <a:rPr lang="en-US" dirty="0" err="1"/>
              <a:t>aristotelica</a:t>
            </a:r>
            <a:endParaRPr lang="en-US" dirty="0"/>
          </a:p>
        </p:txBody>
      </p:sp>
      <p:sp>
        <p:nvSpPr>
          <p:cNvPr id="4" name="Segnaposto testo 3"/>
          <p:cNvSpPr>
            <a:spLocks noGrp="1"/>
          </p:cNvSpPr>
          <p:nvPr>
            <p:ph type="body" sz="half" idx="2"/>
          </p:nvPr>
        </p:nvSpPr>
        <p:spPr>
          <a:xfrm>
            <a:off x="5100824" y="1566041"/>
            <a:ext cx="6176776" cy="5291959"/>
          </a:xfrm>
        </p:spPr>
        <p:txBody>
          <a:bodyPr vert="horz" lIns="91440" tIns="45720" rIns="91440" bIns="45720" rtlCol="0">
            <a:noAutofit/>
          </a:bodyPr>
          <a:lstStyle/>
          <a:p>
            <a:pPr marL="384048" indent="-384048" algn="just">
              <a:lnSpc>
                <a:spcPct val="94000"/>
              </a:lnSpc>
              <a:spcAft>
                <a:spcPts val="200"/>
              </a:spcAft>
              <a:buFont typeface="Arial" charset="0"/>
              <a:buChar char="•"/>
            </a:pPr>
            <a:r>
              <a:rPr lang="it-IT" sz="2900" dirty="0"/>
              <a:t>Da questa consapevolezza, cioè dalla consapevolezza della </a:t>
            </a:r>
            <a:r>
              <a:rPr lang="it-IT" sz="2900" b="1" u="sng" dirty="0"/>
              <a:t>correlazione</a:t>
            </a:r>
            <a:r>
              <a:rPr lang="it-IT" sz="2900" dirty="0"/>
              <a:t> tra gioia di vivere e tristezza del vivere nasce quel grande e complesso sentimento denominato: malinconia.</a:t>
            </a:r>
          </a:p>
          <a:p>
            <a:pPr marL="384048" indent="-384048" algn="just">
              <a:lnSpc>
                <a:spcPct val="94000"/>
              </a:lnSpc>
              <a:spcAft>
                <a:spcPts val="200"/>
              </a:spcAft>
              <a:buFont typeface="Arial" charset="0"/>
              <a:buChar char="•"/>
            </a:pPr>
            <a:r>
              <a:rPr lang="it-IT" sz="2900" dirty="0"/>
              <a:t>Una puntualizzazione. Un pizzico di malinconia può anche far bene. Tutto dipende dal </a:t>
            </a:r>
            <a:r>
              <a:rPr lang="it-IT" sz="2900" b="1" u="sng" dirty="0"/>
              <a:t>non essere troppo</a:t>
            </a:r>
            <a:r>
              <a:rPr lang="it-IT" sz="2900" dirty="0"/>
              <a:t> malinconici. Perciò occorre seguire la dottrina aristotelica della “</a:t>
            </a:r>
            <a:r>
              <a:rPr lang="it-IT" sz="2900" b="1" u="sng" dirty="0"/>
              <a:t>via di mezzo</a:t>
            </a:r>
            <a:r>
              <a:rPr lang="it-IT" sz="2900" dirty="0"/>
              <a:t>”: né troppo né poco.</a:t>
            </a:r>
            <a:endParaRPr lang="en-US" sz="2900" dirty="0"/>
          </a:p>
        </p:txBody>
      </p:sp>
    </p:spTree>
    <p:extLst>
      <p:ext uri="{BB962C8B-B14F-4D97-AF65-F5344CB8AC3E}">
        <p14:creationId xmlns:p14="http://schemas.microsoft.com/office/powerpoint/2010/main" val="3487040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Rectangle 7"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immagine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1" b="7907"/>
          <a:stretch/>
        </p:blipFill>
        <p:spPr>
          <a:xfrm>
            <a:off x="7612260" y="10"/>
            <a:ext cx="4579739" cy="6857990"/>
          </a:xfrm>
          <a:prstGeom prst="rect">
            <a:avLst/>
          </a:prstGeom>
        </p:spPr>
      </p:pic>
      <p:sp>
        <p:nvSpPr>
          <p:cNvPr id="2" name="Titolo 1"/>
          <p:cNvSpPr>
            <a:spLocks noGrp="1"/>
          </p:cNvSpPr>
          <p:nvPr>
            <p:ph type="title"/>
          </p:nvPr>
        </p:nvSpPr>
        <p:spPr>
          <a:xfrm>
            <a:off x="784743" y="685800"/>
            <a:ext cx="5793475" cy="1282148"/>
          </a:xfrm>
        </p:spPr>
        <p:txBody>
          <a:bodyPr vert="horz" lIns="91440" tIns="45720" rIns="91440" bIns="45720" rtlCol="0" anchor="t">
            <a:normAutofit fontScale="90000"/>
          </a:bodyPr>
          <a:lstStyle/>
          <a:p>
            <a:pPr algn="ctr">
              <a:lnSpc>
                <a:spcPct val="89000"/>
              </a:lnSpc>
            </a:pPr>
            <a:r>
              <a:rPr lang="en-US" sz="4400" dirty="0"/>
              <a:t>Una </a:t>
            </a:r>
            <a:r>
              <a:rPr lang="en-US" sz="4400" dirty="0" err="1"/>
              <a:t>favola</a:t>
            </a:r>
            <a:r>
              <a:rPr lang="en-US" sz="4400" dirty="0"/>
              <a:t>, per soli </a:t>
            </a:r>
            <a:r>
              <a:rPr lang="en-US" sz="4400" dirty="0" err="1"/>
              <a:t>adulti</a:t>
            </a:r>
            <a:endParaRPr lang="en-US" sz="4400" dirty="0"/>
          </a:p>
        </p:txBody>
      </p:sp>
      <p:sp>
        <p:nvSpPr>
          <p:cNvPr id="4" name="Segnaposto testo 3"/>
          <p:cNvSpPr>
            <a:spLocks noGrp="1"/>
          </p:cNvSpPr>
          <p:nvPr>
            <p:ph type="body" sz="half" idx="2"/>
          </p:nvPr>
        </p:nvSpPr>
        <p:spPr>
          <a:xfrm>
            <a:off x="784743" y="1967948"/>
            <a:ext cx="5793475" cy="4890052"/>
          </a:xfrm>
        </p:spPr>
        <p:txBody>
          <a:bodyPr vert="horz" lIns="91440" tIns="45720" rIns="91440" bIns="45720" rtlCol="0">
            <a:noAutofit/>
          </a:bodyPr>
          <a:lstStyle/>
          <a:p>
            <a:pPr marL="384048" indent="-384048" algn="just">
              <a:lnSpc>
                <a:spcPct val="94000"/>
              </a:lnSpc>
              <a:spcAft>
                <a:spcPts val="200"/>
              </a:spcAft>
              <a:buFont typeface="Arial" charset="0"/>
              <a:buChar char="•"/>
            </a:pPr>
            <a:r>
              <a:rPr lang="en-US" sz="2300" dirty="0" err="1"/>
              <a:t>L’amore</a:t>
            </a:r>
            <a:r>
              <a:rPr lang="en-US" sz="2300" dirty="0"/>
              <a:t> </a:t>
            </a:r>
            <a:r>
              <a:rPr lang="en-US" sz="2300" dirty="0" err="1"/>
              <a:t>tra</a:t>
            </a:r>
            <a:r>
              <a:rPr lang="en-US" sz="2300" dirty="0"/>
              <a:t> Daisy e </a:t>
            </a:r>
            <a:r>
              <a:rPr lang="en-US" sz="2300" noProof="1"/>
              <a:t>Benjamin è ammantato da “un’aura tragica” (p. 129).</a:t>
            </a:r>
          </a:p>
          <a:p>
            <a:pPr marL="384048" indent="-384048" algn="just">
              <a:lnSpc>
                <a:spcPct val="94000"/>
              </a:lnSpc>
              <a:spcAft>
                <a:spcPts val="200"/>
              </a:spcAft>
              <a:buFont typeface="Arial" charset="0"/>
              <a:buChar char="•"/>
            </a:pPr>
            <a:r>
              <a:rPr lang="en-US" sz="2300" noProof="1"/>
              <a:t>Così come un po’ tutti i </a:t>
            </a:r>
            <a:r>
              <a:rPr lang="it-IT" sz="2300" noProof="1"/>
              <a:t>protagonisti delle novelle di Fitzgerald – si veda su tutti il personaggio di Gatsby –, anche loro due sono destinati a non vedere soddisfatto, se non in piccola parte, il loro sogno di felicità a due.</a:t>
            </a:r>
          </a:p>
          <a:p>
            <a:pPr marL="384048" indent="-384048" algn="just">
              <a:lnSpc>
                <a:spcPct val="94000"/>
              </a:lnSpc>
              <a:spcAft>
                <a:spcPts val="200"/>
              </a:spcAft>
              <a:buFont typeface="Arial" charset="0"/>
              <a:buChar char="•"/>
            </a:pPr>
            <a:r>
              <a:rPr lang="it-IT" sz="2300" noProof="1"/>
              <a:t>Pur incontrandosi Benjamin “nel punto mediano della sua vita con l’amata Daisy [</a:t>
            </a:r>
            <a:r>
              <a:rPr lang="mr-IN" sz="2300" noProof="1"/>
              <a:t>…</a:t>
            </a:r>
            <a:r>
              <a:rPr lang="it-IT" sz="2300" noProof="1"/>
              <a:t>] proprio sul più bello [</a:t>
            </a:r>
            <a:r>
              <a:rPr lang="mr-IN" sz="2300" noProof="1"/>
              <a:t>…</a:t>
            </a:r>
            <a:r>
              <a:rPr lang="it-IT" sz="2300" noProof="1"/>
              <a:t>] decide di rinunciare perché non vuole vedere crescere lui </a:t>
            </a:r>
            <a:r>
              <a:rPr lang="it-IT" sz="2300" i="1" noProof="1"/>
              <a:t>bambino</a:t>
            </a:r>
            <a:r>
              <a:rPr lang="it-IT" sz="2300" noProof="1"/>
              <a:t> la sua bambina” (p. 129).</a:t>
            </a:r>
            <a:endParaRPr lang="en-US" sz="2300" dirty="0"/>
          </a:p>
        </p:txBody>
      </p:sp>
    </p:spTree>
    <p:extLst>
      <p:ext uri="{BB962C8B-B14F-4D97-AF65-F5344CB8AC3E}">
        <p14:creationId xmlns:p14="http://schemas.microsoft.com/office/powerpoint/2010/main" val="2725070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K Il curioso caso di Benjamin Button Voglio ricordarmi di noi così.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88275" y="105103"/>
            <a:ext cx="11298621" cy="6337738"/>
          </a:xfrm>
          <a:prstGeom prst="rect">
            <a:avLst/>
          </a:prstGeom>
        </p:spPr>
      </p:pic>
    </p:spTree>
    <p:extLst>
      <p:ext uri="{BB962C8B-B14F-4D97-AF65-F5344CB8AC3E}">
        <p14:creationId xmlns:p14="http://schemas.microsoft.com/office/powerpoint/2010/main" val="21414264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Benjamin vs. Forrest</a:t>
            </a:r>
          </a:p>
        </p:txBody>
      </p:sp>
      <p:sp>
        <p:nvSpPr>
          <p:cNvPr id="3" name="Segnaposto testo 2"/>
          <p:cNvSpPr>
            <a:spLocks noGrp="1"/>
          </p:cNvSpPr>
          <p:nvPr>
            <p:ph type="body" idx="1"/>
          </p:nvPr>
        </p:nvSpPr>
        <p:spPr>
          <a:xfrm>
            <a:off x="1371600" y="2057400"/>
            <a:ext cx="4443984" cy="705677"/>
          </a:xfrm>
        </p:spPr>
        <p:txBody>
          <a:bodyPr/>
          <a:lstStyle/>
          <a:p>
            <a:pPr algn="ctr"/>
            <a:r>
              <a:rPr lang="it-IT" sz="3600" dirty="0"/>
              <a:t>Benjamin Button</a:t>
            </a:r>
          </a:p>
        </p:txBody>
      </p:sp>
      <p:sp>
        <p:nvSpPr>
          <p:cNvPr id="4" name="Segnaposto contenuto 3"/>
          <p:cNvSpPr>
            <a:spLocks noGrp="1"/>
          </p:cNvSpPr>
          <p:nvPr>
            <p:ph sz="half" idx="2"/>
          </p:nvPr>
        </p:nvSpPr>
        <p:spPr>
          <a:xfrm>
            <a:off x="1371600" y="3305207"/>
            <a:ext cx="4443984" cy="3165168"/>
          </a:xfrm>
        </p:spPr>
        <p:txBody>
          <a:bodyPr>
            <a:noAutofit/>
          </a:bodyPr>
          <a:lstStyle/>
          <a:p>
            <a:r>
              <a:rPr lang="it-IT" sz="2400" b="1" u="sng" dirty="0"/>
              <a:t>Maggiore</a:t>
            </a:r>
            <a:r>
              <a:rPr lang="it-IT" sz="2400" dirty="0"/>
              <a:t> spessore filosofico.</a:t>
            </a:r>
          </a:p>
          <a:p>
            <a:r>
              <a:rPr lang="it-IT" sz="2400" dirty="0"/>
              <a:t>Personaggi meno tratteggiati.</a:t>
            </a:r>
          </a:p>
          <a:p>
            <a:r>
              <a:rPr lang="it-IT" sz="2400" dirty="0"/>
              <a:t>Punto di forza: la pesantezza. </a:t>
            </a:r>
          </a:p>
          <a:p>
            <a:r>
              <a:rPr lang="it-IT" sz="2400" dirty="0"/>
              <a:t>Capolavoro.</a:t>
            </a:r>
          </a:p>
          <a:p>
            <a:r>
              <a:rPr lang="it-IT" sz="2400" dirty="0"/>
              <a:t>Livello artistico: leggermente inferiore.</a:t>
            </a:r>
          </a:p>
        </p:txBody>
      </p:sp>
      <p:sp>
        <p:nvSpPr>
          <p:cNvPr id="5" name="Segnaposto testo 4"/>
          <p:cNvSpPr>
            <a:spLocks noGrp="1"/>
          </p:cNvSpPr>
          <p:nvPr>
            <p:ph type="body" sz="quarter" idx="3"/>
          </p:nvPr>
        </p:nvSpPr>
        <p:spPr>
          <a:xfrm>
            <a:off x="6525014" y="2057400"/>
            <a:ext cx="4443984" cy="705678"/>
          </a:xfrm>
        </p:spPr>
        <p:txBody>
          <a:bodyPr/>
          <a:lstStyle/>
          <a:p>
            <a:pPr algn="ctr"/>
            <a:r>
              <a:rPr lang="it-IT" sz="3600" dirty="0"/>
              <a:t>Forrest </a:t>
            </a:r>
            <a:r>
              <a:rPr lang="it-IT" sz="3600" dirty="0" err="1"/>
              <a:t>Gump</a:t>
            </a:r>
            <a:endParaRPr lang="it-IT" sz="3600" dirty="0"/>
          </a:p>
        </p:txBody>
      </p:sp>
      <p:sp>
        <p:nvSpPr>
          <p:cNvPr id="6" name="Segnaposto contenuto 5"/>
          <p:cNvSpPr>
            <a:spLocks noGrp="1"/>
          </p:cNvSpPr>
          <p:nvPr>
            <p:ph sz="quarter" idx="4"/>
          </p:nvPr>
        </p:nvSpPr>
        <p:spPr>
          <a:xfrm>
            <a:off x="6525014" y="3305207"/>
            <a:ext cx="4443984" cy="3165167"/>
          </a:xfrm>
        </p:spPr>
        <p:txBody>
          <a:bodyPr>
            <a:normAutofit/>
          </a:bodyPr>
          <a:lstStyle/>
          <a:p>
            <a:r>
              <a:rPr lang="it-IT" sz="2400" b="1" u="sng" dirty="0"/>
              <a:t>Minore</a:t>
            </a:r>
            <a:r>
              <a:rPr lang="it-IT" sz="2400" dirty="0"/>
              <a:t> spessore filosofico.</a:t>
            </a:r>
          </a:p>
          <a:p>
            <a:r>
              <a:rPr lang="it-IT" sz="2400" dirty="0"/>
              <a:t>Personaggi meglio tratteggiati.</a:t>
            </a:r>
          </a:p>
          <a:p>
            <a:r>
              <a:rPr lang="it-IT" sz="2400" dirty="0"/>
              <a:t>Punto di forza: la leggerezza.</a:t>
            </a:r>
          </a:p>
          <a:p>
            <a:r>
              <a:rPr lang="it-IT" sz="2400" dirty="0"/>
              <a:t>Capolavoro.</a:t>
            </a:r>
          </a:p>
          <a:p>
            <a:r>
              <a:rPr lang="it-IT" sz="2400" dirty="0"/>
              <a:t>Livello artistico: appena superiore.</a:t>
            </a:r>
          </a:p>
        </p:txBody>
      </p:sp>
    </p:spTree>
    <p:extLst>
      <p:ext uri="{BB962C8B-B14F-4D97-AF65-F5344CB8AC3E}">
        <p14:creationId xmlns:p14="http://schemas.microsoft.com/office/powerpoint/2010/main" val="516684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785" y="1776248"/>
            <a:ext cx="11277601" cy="4960883"/>
          </a:xfrm>
          <a:prstGeom prst="rect">
            <a:avLst/>
          </a:prstGeom>
        </p:spPr>
      </p:pic>
      <p:sp>
        <p:nvSpPr>
          <p:cNvPr id="4" name="CasellaDiTesto 3"/>
          <p:cNvSpPr txBox="1"/>
          <p:nvPr/>
        </p:nvSpPr>
        <p:spPr>
          <a:xfrm>
            <a:off x="798785" y="367861"/>
            <a:ext cx="11277601" cy="1323439"/>
          </a:xfrm>
          <a:prstGeom prst="rect">
            <a:avLst/>
          </a:prstGeom>
          <a:noFill/>
        </p:spPr>
        <p:txBody>
          <a:bodyPr wrap="square" rtlCol="0">
            <a:spAutoFit/>
          </a:bodyPr>
          <a:lstStyle/>
          <a:p>
            <a:pPr algn="just"/>
            <a:r>
              <a:rPr lang="it-IT" sz="2000" dirty="0"/>
              <a:t>“[</a:t>
            </a:r>
            <a:r>
              <a:rPr lang="mr-IN" sz="2000" dirty="0"/>
              <a:t>…</a:t>
            </a:r>
            <a:r>
              <a:rPr lang="it-IT" sz="2000" dirty="0"/>
              <a:t>] la tua prosa è un godimento, ma non possiamo fotografare gli aggettivi [</a:t>
            </a:r>
            <a:r>
              <a:rPr lang="mr-IN" sz="2000" dirty="0"/>
              <a:t>…</a:t>
            </a:r>
            <a:r>
              <a:rPr lang="it-IT" sz="2000" dirty="0"/>
              <a:t>]” così il “boss” della MGM liquida il Fitzgerald sceneggiatore hollywoodiano. A ogni modo, nella storia di Benjamin, il regista David </a:t>
            </a:r>
            <a:r>
              <a:rPr lang="it-IT" sz="2000" dirty="0" err="1"/>
              <a:t>Fincher</a:t>
            </a:r>
            <a:r>
              <a:rPr lang="it-IT" sz="2000" dirty="0"/>
              <a:t> coadiuvato dallo sceneggiatore Eric Roth – lo stesso di “Forrest </a:t>
            </a:r>
            <a:r>
              <a:rPr lang="it-IT" sz="2000" dirty="0" err="1"/>
              <a:t>Gump</a:t>
            </a:r>
            <a:r>
              <a:rPr lang="it-IT" sz="2000" dirty="0"/>
              <a:t>” – sono riusciti nel proibitivo compito di fotografare la prosa “</a:t>
            </a:r>
            <a:r>
              <a:rPr lang="it-IT" sz="2000" b="1" u="sng" dirty="0"/>
              <a:t>aggettivata</a:t>
            </a:r>
            <a:r>
              <a:rPr lang="it-IT" sz="2000" dirty="0"/>
              <a:t>” di Fitzgerald.</a:t>
            </a:r>
          </a:p>
        </p:txBody>
      </p:sp>
    </p:spTree>
    <p:extLst>
      <p:ext uri="{BB962C8B-B14F-4D97-AF65-F5344CB8AC3E}">
        <p14:creationId xmlns:p14="http://schemas.microsoft.com/office/powerpoint/2010/main" val="1875594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K Il Curioso Caso Di Benjamin Button -Riflettet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09297" y="105103"/>
            <a:ext cx="11267089" cy="6306207"/>
          </a:xfrm>
          <a:prstGeom prst="rect">
            <a:avLst/>
          </a:prstGeom>
        </p:spPr>
      </p:pic>
    </p:spTree>
    <p:extLst>
      <p:ext uri="{BB962C8B-B14F-4D97-AF65-F5344CB8AC3E}">
        <p14:creationId xmlns:p14="http://schemas.microsoft.com/office/powerpoint/2010/main" val="10624201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Il pregio e il difetto di essere uomini</a:t>
            </a:r>
          </a:p>
        </p:txBody>
      </p:sp>
      <p:sp>
        <p:nvSpPr>
          <p:cNvPr id="3" name="Segnaposto contenuto 2"/>
          <p:cNvSpPr>
            <a:spLocks noGrp="1"/>
          </p:cNvSpPr>
          <p:nvPr>
            <p:ph idx="1"/>
          </p:nvPr>
        </p:nvSpPr>
        <p:spPr>
          <a:xfrm>
            <a:off x="1371600" y="2285999"/>
            <a:ext cx="9601200" cy="3831021"/>
          </a:xfrm>
        </p:spPr>
        <p:txBody>
          <a:bodyPr>
            <a:noAutofit/>
          </a:bodyPr>
          <a:lstStyle/>
          <a:p>
            <a:pPr marL="0" indent="0" algn="just">
              <a:buNone/>
            </a:pPr>
            <a:r>
              <a:rPr lang="it-IT" sz="2600" dirty="0"/>
              <a:t>“L’uomo non si accontenta mai, ragion per cui non gode di ciò che possiede. Ottenuto un oggetto, ecco che subito pensa a possederne un altro, poi un altro e un altro ancora, e così via finché vive. È per questo difetto costitutivo della natura umana che il capitalista vuole più soldi, l’intellettuale più sapere, il dongiovanni più donne, il contadino più terra da coltivare, il muratore più palazzi da costruire, lo sportivo più trofei da vincere, eccetera. Se non volessimo </a:t>
            </a:r>
            <a:r>
              <a:rPr lang="it-IT" sz="2600" i="1" dirty="0"/>
              <a:t>più </a:t>
            </a:r>
            <a:r>
              <a:rPr lang="it-IT" sz="2600" dirty="0"/>
              <a:t>di quanto abbiamo già, cesseremmo di essere uomini. Si è uomini fintantoché si vuole </a:t>
            </a:r>
            <a:r>
              <a:rPr lang="it-IT" sz="2600" i="1" dirty="0"/>
              <a:t>più </a:t>
            </a:r>
            <a:r>
              <a:rPr lang="it-IT" sz="2600" dirty="0"/>
              <a:t>di quanto si ha” (p. 133).</a:t>
            </a:r>
          </a:p>
        </p:txBody>
      </p:sp>
    </p:spTree>
    <p:extLst>
      <p:ext uri="{BB962C8B-B14F-4D97-AF65-F5344CB8AC3E}">
        <p14:creationId xmlns:p14="http://schemas.microsoft.com/office/powerpoint/2010/main" val="1916604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Rectangle 7"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3561" y="1085763"/>
            <a:ext cx="6517065" cy="4366433"/>
          </a:xfrm>
          <a:prstGeom prst="rect">
            <a:avLst/>
          </a:prstGeom>
        </p:spPr>
      </p:pic>
      <p:sp>
        <p:nvSpPr>
          <p:cNvPr id="2" name="Titolo 1"/>
          <p:cNvSpPr>
            <a:spLocks noGrp="1"/>
          </p:cNvSpPr>
          <p:nvPr>
            <p:ph type="title"/>
          </p:nvPr>
        </p:nvSpPr>
        <p:spPr>
          <a:xfrm>
            <a:off x="7860667" y="685800"/>
            <a:ext cx="3656419" cy="1485900"/>
          </a:xfrm>
        </p:spPr>
        <p:txBody>
          <a:bodyPr vert="horz" lIns="91440" tIns="45720" rIns="91440" bIns="45720" rtlCol="0" anchor="t">
            <a:normAutofit/>
          </a:bodyPr>
          <a:lstStyle/>
          <a:p>
            <a:pPr algn="ctr">
              <a:lnSpc>
                <a:spcPct val="89000"/>
              </a:lnSpc>
            </a:pPr>
            <a:r>
              <a:rPr lang="en-US" sz="4400" dirty="0"/>
              <a:t>Il </a:t>
            </a:r>
            <a:r>
              <a:rPr lang="en-US" sz="4400" dirty="0" err="1"/>
              <a:t>mito</a:t>
            </a:r>
            <a:r>
              <a:rPr lang="en-US" sz="4400" dirty="0"/>
              <a:t> </a:t>
            </a:r>
            <a:r>
              <a:rPr lang="en-US" sz="4400" dirty="0" err="1"/>
              <a:t>della</a:t>
            </a:r>
            <a:r>
              <a:rPr lang="en-US" sz="4400" dirty="0"/>
              <a:t> </a:t>
            </a:r>
            <a:r>
              <a:rPr lang="en-US" sz="4400" dirty="0" err="1"/>
              <a:t>nascita</a:t>
            </a:r>
            <a:r>
              <a:rPr lang="en-US" sz="4400" dirty="0"/>
              <a:t> di Eros</a:t>
            </a:r>
          </a:p>
        </p:txBody>
      </p:sp>
      <p:sp>
        <p:nvSpPr>
          <p:cNvPr id="4" name="Segnaposto testo 3"/>
          <p:cNvSpPr>
            <a:spLocks noGrp="1"/>
          </p:cNvSpPr>
          <p:nvPr>
            <p:ph type="body" sz="half" idx="2"/>
          </p:nvPr>
        </p:nvSpPr>
        <p:spPr>
          <a:xfrm>
            <a:off x="7860667" y="2286000"/>
            <a:ext cx="3656419" cy="3581400"/>
          </a:xfrm>
        </p:spPr>
        <p:txBody>
          <a:bodyPr vert="horz" lIns="91440" tIns="45720" rIns="91440" bIns="45720" rtlCol="0">
            <a:normAutofit fontScale="92500" lnSpcReduction="10000"/>
          </a:bodyPr>
          <a:lstStyle/>
          <a:p>
            <a:pPr marL="384048" indent="-384048" algn="ctr">
              <a:lnSpc>
                <a:spcPct val="94000"/>
              </a:lnSpc>
              <a:spcAft>
                <a:spcPts val="200"/>
              </a:spcAft>
            </a:pPr>
            <a:r>
              <a:rPr lang="en-US" sz="2800" dirty="0"/>
              <a:t>Come Eros </a:t>
            </a:r>
            <a:r>
              <a:rPr lang="en-US" sz="2800" dirty="0" err="1"/>
              <a:t>anche</a:t>
            </a:r>
            <a:r>
              <a:rPr lang="en-US" sz="2800" dirty="0"/>
              <a:t> </a:t>
            </a:r>
            <a:r>
              <a:rPr lang="en-US" sz="2800" dirty="0" err="1"/>
              <a:t>noi</a:t>
            </a:r>
            <a:endParaRPr lang="en-US" sz="2800" dirty="0"/>
          </a:p>
          <a:p>
            <a:pPr marL="384048" indent="-384048" algn="ctr">
              <a:lnSpc>
                <a:spcPct val="94000"/>
              </a:lnSpc>
              <a:spcAft>
                <a:spcPts val="200"/>
              </a:spcAft>
            </a:pPr>
            <a:r>
              <a:rPr lang="en-US" sz="2800" dirty="0" err="1"/>
              <a:t>siamo</a:t>
            </a:r>
            <a:r>
              <a:rPr lang="en-US" sz="2800" dirty="0"/>
              <a:t> </a:t>
            </a:r>
            <a:r>
              <a:rPr lang="en-US" sz="2800" dirty="0" err="1"/>
              <a:t>figli</a:t>
            </a:r>
            <a:r>
              <a:rPr lang="en-US" sz="2800" dirty="0"/>
              <a:t> di </a:t>
            </a:r>
            <a:r>
              <a:rPr lang="en-US" sz="2800" dirty="0" err="1"/>
              <a:t>Poros</a:t>
            </a:r>
            <a:r>
              <a:rPr lang="en-US" sz="2800" dirty="0"/>
              <a:t> e di</a:t>
            </a:r>
          </a:p>
          <a:p>
            <a:pPr marL="384048" indent="-384048" algn="ctr">
              <a:lnSpc>
                <a:spcPct val="94000"/>
              </a:lnSpc>
              <a:spcAft>
                <a:spcPts val="200"/>
              </a:spcAft>
            </a:pPr>
            <a:r>
              <a:rPr lang="en-US" sz="2800" dirty="0" err="1"/>
              <a:t>Penia</a:t>
            </a:r>
            <a:r>
              <a:rPr lang="en-US" sz="2800" dirty="0"/>
              <a:t>. </a:t>
            </a:r>
            <a:r>
              <a:rPr lang="en-US" sz="2800" dirty="0" err="1"/>
              <a:t>Espediente</a:t>
            </a:r>
            <a:r>
              <a:rPr lang="en-US" sz="2800" dirty="0"/>
              <a:t> e</a:t>
            </a:r>
          </a:p>
          <a:p>
            <a:pPr marL="384048" indent="-384048" algn="ctr">
              <a:lnSpc>
                <a:spcPct val="94000"/>
              </a:lnSpc>
              <a:spcAft>
                <a:spcPts val="200"/>
              </a:spcAft>
            </a:pPr>
            <a:r>
              <a:rPr lang="en-US" sz="2800" dirty="0" err="1"/>
              <a:t>povertà</a:t>
            </a:r>
            <a:r>
              <a:rPr lang="en-US" sz="2800" dirty="0"/>
              <a:t>. Da un </a:t>
            </a:r>
            <a:r>
              <a:rPr lang="en-US" sz="2800" dirty="0" err="1"/>
              <a:t>lato</a:t>
            </a:r>
            <a:endParaRPr lang="en-US" sz="2800" dirty="0"/>
          </a:p>
          <a:p>
            <a:pPr marL="384048" indent="-384048" algn="ctr">
              <a:lnSpc>
                <a:spcPct val="94000"/>
              </a:lnSpc>
              <a:spcAft>
                <a:spcPts val="200"/>
              </a:spcAft>
            </a:pPr>
            <a:r>
              <a:rPr lang="en-US" sz="2800" dirty="0" err="1"/>
              <a:t>siamo</a:t>
            </a:r>
            <a:r>
              <a:rPr lang="en-US" sz="2800" dirty="0"/>
              <a:t> </a:t>
            </a:r>
            <a:r>
              <a:rPr lang="en-US" sz="2800" dirty="0" err="1"/>
              <a:t>ingegnosi</a:t>
            </a:r>
            <a:r>
              <a:rPr lang="en-US" sz="2800" dirty="0"/>
              <a:t> come</a:t>
            </a:r>
          </a:p>
          <a:p>
            <a:pPr marL="384048" indent="-384048" algn="ctr">
              <a:lnSpc>
                <a:spcPct val="94000"/>
              </a:lnSpc>
              <a:spcAft>
                <a:spcPts val="200"/>
              </a:spcAft>
            </a:pPr>
            <a:r>
              <a:rPr lang="en-US" sz="2800" dirty="0" err="1"/>
              <a:t>nostro</a:t>
            </a:r>
            <a:r>
              <a:rPr lang="en-US" sz="2800" dirty="0"/>
              <a:t> padre </a:t>
            </a:r>
            <a:r>
              <a:rPr lang="en-US" sz="2800" dirty="0" err="1"/>
              <a:t>Poros</a:t>
            </a:r>
            <a:r>
              <a:rPr lang="en-US" sz="2800" dirty="0"/>
              <a:t>,</a:t>
            </a:r>
          </a:p>
          <a:p>
            <a:pPr marL="384048" indent="-384048" algn="ctr">
              <a:lnSpc>
                <a:spcPct val="94000"/>
              </a:lnSpc>
              <a:spcAft>
                <a:spcPts val="200"/>
              </a:spcAft>
            </a:pPr>
            <a:r>
              <a:rPr lang="en-US" sz="2800" dirty="0" err="1"/>
              <a:t>dall’altro</a:t>
            </a:r>
            <a:r>
              <a:rPr lang="en-US" sz="2800" dirty="0"/>
              <a:t> </a:t>
            </a:r>
            <a:r>
              <a:rPr lang="en-US" sz="2800" dirty="0" err="1"/>
              <a:t>siamo</a:t>
            </a:r>
            <a:r>
              <a:rPr lang="en-US" sz="2800" dirty="0"/>
              <a:t> </a:t>
            </a:r>
            <a:r>
              <a:rPr lang="en-US" sz="2800" dirty="0" err="1"/>
              <a:t>bramosi</a:t>
            </a:r>
            <a:endParaRPr lang="en-US" sz="2800" dirty="0"/>
          </a:p>
          <a:p>
            <a:pPr marL="384048" indent="-384048" algn="ctr">
              <a:lnSpc>
                <a:spcPct val="94000"/>
              </a:lnSpc>
              <a:spcAft>
                <a:spcPts val="200"/>
              </a:spcAft>
            </a:pPr>
            <a:r>
              <a:rPr lang="en-US" sz="2800" dirty="0"/>
              <a:t>come nostra </a:t>
            </a:r>
            <a:r>
              <a:rPr lang="en-US" sz="2800" dirty="0" err="1"/>
              <a:t>madre</a:t>
            </a:r>
            <a:endParaRPr lang="en-US" sz="2800" dirty="0"/>
          </a:p>
          <a:p>
            <a:pPr marL="384048" indent="-384048" algn="ctr">
              <a:lnSpc>
                <a:spcPct val="94000"/>
              </a:lnSpc>
              <a:spcAft>
                <a:spcPts val="200"/>
              </a:spcAft>
            </a:pPr>
            <a:r>
              <a:rPr lang="en-US" sz="2800" dirty="0" err="1"/>
              <a:t>Penia</a:t>
            </a:r>
            <a:r>
              <a:rPr lang="en-US" sz="2800" dirty="0"/>
              <a:t>.</a:t>
            </a:r>
          </a:p>
        </p:txBody>
      </p:sp>
    </p:spTree>
    <p:extLst>
      <p:ext uri="{BB962C8B-B14F-4D97-AF65-F5344CB8AC3E}">
        <p14:creationId xmlns:p14="http://schemas.microsoft.com/office/powerpoint/2010/main" val="3202311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71600" y="685801"/>
            <a:ext cx="9601200" cy="725556"/>
          </a:xfrm>
        </p:spPr>
        <p:txBody>
          <a:bodyPr>
            <a:normAutofit/>
          </a:bodyPr>
          <a:lstStyle/>
          <a:p>
            <a:pPr algn="ctr"/>
            <a:r>
              <a:rPr lang="it-IT" dirty="0"/>
              <a:t>Lo “Zeitgeist”</a:t>
            </a:r>
          </a:p>
        </p:txBody>
      </p:sp>
      <p:sp>
        <p:nvSpPr>
          <p:cNvPr id="3" name="Segnaposto contenuto 2"/>
          <p:cNvSpPr>
            <a:spLocks noGrp="1"/>
          </p:cNvSpPr>
          <p:nvPr>
            <p:ph idx="1"/>
          </p:nvPr>
        </p:nvSpPr>
        <p:spPr>
          <a:xfrm>
            <a:off x="1371600" y="1808921"/>
            <a:ext cx="9601200" cy="4880113"/>
          </a:xfrm>
        </p:spPr>
        <p:txBody>
          <a:bodyPr>
            <a:noAutofit/>
          </a:bodyPr>
          <a:lstStyle/>
          <a:p>
            <a:pPr algn="just"/>
            <a:r>
              <a:rPr lang="it-IT" sz="2300" dirty="0"/>
              <a:t>Questa nostra voracità costitutiva, in amore non meno che in altre branche della nostra vita, è – direbbe il filosofo </a:t>
            </a:r>
            <a:r>
              <a:rPr lang="it-IT" sz="2300" dirty="0" err="1"/>
              <a:t>Hegel</a:t>
            </a:r>
            <a:r>
              <a:rPr lang="it-IT" sz="2300" dirty="0"/>
              <a:t> – nient’altro che lo “Zeitgeist” all’opera.</a:t>
            </a:r>
          </a:p>
          <a:p>
            <a:pPr algn="just"/>
            <a:r>
              <a:rPr lang="it-IT" sz="2300" dirty="0"/>
              <a:t>Cosa s’intende per “Zeitgeist”? Esso è lo “Spirito del tempo”.</a:t>
            </a:r>
          </a:p>
          <a:p>
            <a:pPr algn="just"/>
            <a:r>
              <a:rPr lang="it-IT" sz="2300" dirty="0"/>
              <a:t>Quale “tempo”? Il nostro e quale se no?</a:t>
            </a:r>
          </a:p>
          <a:p>
            <a:pPr algn="just"/>
            <a:r>
              <a:rPr lang="it-IT" sz="2300" dirty="0"/>
              <a:t>Quindi</a:t>
            </a:r>
            <a:r>
              <a:rPr lang="mr-IN" sz="2300" dirty="0"/>
              <a:t>…</a:t>
            </a:r>
            <a:endParaRPr lang="it-IT" sz="2300" dirty="0"/>
          </a:p>
          <a:p>
            <a:pPr algn="just"/>
            <a:r>
              <a:rPr lang="it-IT" sz="2300" dirty="0"/>
              <a:t>Il nostro tempo ci spinge a volere incessantemente. </a:t>
            </a:r>
          </a:p>
          <a:p>
            <a:pPr algn="just"/>
            <a:r>
              <a:rPr lang="it-IT" sz="2300" dirty="0"/>
              <a:t>Immaginate la volontà come una forza cieca e irrazionale che ci governa e di riflesso governa anche il mondo (poiché fatto di uomini). La tirannia della volontà la subiamo attraverso il corpo. Quest’immagine negativa della volontà l’ho presa in prestito da Schopenhauer (collega e rivale di </a:t>
            </a:r>
            <a:r>
              <a:rPr lang="it-IT" sz="2300" dirty="0" err="1"/>
              <a:t>Hegel</a:t>
            </a:r>
            <a:r>
              <a:rPr lang="it-IT" sz="2300" dirty="0"/>
              <a:t>).</a:t>
            </a:r>
          </a:p>
          <a:p>
            <a:pPr algn="just"/>
            <a:endParaRPr lang="it-IT" sz="2300" dirty="0"/>
          </a:p>
        </p:txBody>
      </p:sp>
    </p:spTree>
    <p:extLst>
      <p:ext uri="{BB962C8B-B14F-4D97-AF65-F5344CB8AC3E}">
        <p14:creationId xmlns:p14="http://schemas.microsoft.com/office/powerpoint/2010/main" val="180001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71600" y="0"/>
            <a:ext cx="9601200" cy="714703"/>
          </a:xfrm>
        </p:spPr>
        <p:txBody>
          <a:bodyPr/>
          <a:lstStyle/>
          <a:p>
            <a:pPr algn="ctr"/>
            <a:r>
              <a:rPr lang="it-IT" dirty="0"/>
              <a:t>Capitalismo e psicanalisi</a:t>
            </a:r>
          </a:p>
        </p:txBody>
      </p:sp>
      <p:sp>
        <p:nvSpPr>
          <p:cNvPr id="3" name="Segnaposto contenuto 2"/>
          <p:cNvSpPr>
            <a:spLocks noGrp="1"/>
          </p:cNvSpPr>
          <p:nvPr>
            <p:ph idx="1"/>
          </p:nvPr>
        </p:nvSpPr>
        <p:spPr>
          <a:xfrm>
            <a:off x="1371600" y="903889"/>
            <a:ext cx="9601200" cy="5517931"/>
          </a:xfrm>
        </p:spPr>
        <p:txBody>
          <a:bodyPr>
            <a:noAutofit/>
          </a:bodyPr>
          <a:lstStyle/>
          <a:p>
            <a:pPr algn="just"/>
            <a:r>
              <a:rPr lang="it-IT" sz="2200" dirty="0"/>
              <a:t>La causa dell’intensificarsi della voracità umana è da ricercarsi nell’affermazione del capitalismo. Più o meno tutto è cominciato con fra’ Martino, no campanaro, ma Lutero. Per un approfondimento rimando alla lettura di “L’etica protestante e lo spirito del capitalismo” di Max Weber, uno dei padri della sociologia moderna.</a:t>
            </a:r>
          </a:p>
          <a:p>
            <a:pPr algn="just"/>
            <a:r>
              <a:rPr lang="it-IT" sz="2200" dirty="0"/>
              <a:t>Come uscire dal circolo vizioso della volontà negativa innescato dal capitalismo? </a:t>
            </a:r>
          </a:p>
          <a:p>
            <a:pPr algn="just"/>
            <a:r>
              <a:rPr lang="it-IT" sz="2200" dirty="0"/>
              <a:t>Dando retta alla </a:t>
            </a:r>
            <a:r>
              <a:rPr lang="it-IT" sz="2200" b="1" u="sng" dirty="0"/>
              <a:t>scienza del godimento</a:t>
            </a:r>
            <a:r>
              <a:rPr lang="it-IT" sz="2200" dirty="0"/>
              <a:t>? Quale scienza? La </a:t>
            </a:r>
            <a:r>
              <a:rPr lang="it-IT" sz="2200" b="1" u="sng" dirty="0"/>
              <a:t>psicanalisi</a:t>
            </a:r>
            <a:r>
              <a:rPr lang="it-IT" sz="2200" dirty="0"/>
              <a:t>. </a:t>
            </a:r>
          </a:p>
          <a:p>
            <a:pPr algn="just"/>
            <a:r>
              <a:rPr lang="it-IT" sz="2200" dirty="0"/>
              <a:t>Non il marxismo, ma la psicanalisi è la teoria più efficace per criticare e contrastare su basi – per così dire – </a:t>
            </a:r>
            <a:r>
              <a:rPr lang="it-IT" sz="2200" b="1" u="sng" dirty="0"/>
              <a:t>filosofiche</a:t>
            </a:r>
            <a:r>
              <a:rPr lang="it-IT" sz="2200" dirty="0"/>
              <a:t> il delirio masochistico – che assomiglia tanto alla cieca e irrazionale volontà schopenhaueriana – del capitalismo.</a:t>
            </a:r>
          </a:p>
          <a:p>
            <a:pPr algn="just"/>
            <a:r>
              <a:rPr lang="it-IT" sz="2200" dirty="0"/>
              <a:t>La nocività del capitalismo va misurata “nei </a:t>
            </a:r>
            <a:r>
              <a:rPr lang="it-IT" sz="2200" i="1" dirty="0"/>
              <a:t>danni collaterali</a:t>
            </a:r>
            <a:r>
              <a:rPr lang="it-IT" sz="2200" dirty="0"/>
              <a:t>” che provoca. Non c’è crescita e benessere che tenga, se il prezzo per conseguire questi obiettivi diventa “la sopravvivenza stessa dell’uomo” (p. 134).</a:t>
            </a:r>
          </a:p>
        </p:txBody>
      </p:sp>
    </p:spTree>
    <p:extLst>
      <p:ext uri="{BB962C8B-B14F-4D97-AF65-F5344CB8AC3E}">
        <p14:creationId xmlns:p14="http://schemas.microsoft.com/office/powerpoint/2010/main" val="1625001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K L'amore della vita, il curioso caso di Benjamin Butt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09297" y="84084"/>
            <a:ext cx="11288110" cy="6306206"/>
          </a:xfrm>
          <a:prstGeom prst="rect">
            <a:avLst/>
          </a:prstGeom>
        </p:spPr>
      </p:pic>
    </p:spTree>
    <p:extLst>
      <p:ext uri="{BB962C8B-B14F-4D97-AF65-F5344CB8AC3E}">
        <p14:creationId xmlns:p14="http://schemas.microsoft.com/office/powerpoint/2010/main" val="11781722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2"/>
          </a:solidFill>
          <a:effectLst/>
        </p:spPr>
      </p:sp>
      <p:sp>
        <p:nvSpPr>
          <p:cNvPr id="8" name="Rectangle 7"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title="Side ba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Segnaposto immagine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39835" r="17437" b="2"/>
          <a:stretch/>
        </p:blipFill>
        <p:spPr>
          <a:xfrm>
            <a:off x="-1" y="10"/>
            <a:ext cx="4373546" cy="6857990"/>
          </a:xfrm>
          <a:prstGeom prst="rect">
            <a:avLst/>
          </a:prstGeom>
        </p:spPr>
      </p:pic>
      <p:sp>
        <p:nvSpPr>
          <p:cNvPr id="2" name="Titolo 1"/>
          <p:cNvSpPr>
            <a:spLocks noGrp="1"/>
          </p:cNvSpPr>
          <p:nvPr>
            <p:ph type="title"/>
          </p:nvPr>
        </p:nvSpPr>
        <p:spPr>
          <a:xfrm>
            <a:off x="5100824" y="1"/>
            <a:ext cx="6176776" cy="714325"/>
          </a:xfrm>
        </p:spPr>
        <p:txBody>
          <a:bodyPr vert="horz" lIns="91440" tIns="45720" rIns="91440" bIns="45720" rtlCol="0" anchor="t">
            <a:normAutofit/>
          </a:bodyPr>
          <a:lstStyle/>
          <a:p>
            <a:pPr algn="ctr">
              <a:lnSpc>
                <a:spcPct val="89000"/>
              </a:lnSpc>
            </a:pPr>
            <a:r>
              <a:rPr lang="en-US" sz="4400" dirty="0"/>
              <a:t>La </a:t>
            </a:r>
            <a:r>
              <a:rPr lang="en-US" sz="4400" dirty="0" err="1"/>
              <a:t>colpa</a:t>
            </a:r>
            <a:endParaRPr lang="en-US" sz="4400" dirty="0"/>
          </a:p>
        </p:txBody>
      </p:sp>
      <p:sp>
        <p:nvSpPr>
          <p:cNvPr id="4" name="Segnaposto testo 3"/>
          <p:cNvSpPr>
            <a:spLocks noGrp="1"/>
          </p:cNvSpPr>
          <p:nvPr>
            <p:ph type="body" sz="half" idx="2"/>
          </p:nvPr>
        </p:nvSpPr>
        <p:spPr>
          <a:xfrm>
            <a:off x="5100824" y="714702"/>
            <a:ext cx="6176776" cy="6143297"/>
          </a:xfrm>
        </p:spPr>
        <p:txBody>
          <a:bodyPr vert="horz" lIns="91440" tIns="45720" rIns="91440" bIns="45720" rtlCol="0">
            <a:noAutofit/>
          </a:bodyPr>
          <a:lstStyle/>
          <a:p>
            <a:pPr marL="384048" indent="-384048" algn="just">
              <a:lnSpc>
                <a:spcPct val="94000"/>
              </a:lnSpc>
              <a:spcAft>
                <a:spcPts val="200"/>
              </a:spcAft>
              <a:buFont typeface="Arial" charset="0"/>
              <a:buChar char="•"/>
            </a:pPr>
            <a:r>
              <a:rPr lang="it-IT" sz="2200" dirty="0"/>
              <a:t>“All’interno della società la colpa viene ripartita. Ciò fa sì che ciascuno si senta meno colpevole” (p. 134).</a:t>
            </a:r>
          </a:p>
          <a:p>
            <a:pPr marL="384048" indent="-384048" algn="just">
              <a:lnSpc>
                <a:spcPct val="94000"/>
              </a:lnSpc>
              <a:spcAft>
                <a:spcPts val="200"/>
              </a:spcAft>
              <a:buFont typeface="Arial" charset="0"/>
              <a:buChar char="•"/>
            </a:pPr>
            <a:r>
              <a:rPr lang="it-IT" sz="2200" dirty="0"/>
              <a:t>“Ciascuno di noi si porta dentro le insanabili contraddizioni del sistema al quale appartiene. Appartenenza, questa, che ci fa sentire meno colpevoli” (p. 135).</a:t>
            </a:r>
          </a:p>
          <a:p>
            <a:pPr marL="384048" indent="-384048" algn="just">
              <a:lnSpc>
                <a:spcPct val="94000"/>
              </a:lnSpc>
              <a:spcAft>
                <a:spcPts val="200"/>
              </a:spcAft>
              <a:buFont typeface="Arial" charset="0"/>
              <a:buChar char="•"/>
            </a:pPr>
            <a:r>
              <a:rPr lang="it-IT" sz="2200" dirty="0"/>
              <a:t>Qual è questa colpa?</a:t>
            </a:r>
          </a:p>
          <a:p>
            <a:pPr marL="384048" indent="-384048" algn="just">
              <a:lnSpc>
                <a:spcPct val="94000"/>
              </a:lnSpc>
              <a:spcAft>
                <a:spcPts val="200"/>
              </a:spcAft>
              <a:buFont typeface="Arial" charset="0"/>
              <a:buChar char="•"/>
            </a:pPr>
            <a:r>
              <a:rPr lang="it-IT" sz="2200" b="1" u="sng" dirty="0"/>
              <a:t>L’ingordigia</a:t>
            </a:r>
            <a:r>
              <a:rPr lang="it-IT" sz="2200" dirty="0"/>
              <a:t>. Il volere sempre di più. Anziché accontentarsi del godimento di quel poco ma prezioso che già si ha.</a:t>
            </a:r>
          </a:p>
          <a:p>
            <a:pPr marL="384048" indent="-384048" algn="just">
              <a:lnSpc>
                <a:spcPct val="94000"/>
              </a:lnSpc>
              <a:spcAft>
                <a:spcPts val="200"/>
              </a:spcAft>
              <a:buFont typeface="Arial" charset="0"/>
              <a:buChar char="•"/>
            </a:pPr>
            <a:r>
              <a:rPr lang="it-IT" sz="2200" dirty="0"/>
              <a:t>Compriamo una cosa e subito ne vogliamo un’altra. Basta! Prima di riporla in soffitta, sfruttiamola fino al completo esaurimento. Se vogliamo maggiore libertà cominciamo a liberarci dei tanti, troppi oggetti inutili che acquistiamo.</a:t>
            </a:r>
          </a:p>
          <a:p>
            <a:pPr marL="384048" indent="-384048" algn="just">
              <a:lnSpc>
                <a:spcPct val="94000"/>
              </a:lnSpc>
              <a:spcAft>
                <a:spcPts val="200"/>
              </a:spcAft>
              <a:buFont typeface="Arial" charset="0"/>
              <a:buChar char="•"/>
            </a:pPr>
            <a:r>
              <a:rPr lang="it-IT" sz="2200" dirty="0"/>
              <a:t>In definitiva: la voracità è la patologia di questi nostri </a:t>
            </a:r>
            <a:r>
              <a:rPr lang="it-IT" sz="2200" b="1" u="sng" dirty="0"/>
              <a:t>tempi tristi</a:t>
            </a:r>
            <a:r>
              <a:rPr lang="it-IT" sz="2200" dirty="0"/>
              <a:t>. </a:t>
            </a:r>
          </a:p>
        </p:txBody>
      </p:sp>
    </p:spTree>
    <p:extLst>
      <p:ext uri="{BB962C8B-B14F-4D97-AF65-F5344CB8AC3E}">
        <p14:creationId xmlns:p14="http://schemas.microsoft.com/office/powerpoint/2010/main" val="1587939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5400" dirty="0"/>
              <a:t>Le tre dimensioni del tempo</a:t>
            </a:r>
          </a:p>
        </p:txBody>
      </p:sp>
      <p:sp>
        <p:nvSpPr>
          <p:cNvPr id="3" name="Segnaposto contenuto 2"/>
          <p:cNvSpPr>
            <a:spLocks noGrp="1"/>
          </p:cNvSpPr>
          <p:nvPr>
            <p:ph idx="1"/>
          </p:nvPr>
        </p:nvSpPr>
        <p:spPr>
          <a:xfrm>
            <a:off x="1371600" y="2285999"/>
            <a:ext cx="9601200" cy="4442792"/>
          </a:xfrm>
        </p:spPr>
        <p:txBody>
          <a:bodyPr>
            <a:noAutofit/>
          </a:bodyPr>
          <a:lstStyle/>
          <a:p>
            <a:pPr algn="just"/>
            <a:r>
              <a:rPr lang="it-IT" sz="3000" dirty="0"/>
              <a:t>Passato, presente e futuro. Fin qui non ci piove. </a:t>
            </a:r>
          </a:p>
          <a:p>
            <a:pPr algn="just"/>
            <a:r>
              <a:rPr lang="it-IT" sz="3000" dirty="0"/>
              <a:t>Qual è la dimensione che ci appartiene di più?</a:t>
            </a:r>
          </a:p>
          <a:p>
            <a:pPr algn="just"/>
            <a:r>
              <a:rPr lang="it-IT" sz="3000" dirty="0"/>
              <a:t>“[</a:t>
            </a:r>
            <a:r>
              <a:rPr lang="mr-IN" sz="3000" dirty="0"/>
              <a:t>…</a:t>
            </a:r>
            <a:r>
              <a:rPr lang="it-IT" sz="3000" dirty="0"/>
              <a:t>] l’unica dimensione del tempo afferrabile e in nostro possesso” è “il passato, nel quale siamo liberi di spaziare per ricordarci e apprezzare i chilometri di strada percorsi” (p. 136).</a:t>
            </a:r>
          </a:p>
          <a:p>
            <a:pPr algn="just"/>
            <a:r>
              <a:rPr lang="it-IT" sz="3000" dirty="0"/>
              <a:t>Il presente lo viviamo spesso senza accorgercene. Il futuro è un grande punto di domanda. Dunque: l’unico tempo che possediamo interamente è il passato.</a:t>
            </a:r>
          </a:p>
        </p:txBody>
      </p:sp>
    </p:spTree>
    <p:extLst>
      <p:ext uri="{BB962C8B-B14F-4D97-AF65-F5344CB8AC3E}">
        <p14:creationId xmlns:p14="http://schemas.microsoft.com/office/powerpoint/2010/main" val="1736836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23900" y="347870"/>
            <a:ext cx="3855720" cy="2266121"/>
          </a:xfrm>
        </p:spPr>
        <p:txBody>
          <a:bodyPr>
            <a:normAutofit fontScale="90000"/>
          </a:bodyPr>
          <a:lstStyle/>
          <a:p>
            <a:pPr algn="ctr"/>
            <a:r>
              <a:rPr lang="it-IT" dirty="0"/>
              <a:t>“Il futuro è di chi ha un passato” (</a:t>
            </a:r>
            <a:r>
              <a:rPr lang="it-IT" dirty="0" err="1"/>
              <a:t>J</a:t>
            </a:r>
            <a:r>
              <a:rPr lang="it-IT" dirty="0"/>
              <a:t>. Lennon).</a:t>
            </a:r>
            <a:br>
              <a:rPr lang="it-IT" dirty="0"/>
            </a:br>
            <a:endParaRPr lang="it-IT" dirty="0"/>
          </a:p>
        </p:txBody>
      </p:sp>
      <p:pic>
        <p:nvPicPr>
          <p:cNvPr id="5" name="Segnaposto immagine 4"/>
          <p:cNvPicPr>
            <a:picLocks noGrp="1" noChangeAspect="1"/>
          </p:cNvPicPr>
          <p:nvPr>
            <p:ph type="pic" idx="1"/>
          </p:nvPr>
        </p:nvPicPr>
        <p:blipFill>
          <a:blip r:embed="rId2">
            <a:extLst>
              <a:ext uri="{28A0092B-C50C-407E-A947-70E740481C1C}">
                <a14:useLocalDpi xmlns:a14="http://schemas.microsoft.com/office/drawing/2010/main" val="0"/>
              </a:ext>
            </a:extLst>
          </a:blip>
          <a:srcRect l="175" r="175"/>
          <a:stretch>
            <a:fillRect/>
          </a:stretch>
        </p:blipFill>
        <p:spPr/>
      </p:pic>
      <p:sp>
        <p:nvSpPr>
          <p:cNvPr id="4" name="Segnaposto testo 3"/>
          <p:cNvSpPr>
            <a:spLocks noGrp="1"/>
          </p:cNvSpPr>
          <p:nvPr>
            <p:ph type="body" sz="half" idx="2"/>
          </p:nvPr>
        </p:nvSpPr>
        <p:spPr>
          <a:xfrm>
            <a:off x="723900" y="2613990"/>
            <a:ext cx="3855720" cy="4244009"/>
          </a:xfrm>
        </p:spPr>
        <p:txBody>
          <a:bodyPr>
            <a:noAutofit/>
          </a:bodyPr>
          <a:lstStyle/>
          <a:p>
            <a:pPr algn="just"/>
            <a:r>
              <a:rPr lang="it-IT" sz="2250" dirty="0"/>
              <a:t>Se la vita è davvero un </a:t>
            </a:r>
            <a:r>
              <a:rPr lang="it-IT" sz="2250" b="1" u="sng" dirty="0"/>
              <a:t>viaggio</a:t>
            </a:r>
            <a:r>
              <a:rPr lang="it-IT" sz="2250" dirty="0"/>
              <a:t> – e io credo che lo sia –, il passato rappresenta per noi il solo e unico porto sicuro, un riparo quando ci sentiamo troppo giù di corda e tutto ci scivola di mano. Il passato è lì davanti a noi e nessuno ce lo può togliere. Il futuro invece ci sorprende alle spalle.</a:t>
            </a:r>
          </a:p>
          <a:p>
            <a:endParaRPr lang="it-IT" sz="2150" dirty="0"/>
          </a:p>
        </p:txBody>
      </p:sp>
    </p:spTree>
    <p:extLst>
      <p:ext uri="{BB962C8B-B14F-4D97-AF65-F5344CB8AC3E}">
        <p14:creationId xmlns:p14="http://schemas.microsoft.com/office/powerpoint/2010/main" val="188175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71600" y="685800"/>
            <a:ext cx="9601200" cy="914400"/>
          </a:xfrm>
        </p:spPr>
        <p:txBody>
          <a:bodyPr>
            <a:normAutofit/>
          </a:bodyPr>
          <a:lstStyle/>
          <a:p>
            <a:pPr algn="ctr"/>
            <a:r>
              <a:rPr lang="it-IT" sz="6000" dirty="0"/>
              <a:t>Vivere filosofando</a:t>
            </a:r>
          </a:p>
        </p:txBody>
      </p:sp>
      <p:sp>
        <p:nvSpPr>
          <p:cNvPr id="3" name="Segnaposto contenuto 2"/>
          <p:cNvSpPr>
            <a:spLocks noGrp="1"/>
          </p:cNvSpPr>
          <p:nvPr>
            <p:ph idx="1"/>
          </p:nvPr>
        </p:nvSpPr>
        <p:spPr>
          <a:xfrm>
            <a:off x="1371600" y="1759226"/>
            <a:ext cx="9601200" cy="4919870"/>
          </a:xfrm>
        </p:spPr>
        <p:txBody>
          <a:bodyPr>
            <a:noAutofit/>
          </a:bodyPr>
          <a:lstStyle/>
          <a:p>
            <a:pPr algn="just"/>
            <a:r>
              <a:rPr lang="it-IT" sz="2600" dirty="0"/>
              <a:t>Conta più </a:t>
            </a:r>
            <a:r>
              <a:rPr lang="it-IT" sz="2600" b="1" u="sng" dirty="0"/>
              <a:t>vivere</a:t>
            </a:r>
            <a:r>
              <a:rPr lang="it-IT" sz="2600" dirty="0"/>
              <a:t> o </a:t>
            </a:r>
            <a:r>
              <a:rPr lang="it-IT" sz="2600" b="1" u="sng" dirty="0"/>
              <a:t>vivere bene</a:t>
            </a:r>
            <a:r>
              <a:rPr lang="it-IT" sz="2600" dirty="0"/>
              <a:t>?</a:t>
            </a:r>
          </a:p>
          <a:p>
            <a:pPr algn="just"/>
            <a:r>
              <a:rPr lang="it-IT" sz="2600" dirty="0"/>
              <a:t>Per Seneca non ci sono dubbi: vivere bene!</a:t>
            </a:r>
          </a:p>
          <a:p>
            <a:pPr algn="just"/>
            <a:r>
              <a:rPr lang="it-IT" sz="2600" dirty="0"/>
              <a:t>È la </a:t>
            </a:r>
            <a:r>
              <a:rPr lang="it-IT" sz="2600" b="1" u="sng" dirty="0"/>
              <a:t>qualità</a:t>
            </a:r>
            <a:r>
              <a:rPr lang="it-IT" sz="2600" dirty="0"/>
              <a:t> della vita che conta, non la quantità, stando al “De </a:t>
            </a:r>
            <a:r>
              <a:rPr lang="it-IT" sz="2600" dirty="0" err="1"/>
              <a:t>brevitate</a:t>
            </a:r>
            <a:r>
              <a:rPr lang="it-IT" sz="2600" dirty="0"/>
              <a:t> vitae” senecano.</a:t>
            </a:r>
          </a:p>
          <a:p>
            <a:pPr algn="just"/>
            <a:r>
              <a:rPr lang="it-IT" sz="2600" dirty="0"/>
              <a:t>Personalmente sono sicuro che entrambe combinate assieme, quantità e qualità della vita, non dispiacerebbero a nessuno.</a:t>
            </a:r>
          </a:p>
          <a:p>
            <a:pPr algn="just"/>
            <a:r>
              <a:rPr lang="it-IT" sz="2600" dirty="0"/>
              <a:t>Anche Aristotele ha le idee chiare in proposito: la vita migliore è quella del saggio, del filosofo. Ne “L’etica </a:t>
            </a:r>
            <a:r>
              <a:rPr lang="it-IT" sz="2600" dirty="0" err="1"/>
              <a:t>nicomachea</a:t>
            </a:r>
            <a:r>
              <a:rPr lang="it-IT" sz="2600" dirty="0"/>
              <a:t>” la descrive come “</a:t>
            </a:r>
            <a:r>
              <a:rPr lang="it-IT" sz="2600" b="1" i="1" u="sng" dirty="0" err="1"/>
              <a:t>bios</a:t>
            </a:r>
            <a:r>
              <a:rPr lang="it-IT" sz="2600" b="1" i="1" u="sng" dirty="0"/>
              <a:t> </a:t>
            </a:r>
            <a:r>
              <a:rPr lang="it-IT" sz="2600" b="1" i="1" u="sng" dirty="0" err="1"/>
              <a:t>theoretikos</a:t>
            </a:r>
            <a:r>
              <a:rPr lang="it-IT" sz="2600" dirty="0"/>
              <a:t>”, ovvero come “vita teoretica”. Ergo: per lo Stagirita vivere bene coincide con il </a:t>
            </a:r>
            <a:r>
              <a:rPr lang="it-IT" sz="2600" b="1" u="sng" dirty="0"/>
              <a:t>vivere filosoficamente</a:t>
            </a:r>
            <a:r>
              <a:rPr lang="it-IT" sz="2600" dirty="0"/>
              <a:t>. </a:t>
            </a:r>
          </a:p>
          <a:p>
            <a:pPr algn="just"/>
            <a:endParaRPr lang="it-IT" sz="2600" dirty="0"/>
          </a:p>
        </p:txBody>
      </p:sp>
    </p:spTree>
    <p:extLst>
      <p:ext uri="{BB962C8B-B14F-4D97-AF65-F5344CB8AC3E}">
        <p14:creationId xmlns:p14="http://schemas.microsoft.com/office/powerpoint/2010/main" val="1074622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71600" y="685801"/>
            <a:ext cx="9601200" cy="1083364"/>
          </a:xfrm>
        </p:spPr>
        <p:txBody>
          <a:bodyPr>
            <a:noAutofit/>
          </a:bodyPr>
          <a:lstStyle/>
          <a:p>
            <a:pPr algn="ctr"/>
            <a:r>
              <a:rPr lang="it-IT" sz="6000" dirty="0"/>
              <a:t>La bussola della speranza</a:t>
            </a:r>
          </a:p>
        </p:txBody>
      </p:sp>
      <p:sp>
        <p:nvSpPr>
          <p:cNvPr id="3" name="Segnaposto contenuto 2"/>
          <p:cNvSpPr>
            <a:spLocks noGrp="1"/>
          </p:cNvSpPr>
          <p:nvPr>
            <p:ph idx="1"/>
          </p:nvPr>
        </p:nvSpPr>
        <p:spPr>
          <a:xfrm>
            <a:off x="1371600" y="2087216"/>
            <a:ext cx="9601200" cy="4691271"/>
          </a:xfrm>
        </p:spPr>
        <p:txBody>
          <a:bodyPr>
            <a:noAutofit/>
          </a:bodyPr>
          <a:lstStyle/>
          <a:p>
            <a:pPr marL="0" indent="0" algn="just">
              <a:buNone/>
            </a:pPr>
            <a:r>
              <a:rPr lang="it-IT" sz="3200" dirty="0"/>
              <a:t>Basta preoccuparsi di cogliere l’attimo. Piuttosto mi preoccuperei che l’attimo mi cogliesse impreparato. Per evitar questo, bisogna vivere con pienezza ogni istante della propria vita al meglio delle proprie possibilità. </a:t>
            </a:r>
            <a:r>
              <a:rPr lang="it-IT" sz="3200" b="1" u="sng" dirty="0"/>
              <a:t>Ogni giorno come una vita a sé.</a:t>
            </a:r>
            <a:r>
              <a:rPr lang="it-IT" sz="3200" dirty="0"/>
              <a:t> Sforzandosi quanto meno d’immaginarsi un domani radioso, un domani migliore del misero oggi. Pensare solo a cogliere attimi, senza preoccuparsi del domani, significa perdere la bussola della speranza; la sola capace di non farci smarrire la strada. </a:t>
            </a:r>
          </a:p>
        </p:txBody>
      </p:sp>
    </p:spTree>
    <p:extLst>
      <p:ext uri="{BB962C8B-B14F-4D97-AF65-F5344CB8AC3E}">
        <p14:creationId xmlns:p14="http://schemas.microsoft.com/office/powerpoint/2010/main" val="2135825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71600" y="685800"/>
            <a:ext cx="9601200" cy="1123122"/>
          </a:xfrm>
        </p:spPr>
        <p:txBody>
          <a:bodyPr>
            <a:normAutofit/>
          </a:bodyPr>
          <a:lstStyle/>
          <a:p>
            <a:pPr algn="ctr"/>
            <a:r>
              <a:rPr lang="it-IT" sz="6000" dirty="0"/>
              <a:t>PIÙ VITA</a:t>
            </a:r>
          </a:p>
        </p:txBody>
      </p:sp>
      <p:sp>
        <p:nvSpPr>
          <p:cNvPr id="3" name="Segnaposto contenuto 2"/>
          <p:cNvSpPr>
            <a:spLocks noGrp="1"/>
          </p:cNvSpPr>
          <p:nvPr>
            <p:ph idx="1"/>
          </p:nvPr>
        </p:nvSpPr>
        <p:spPr>
          <a:xfrm>
            <a:off x="1371600" y="2107096"/>
            <a:ext cx="9601200" cy="4303643"/>
          </a:xfrm>
        </p:spPr>
        <p:txBody>
          <a:bodyPr>
            <a:noAutofit/>
          </a:bodyPr>
          <a:lstStyle/>
          <a:p>
            <a:pPr marL="0" indent="0" algn="just">
              <a:buNone/>
            </a:pPr>
            <a:r>
              <a:rPr lang="it-IT" sz="3200" dirty="0"/>
              <a:t>“Persino un ateo, materialista, nichilista coltiva la propria buona dose di speranza giornaliera, la speranza di risvegliarsi sano e salvo il giorno seguente, e così via il giorno dopo e quello dopo ancora. Un giorno in più</a:t>
            </a:r>
            <a:r>
              <a:rPr lang="it-IT" sz="3200" i="1" dirty="0"/>
              <a:t> </a:t>
            </a:r>
            <a:r>
              <a:rPr lang="it-IT" sz="3200" dirty="0"/>
              <a:t>è una vita </a:t>
            </a:r>
            <a:r>
              <a:rPr lang="it-IT" sz="3200" i="1" dirty="0"/>
              <a:t>in più </a:t>
            </a:r>
            <a:r>
              <a:rPr lang="it-IT" sz="3200" dirty="0"/>
              <a:t>da vivere! Tutti vogliamo </a:t>
            </a:r>
            <a:r>
              <a:rPr lang="it-IT" sz="3200" i="1" dirty="0"/>
              <a:t>più </a:t>
            </a:r>
            <a:r>
              <a:rPr lang="it-IT" sz="3200" dirty="0"/>
              <a:t>vita e per questo l’attimo presente non ci è più utile di un fuoco di paglia. In fin dei conti, l’incertezza </a:t>
            </a:r>
            <a:r>
              <a:rPr lang="it-IT" sz="3200" i="1" dirty="0"/>
              <a:t>del </a:t>
            </a:r>
            <a:r>
              <a:rPr lang="it-IT" sz="3200" dirty="0"/>
              <a:t>domani è compensata dalla fede </a:t>
            </a:r>
            <a:r>
              <a:rPr lang="it-IT" sz="3200" i="1" dirty="0"/>
              <a:t>nel </a:t>
            </a:r>
            <a:r>
              <a:rPr lang="it-IT" sz="3200" dirty="0"/>
              <a:t>domani” (p. 137).</a:t>
            </a:r>
          </a:p>
        </p:txBody>
      </p:sp>
    </p:spTree>
    <p:extLst>
      <p:ext uri="{BB962C8B-B14F-4D97-AF65-F5344CB8AC3E}">
        <p14:creationId xmlns:p14="http://schemas.microsoft.com/office/powerpoint/2010/main" val="1852061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6000" dirty="0"/>
              <a:t>Critica del “carpe diem”</a:t>
            </a:r>
          </a:p>
        </p:txBody>
      </p:sp>
      <p:sp>
        <p:nvSpPr>
          <p:cNvPr id="3" name="Segnaposto contenuto 2"/>
          <p:cNvSpPr>
            <a:spLocks noGrp="1"/>
          </p:cNvSpPr>
          <p:nvPr>
            <p:ph idx="1"/>
          </p:nvPr>
        </p:nvSpPr>
        <p:spPr>
          <a:xfrm>
            <a:off x="1371600" y="2285999"/>
            <a:ext cx="9601200" cy="3876261"/>
          </a:xfrm>
        </p:spPr>
        <p:txBody>
          <a:bodyPr>
            <a:noAutofit/>
          </a:bodyPr>
          <a:lstStyle/>
          <a:p>
            <a:pPr marL="0" indent="0" algn="just">
              <a:buNone/>
            </a:pPr>
            <a:r>
              <a:rPr lang="it-IT" sz="3200" dirty="0"/>
              <a:t>Il “carpe diem” di Orazio rispecchia più la logica predatoria del capitalismo. Così come il “chi vuol esser lieto, sia: / di </a:t>
            </a:r>
            <a:r>
              <a:rPr lang="it-IT" sz="3200" dirty="0" err="1"/>
              <a:t>doman</a:t>
            </a:r>
            <a:r>
              <a:rPr lang="it-IT" sz="3200" dirty="0"/>
              <a:t> non v’è certezza” di Lorenzo de’ Medici. Il capitalista ragiona in questi termini perché del domani non gli importa granché. Per costui conta solo il profitto di oggi e lo sfruttamento illimitato di risorse che dimentica essere limitate. </a:t>
            </a:r>
            <a:r>
              <a:rPr lang="it-IT" sz="3200" b="1" u="sng" dirty="0"/>
              <a:t>Il capitalista non si pone limiti ed è questo il suo limite più grande</a:t>
            </a:r>
            <a:r>
              <a:rPr lang="it-IT" sz="3200" dirty="0"/>
              <a:t>.    </a:t>
            </a:r>
          </a:p>
          <a:p>
            <a:pPr marL="0" indent="0" algn="just">
              <a:buNone/>
            </a:pPr>
            <a:endParaRPr lang="it-IT" sz="3200" dirty="0"/>
          </a:p>
        </p:txBody>
      </p:sp>
    </p:spTree>
    <p:extLst>
      <p:ext uri="{BB962C8B-B14F-4D97-AF65-F5344CB8AC3E}">
        <p14:creationId xmlns:p14="http://schemas.microsoft.com/office/powerpoint/2010/main" val="334669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K Il curioso caso di Benjamin Button - Non è mai troppo tardi [Monolog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7204874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85191" y="685800"/>
            <a:ext cx="11280913" cy="775252"/>
          </a:xfrm>
        </p:spPr>
        <p:txBody>
          <a:bodyPr>
            <a:normAutofit/>
          </a:bodyPr>
          <a:lstStyle/>
          <a:p>
            <a:r>
              <a:rPr lang="it-IT" sz="2400" dirty="0"/>
              <a:t>Se diamo ragione a Benjamin Franklin e davvero “time </a:t>
            </a:r>
            <a:r>
              <a:rPr lang="it-IT" sz="2400" dirty="0" err="1"/>
              <a:t>is</a:t>
            </a:r>
            <a:r>
              <a:rPr lang="it-IT" sz="2400" dirty="0"/>
              <a:t> </a:t>
            </a:r>
            <a:r>
              <a:rPr lang="it-IT" sz="2400" dirty="0" err="1"/>
              <a:t>money</a:t>
            </a:r>
            <a:r>
              <a:rPr lang="it-IT" sz="2400" dirty="0"/>
              <a:t>”, non so voi, ma io non ho “</a:t>
            </a:r>
            <a:r>
              <a:rPr lang="it-IT" sz="2400" dirty="0" err="1"/>
              <a:t>money</a:t>
            </a:r>
            <a:r>
              <a:rPr lang="it-IT" sz="2400" dirty="0"/>
              <a:t>” da sprecare. Che aspettate: </a:t>
            </a:r>
            <a:r>
              <a:rPr lang="it-IT" sz="2400" b="1" u="sng" dirty="0"/>
              <a:t>vivete filosofando</a:t>
            </a:r>
            <a:r>
              <a:rPr lang="it-IT" sz="2400" dirty="0"/>
              <a:t>! </a:t>
            </a: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5191" y="1461052"/>
            <a:ext cx="11280913" cy="5396947"/>
          </a:xfrm>
        </p:spPr>
      </p:pic>
    </p:spTree>
    <p:extLst>
      <p:ext uri="{BB962C8B-B14F-4D97-AF65-F5344CB8AC3E}">
        <p14:creationId xmlns:p14="http://schemas.microsoft.com/office/powerpoint/2010/main" val="942058605"/>
      </p:ext>
    </p:extLst>
  </p:cSld>
  <p:clrMapOvr>
    <a:masterClrMapping/>
  </p:clrMapOvr>
</p:sld>
</file>

<file path=ppt/theme/theme1.xml><?xml version="1.0" encoding="utf-8"?>
<a:theme xmlns:a="http://schemas.openxmlformats.org/drawingml/2006/main" name="Ritaglio">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majorFont>
      <a:minorFont>
        <a:latin typeface="Franklin Gothic Book" panose="020B0503020102020204"/>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Ritaglio</Template>
  <TotalTime>1603</TotalTime>
  <Words>1993</Words>
  <Application>Microsoft Office PowerPoint</Application>
  <PresentationFormat>Widescreen</PresentationFormat>
  <Paragraphs>98</Paragraphs>
  <Slides>27</Slides>
  <Notes>1</Notes>
  <HiddenSlides>0</HiddenSlides>
  <MMClips>5</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Ritaglio</vt:lpstr>
      <vt:lpstr>Il tempo</vt:lpstr>
      <vt:lpstr>Presentazione standard di PowerPoint</vt:lpstr>
      <vt:lpstr>“Il curioso caso di Benjamin Button” (2008)</vt:lpstr>
      <vt:lpstr>Il tema</vt:lpstr>
      <vt:lpstr>Presentazione standard di PowerPoint</vt:lpstr>
      <vt:lpstr>L’orologiaio. La mia interpretazione</vt:lpstr>
      <vt:lpstr>Il film</vt:lpstr>
      <vt:lpstr>La “via di mezzo” aristotelica</vt:lpstr>
      <vt:lpstr>Una favola, per soli adulti</vt:lpstr>
      <vt:lpstr>Presentazione standard di PowerPoint</vt:lpstr>
      <vt:lpstr>Benjamin vs. Forrest</vt:lpstr>
      <vt:lpstr>Presentazione standard di PowerPoint</vt:lpstr>
      <vt:lpstr>Presentazione standard di PowerPoint</vt:lpstr>
      <vt:lpstr>Il pregio e il difetto di essere uomini</vt:lpstr>
      <vt:lpstr>Il mito della nascita di Eros</vt:lpstr>
      <vt:lpstr>Lo “Zeitgeist”</vt:lpstr>
      <vt:lpstr>Capitalismo e psicanalisi</vt:lpstr>
      <vt:lpstr>Presentazione standard di PowerPoint</vt:lpstr>
      <vt:lpstr>La colpa</vt:lpstr>
      <vt:lpstr>Le tre dimensioni del tempo</vt:lpstr>
      <vt:lpstr>“Il futuro è di chi ha un passato” (J. Lennon). </vt:lpstr>
      <vt:lpstr>Vivere filosofando</vt:lpstr>
      <vt:lpstr>La bussola della speranza</vt:lpstr>
      <vt:lpstr>PIÙ VITA</vt:lpstr>
      <vt:lpstr>Critica del “carpe diem”</vt:lpstr>
      <vt:lpstr>Presentazione standard di PowerPoint</vt:lpstr>
      <vt:lpstr>Se diamo ragione a Benjamin Franklin e davvero “time is money”, non so voi, ma io non ho “money” da sprecare. Che aspettate: vivete filosofando!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tempo</dc:title>
  <dc:creator>Marco Apolloni</dc:creator>
  <cp:lastModifiedBy>Marco Apolloni</cp:lastModifiedBy>
  <cp:revision>24</cp:revision>
  <dcterms:created xsi:type="dcterms:W3CDTF">2016-10-19T16:14:11Z</dcterms:created>
  <dcterms:modified xsi:type="dcterms:W3CDTF">2016-11-10T16:02:53Z</dcterms:modified>
</cp:coreProperties>
</file>