
<file path=[Content_Types].xml><?xml version="1.0" encoding="utf-8"?>
<Types xmlns="http://schemas.openxmlformats.org/package/2006/content-types">
  <Default Extension="xml" ContentType="application/xml"/>
  <Default Extension="mp4" ContentType="video/mp4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85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6"/>
  </p:normalViewPr>
  <p:slideViewPr>
    <p:cSldViewPr snapToGrid="0" snapToObjects="1">
      <p:cViewPr varScale="1">
        <p:scale>
          <a:sx n="111" d="100"/>
          <a:sy n="111" d="100"/>
        </p:scale>
        <p:origin x="63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0A062-FC45-8044-AAE5-54D51A99AB8D}" type="datetimeFigureOut">
              <a:rPr lang="it-IT" smtClean="0"/>
              <a:t>12/10/16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12864-8D8E-C746-9B6C-AB7C56BA71CC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804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DE2D4-3F31-BD44-88CF-C4B1C4156E09}" type="datetimeFigureOut">
              <a:rPr lang="it-IT" smtClean="0"/>
              <a:t>12/10/16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84966-BF1F-B543-91D4-5B8D26F859EA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33532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10/12/16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/>
              <a:t>‹n.›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10/12/16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‹n.›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10/12/16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10/12/16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‹n.›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10/12/16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‹n.›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10/12/16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‹n.›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10/12/16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10/12/16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‹n.›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dirty="0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/>
              <a:pPr/>
              <a:t>10/12/16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‹n.›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10/12/16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‹n.›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10/12/16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‹n.›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/>
              <a:pPr/>
              <a:t>10/12/16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/>
              <a:pPr/>
              <a:t>‹n.›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0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jpg"/><Relationship Id="rId3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jpg"/><Relationship Id="rId3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jpg"/><Relationship Id="rId3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6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9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2.png"/><Relationship Id="rId1" Type="http://schemas.microsoft.com/office/2007/relationships/media" Target="../media/media4.mp4"/><Relationship Id="rId2" Type="http://schemas.openxmlformats.org/officeDocument/2006/relationships/video" Target="../media/media4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4700" dirty="0" smtClean="0"/>
              <a:t>Il nichilismo, Da </a:t>
            </a:r>
            <a:r>
              <a:rPr lang="it-IT" sz="4700" dirty="0" err="1" smtClean="0"/>
              <a:t>Drugo</a:t>
            </a:r>
            <a:r>
              <a:rPr lang="it-IT" sz="4700" dirty="0" smtClean="0"/>
              <a:t> a Nietzsche</a:t>
            </a:r>
            <a:endParaRPr lang="it-IT" sz="47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it-IT" dirty="0" smtClean="0"/>
              <a:t>Prof. Marco Apolloni</a:t>
            </a:r>
          </a:p>
          <a:p>
            <a:pPr algn="ctr"/>
            <a:r>
              <a:rPr lang="it-IT" smtClean="0"/>
              <a:t>“[</a:t>
            </a:r>
            <a:r>
              <a:rPr lang="is-IS" dirty="0" smtClean="0"/>
              <a:t>…</a:t>
            </a:r>
            <a:r>
              <a:rPr lang="it-IT" dirty="0" smtClean="0"/>
              <a:t>] perché la filosofia sta al cinema come il pane alla </a:t>
            </a:r>
            <a:r>
              <a:rPr lang="it-IT" dirty="0" err="1" smtClean="0"/>
              <a:t>nutella</a:t>
            </a:r>
            <a:r>
              <a:rPr lang="it-IT" dirty="0" smtClean="0"/>
              <a:t>” </a:t>
            </a:r>
          </a:p>
          <a:p>
            <a:pPr algn="ctr"/>
            <a:r>
              <a:rPr lang="it-IT" dirty="0" smtClean="0"/>
              <a:t>(“Filosofi da oscar” di marco apolloni, giaconi editore, recanati 2016)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009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mtClean="0"/>
              <a:t>Obiettivi e competenze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b="1" smtClean="0"/>
              <a:t>Comprendere</a:t>
            </a:r>
            <a:r>
              <a:rPr lang="it-IT" smtClean="0"/>
              <a:t> e </a:t>
            </a:r>
            <a:r>
              <a:rPr lang="it-IT" b="1" smtClean="0"/>
              <a:t>saper mettere al servizio</a:t>
            </a:r>
            <a:r>
              <a:rPr lang="it-IT" smtClean="0"/>
              <a:t> della propria vita la:</a:t>
            </a:r>
          </a:p>
          <a:p>
            <a:pPr algn="just"/>
            <a:r>
              <a:rPr lang="it-IT" smtClean="0"/>
              <a:t>1) </a:t>
            </a:r>
            <a:r>
              <a:rPr lang="it-IT" u="sng" smtClean="0"/>
              <a:t>bellezza</a:t>
            </a:r>
            <a:r>
              <a:rPr lang="it-IT" smtClean="0"/>
              <a:t>,</a:t>
            </a:r>
          </a:p>
          <a:p>
            <a:pPr algn="just"/>
            <a:r>
              <a:rPr lang="it-IT" smtClean="0"/>
              <a:t>2) </a:t>
            </a:r>
            <a:r>
              <a:rPr lang="it-IT" u="sng" smtClean="0"/>
              <a:t>semplicità</a:t>
            </a:r>
            <a:r>
              <a:rPr lang="it-IT" smtClean="0"/>
              <a:t>,</a:t>
            </a:r>
          </a:p>
          <a:p>
            <a:pPr algn="just"/>
            <a:r>
              <a:rPr lang="it-IT" smtClean="0"/>
              <a:t>3) </a:t>
            </a:r>
            <a:r>
              <a:rPr lang="it-IT" u="sng" smtClean="0"/>
              <a:t>pervasività</a:t>
            </a:r>
            <a:r>
              <a:rPr lang="it-IT" smtClean="0"/>
              <a:t>,</a:t>
            </a:r>
          </a:p>
          <a:p>
            <a:pPr algn="just"/>
            <a:r>
              <a:rPr lang="it-IT" smtClean="0"/>
              <a:t>4) </a:t>
            </a:r>
            <a:r>
              <a:rPr lang="it-IT" u="sng" smtClean="0"/>
              <a:t>utilità</a:t>
            </a:r>
          </a:p>
          <a:p>
            <a:pPr algn="just"/>
            <a:r>
              <a:rPr lang="it-IT"/>
              <a:t>d</a:t>
            </a:r>
            <a:r>
              <a:rPr lang="it-IT" smtClean="0"/>
              <a:t>ella filosofia, in generale, e della cine-filosofia, in particolare.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41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426" y="715058"/>
            <a:ext cx="76073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4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62045"/>
            <a:ext cx="6858000" cy="575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3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851" y="444178"/>
            <a:ext cx="7620000" cy="528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0" y="138897"/>
            <a:ext cx="6707347" cy="578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4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mtClean="0"/>
              <a:t>Il dubbio amletico</a:t>
            </a:r>
            <a:endParaRPr lang="it-IT"/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6" r="13916"/>
          <a:stretch>
            <a:fillRect/>
          </a:stretch>
        </p:blipFill>
        <p:spPr/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it-IT" smtClean="0"/>
              <a:t>“To be or </a:t>
            </a:r>
            <a:r>
              <a:rPr lang="it-IT" err="1" smtClean="0"/>
              <a:t>not</a:t>
            </a:r>
            <a:r>
              <a:rPr lang="it-IT" smtClean="0"/>
              <a:t> to be?”. Tradotto: “Essere o non essere?”.</a:t>
            </a:r>
          </a:p>
          <a:p>
            <a:pPr algn="just"/>
            <a:r>
              <a:rPr lang="it-IT" smtClean="0"/>
              <a:t>Se questo è il dilemma – e non ci sono dubbi che lo sia – cosa scegliere? I nichilisti fanno il tifo per il </a:t>
            </a:r>
            <a:r>
              <a:rPr lang="it-IT" b="1" smtClean="0"/>
              <a:t>non essere</a:t>
            </a:r>
            <a:r>
              <a:rPr lang="it-IT" smtClean="0"/>
              <a:t>, ma, pure i nichilisti cattivi, se messi alle strette, scelgono l’</a:t>
            </a:r>
            <a:r>
              <a:rPr lang="it-IT" b="1" smtClean="0"/>
              <a:t>essere</a:t>
            </a:r>
            <a:r>
              <a:rPr lang="it-IT" smtClean="0"/>
              <a:t>, magari riducendo in non essere gli altri.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784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mtClean="0"/>
              <a:t>Film sconclusionato</a:t>
            </a:r>
            <a:endParaRPr lang="it-IT"/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2" r="30492"/>
          <a:stretch>
            <a:fillRect/>
          </a:stretch>
        </p:blipFill>
        <p:spPr/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467730"/>
          </a:xfrm>
        </p:spPr>
        <p:txBody>
          <a:bodyPr>
            <a:normAutofit/>
          </a:bodyPr>
          <a:lstStyle/>
          <a:p>
            <a:pPr algn="just"/>
            <a:r>
              <a:rPr lang="it-IT" sz="2000" smtClean="0"/>
              <a:t>“Il grande </a:t>
            </a:r>
            <a:r>
              <a:rPr lang="it-IT" sz="2000" err="1" smtClean="0"/>
              <a:t>Lebowski</a:t>
            </a:r>
            <a:r>
              <a:rPr lang="it-IT" sz="2000" smtClean="0"/>
              <a:t>” (1998), film dei fratelli </a:t>
            </a:r>
            <a:r>
              <a:rPr lang="it-IT" sz="2000" err="1" smtClean="0"/>
              <a:t>Coen</a:t>
            </a:r>
            <a:r>
              <a:rPr lang="it-IT" sz="2000" smtClean="0"/>
              <a:t>, non suscita pareri unanimi. E ciò è bene, almeno per me. Perché? Diffidate dai pareri unanimi, sia che si tratti di lodi o di critiche, “[</a:t>
            </a:r>
            <a:r>
              <a:rPr lang="is-IS" sz="2000" smtClean="0"/>
              <a:t>…</a:t>
            </a:r>
            <a:r>
              <a:rPr lang="it-IT" sz="2000" smtClean="0"/>
              <a:t>] l’unanimità è spesso sinonimo di omologazione, conformismo” (p. 44). </a:t>
            </a:r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196965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err="1" smtClean="0"/>
              <a:t>Drugo</a:t>
            </a:r>
            <a:r>
              <a:rPr lang="it-IT" smtClean="0"/>
              <a:t>, un inetto</a:t>
            </a:r>
            <a:endParaRPr lang="it-IT"/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9" b="7469"/>
          <a:stretch>
            <a:fillRect/>
          </a:stretch>
        </p:blipFill>
        <p:spPr/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479304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sz="2000" err="1" smtClean="0"/>
              <a:t>Drugo</a:t>
            </a:r>
            <a:r>
              <a:rPr lang="it-IT" sz="2000" smtClean="0"/>
              <a:t> – in inglese “</a:t>
            </a:r>
            <a:r>
              <a:rPr lang="it-IT" sz="2000" err="1" smtClean="0"/>
              <a:t>Dude</a:t>
            </a:r>
            <a:r>
              <a:rPr lang="it-IT" sz="2000" smtClean="0"/>
              <a:t>”, che equivale un po’ al nostro “Tizio” – è un “eroe antieroico, antiretorico e donchisciottesco” (p. 45).  Appartiene alla schiera degli </a:t>
            </a:r>
            <a:r>
              <a:rPr lang="it-IT" sz="2000" b="1" smtClean="0"/>
              <a:t>inetti</a:t>
            </a:r>
            <a:r>
              <a:rPr lang="it-IT" sz="2000" smtClean="0"/>
              <a:t>. Ricordate lo Zeno Cosini, protagonista del capolavoro di Italo Svevo “La coscienza di Zeno”? Be’, </a:t>
            </a:r>
            <a:r>
              <a:rPr lang="it-IT" sz="2000" err="1" smtClean="0"/>
              <a:t>Drugo</a:t>
            </a:r>
            <a:r>
              <a:rPr lang="it-IT" sz="2000" smtClean="0"/>
              <a:t> gli assomiglia, seppure in una versione più </a:t>
            </a:r>
            <a:r>
              <a:rPr lang="it-IT" sz="2000" b="1" smtClean="0"/>
              <a:t>easy</a:t>
            </a:r>
            <a:r>
              <a:rPr lang="it-IT" sz="2000" smtClean="0"/>
              <a:t>.</a:t>
            </a:r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110928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mtClean="0"/>
              <a:t>Esempio di “</a:t>
            </a:r>
            <a:r>
              <a:rPr lang="it-IT" err="1" smtClean="0"/>
              <a:t>cinéma</a:t>
            </a:r>
            <a:r>
              <a:rPr lang="it-IT" smtClean="0"/>
              <a:t> </a:t>
            </a:r>
            <a:r>
              <a:rPr lang="it-IT" err="1" smtClean="0"/>
              <a:t>vert</a:t>
            </a:r>
            <a:r>
              <a:rPr lang="it-IT" smtClean="0"/>
              <a:t>”</a:t>
            </a:r>
            <a:endParaRPr lang="it-IT"/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6" r="13916"/>
          <a:stretch>
            <a:fillRect/>
          </a:stretch>
        </p:blipFill>
        <p:spPr/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450328" y="3145992"/>
            <a:ext cx="5533205" cy="2571902"/>
          </a:xfrm>
        </p:spPr>
        <p:txBody>
          <a:bodyPr>
            <a:noAutofit/>
          </a:bodyPr>
          <a:lstStyle/>
          <a:p>
            <a:pPr algn="just"/>
            <a:r>
              <a:rPr lang="it-IT" sz="2000" dirty="0" smtClean="0"/>
              <a:t>Il termine francese “</a:t>
            </a:r>
            <a:r>
              <a:rPr lang="it-IT" sz="2000" dirty="0" err="1" smtClean="0"/>
              <a:t>vert</a:t>
            </a:r>
            <a:r>
              <a:rPr lang="it-IT" sz="2000" dirty="0" smtClean="0"/>
              <a:t>” sta per “verde” e “il </a:t>
            </a:r>
            <a:r>
              <a:rPr lang="it-IT" sz="2000" dirty="0"/>
              <a:t>verde di cui parliamo è, </a:t>
            </a:r>
            <a:r>
              <a:rPr lang="it-IT" sz="2000" dirty="0" smtClean="0"/>
              <a:t>ovviamente</a:t>
            </a:r>
            <a:r>
              <a:rPr lang="it-IT" sz="2000" dirty="0"/>
              <a:t>, quello della foglia di marijuana. Essendone l’elemento essenziale, la </a:t>
            </a:r>
            <a:r>
              <a:rPr lang="it-IT" sz="2000" dirty="0" smtClean="0"/>
              <a:t>“</a:t>
            </a:r>
            <a:r>
              <a:rPr lang="it-IT" sz="2000" dirty="0" err="1" smtClean="0"/>
              <a:t>maria</a:t>
            </a:r>
            <a:r>
              <a:rPr lang="it-IT" sz="2000" dirty="0" smtClean="0"/>
              <a:t>” </a:t>
            </a:r>
            <a:r>
              <a:rPr lang="it-IT" sz="2000" dirty="0"/>
              <a:t>dà un certo tono </a:t>
            </a:r>
            <a:r>
              <a:rPr lang="it-IT" sz="2000" dirty="0" smtClean="0"/>
              <a:t>cromatico </a:t>
            </a:r>
            <a:r>
              <a:rPr lang="it-IT" sz="2000" dirty="0"/>
              <a:t>a tutta la trama del </a:t>
            </a:r>
            <a:r>
              <a:rPr lang="it-IT" sz="2000" dirty="0" smtClean="0"/>
              <a:t>film” (dal libro “Il vangelo secondo </a:t>
            </a:r>
            <a:r>
              <a:rPr lang="it-IT" sz="2000" dirty="0" err="1" smtClean="0"/>
              <a:t>Lebowski</a:t>
            </a:r>
            <a:r>
              <a:rPr lang="it-IT" sz="2000" dirty="0" smtClean="0"/>
              <a:t>”). Eppure c’è di più, molto di più, altrimenti non staremo qui a parlarne in chiave filosofica.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26219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L GRANDE LEBOWSKI - LA VALLE DI LACRIM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747" y="81024"/>
            <a:ext cx="11956648" cy="577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5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mtClean="0"/>
              <a:t>Nichilisti buoni e nichilisti cattivi</a:t>
            </a:r>
            <a:endParaRPr lang="it-IT"/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2" r="29312"/>
          <a:stretch>
            <a:fillRect/>
          </a:stretch>
        </p:blipFill>
        <p:spPr/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502454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sz="2000" dirty="0" smtClean="0"/>
              <a:t>Occorre distinguere tra gli uni e gli altri. Quale aspetto li differenzia? I nichilisti buoni “loro malgrado, </a:t>
            </a:r>
            <a:r>
              <a:rPr lang="it-IT" sz="2000" u="sng" dirty="0" smtClean="0"/>
              <a:t>finiscono sempre col fare la cosa giusta</a:t>
            </a:r>
            <a:r>
              <a:rPr lang="it-IT" sz="2000" dirty="0" smtClean="0"/>
              <a:t>” (p. 46), quando e se costretti, un po’ come fa </a:t>
            </a:r>
            <a:r>
              <a:rPr lang="it-IT" sz="2000" dirty="0" err="1" smtClean="0"/>
              <a:t>Drugo</a:t>
            </a:r>
            <a:r>
              <a:rPr lang="it-IT" sz="2000" dirty="0" smtClean="0"/>
              <a:t>, nel film. I nichilisti cattivi, invece, rappresentati nella pellicola dai tre musicisti falliti, sanno solo </a:t>
            </a:r>
            <a:r>
              <a:rPr lang="it-IT" sz="2000" b="1" dirty="0" smtClean="0"/>
              <a:t>distruggere</a:t>
            </a:r>
            <a:r>
              <a:rPr lang="it-IT" sz="2000" dirty="0" smtClean="0"/>
              <a:t>. 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58142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4000"/>
                  <a:satMod val="80000"/>
                  <a:lumMod val="106000"/>
                </a:schemeClr>
              </a:gs>
              <a:gs pos="100000">
                <a:schemeClr val="bg2">
                  <a:shade val="80000"/>
                </a:schemeClr>
              </a:gs>
            </a:gsLst>
            <a:path path="circle">
              <a:fillToRect l="43000" r="43000" b="100000"/>
            </a:path>
          </a:gradFill>
          <a:ln>
            <a:noFill/>
          </a:ln>
          <a:effectLst/>
        </p:spPr>
      </p:sp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" name="Picture 2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4" name="Straight Connector 23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9093"/>
          <a:stretch/>
        </p:blipFill>
        <p:spPr>
          <a:xfrm>
            <a:off x="2" y="10"/>
            <a:ext cx="12191695" cy="6857990"/>
          </a:xfrm>
          <a:prstGeom prst="rect">
            <a:avLst/>
          </a:prstGeom>
        </p:spPr>
      </p:pic>
      <p:sp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636753"/>
            <a:ext cx="8299435" cy="5572810"/>
          </a:xfrm>
          <a:prstGeom prst="rect">
            <a:avLst/>
          </a:prstGeom>
          <a:solidFill>
            <a:srgbClr val="000001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6385" y="1847088"/>
            <a:ext cx="6813363" cy="0"/>
          </a:xfrm>
          <a:prstGeom prst="line">
            <a:avLst/>
          </a:prstGeom>
          <a:ln>
            <a:solidFill>
              <a:srgbClr val="85B5E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04017" y="804520"/>
            <a:ext cx="6815731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mtClean="0">
                <a:solidFill>
                  <a:srgbClr val="FFFFFE"/>
                </a:solidFill>
              </a:rPr>
              <a:t>“Il </a:t>
            </a:r>
            <a:r>
              <a:rPr lang="en-US" err="1" smtClean="0">
                <a:solidFill>
                  <a:srgbClr val="FFFFFE"/>
                </a:solidFill>
              </a:rPr>
              <a:t>regista</a:t>
            </a:r>
            <a:r>
              <a:rPr lang="en-US" smtClean="0">
                <a:solidFill>
                  <a:srgbClr val="FFFFFE"/>
                </a:solidFill>
              </a:rPr>
              <a:t> a due teste”</a:t>
            </a:r>
            <a:endParaRPr lang="en-US">
              <a:solidFill>
                <a:srgbClr val="FFFFFE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04017" y="2015733"/>
            <a:ext cx="6815731" cy="4193830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 algn="just">
              <a:buClr>
                <a:srgbClr val="85B5EC"/>
              </a:buClr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rgbClr val="FFFFFE"/>
                </a:solidFill>
              </a:rPr>
              <a:t>Così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vengono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definiti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i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fratelli</a:t>
            </a:r>
            <a:r>
              <a:rPr lang="en-US" sz="2000" dirty="0" smtClean="0">
                <a:solidFill>
                  <a:srgbClr val="FFFFFE"/>
                </a:solidFill>
              </a:rPr>
              <a:t> Coen. </a:t>
            </a:r>
          </a:p>
          <a:p>
            <a:pPr indent="-228600" algn="just">
              <a:buClr>
                <a:srgbClr val="85B5EC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FFFE"/>
                </a:solidFill>
              </a:rPr>
              <a:t>I </a:t>
            </a:r>
            <a:r>
              <a:rPr lang="en-US" sz="2000" dirty="0" err="1" smtClean="0">
                <a:solidFill>
                  <a:srgbClr val="FFFFFE"/>
                </a:solidFill>
              </a:rPr>
              <a:t>loro</a:t>
            </a:r>
            <a:r>
              <a:rPr lang="en-US" sz="2000" dirty="0" smtClean="0">
                <a:solidFill>
                  <a:srgbClr val="FFFFFE"/>
                </a:solidFill>
              </a:rPr>
              <a:t> film (“Fargo”, “Non </a:t>
            </a:r>
            <a:r>
              <a:rPr lang="en-US" sz="2000" dirty="0" err="1" smtClean="0">
                <a:solidFill>
                  <a:srgbClr val="FFFFFE"/>
                </a:solidFill>
              </a:rPr>
              <a:t>è</a:t>
            </a:r>
            <a:r>
              <a:rPr lang="en-US" sz="2000" dirty="0" smtClean="0">
                <a:solidFill>
                  <a:srgbClr val="FFFFFE"/>
                </a:solidFill>
              </a:rPr>
              <a:t> un </a:t>
            </a:r>
            <a:r>
              <a:rPr lang="en-US" sz="2000" dirty="0" err="1" smtClean="0">
                <a:solidFill>
                  <a:srgbClr val="FFFFFE"/>
                </a:solidFill>
              </a:rPr>
              <a:t>paese</a:t>
            </a:r>
            <a:r>
              <a:rPr lang="en-US" sz="2000" dirty="0" smtClean="0">
                <a:solidFill>
                  <a:srgbClr val="FFFFFE"/>
                </a:solidFill>
              </a:rPr>
              <a:t> per </a:t>
            </a:r>
            <a:r>
              <a:rPr lang="en-US" sz="2000" dirty="0" err="1" smtClean="0">
                <a:solidFill>
                  <a:srgbClr val="FFFFFE"/>
                </a:solidFill>
              </a:rPr>
              <a:t>vecchi</a:t>
            </a:r>
            <a:r>
              <a:rPr lang="en-US" sz="2000" dirty="0" smtClean="0">
                <a:solidFill>
                  <a:srgbClr val="FFFFFE"/>
                </a:solidFill>
              </a:rPr>
              <a:t>”, solo per </a:t>
            </a:r>
            <a:r>
              <a:rPr lang="en-US" sz="2000" dirty="0" err="1" smtClean="0">
                <a:solidFill>
                  <a:srgbClr val="FFFFFE"/>
                </a:solidFill>
              </a:rPr>
              <a:t>citare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i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più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noti</a:t>
            </a:r>
            <a:r>
              <a:rPr lang="en-US" sz="2000" dirty="0" smtClean="0">
                <a:solidFill>
                  <a:srgbClr val="FFFFFE"/>
                </a:solidFill>
              </a:rPr>
              <a:t>) </a:t>
            </a:r>
            <a:r>
              <a:rPr lang="en-US" sz="2000" dirty="0" err="1" smtClean="0">
                <a:solidFill>
                  <a:srgbClr val="FFFFFE"/>
                </a:solidFill>
              </a:rPr>
              <a:t>puntano</a:t>
            </a:r>
            <a:r>
              <a:rPr lang="en-US" sz="2000" dirty="0" smtClean="0">
                <a:solidFill>
                  <a:srgbClr val="FFFFFE"/>
                </a:solidFill>
              </a:rPr>
              <a:t>, </a:t>
            </a:r>
            <a:r>
              <a:rPr lang="en-US" sz="2000" dirty="0" err="1" smtClean="0">
                <a:solidFill>
                  <a:srgbClr val="FFFFFE"/>
                </a:solidFill>
              </a:rPr>
              <a:t>più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che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sulla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trama</a:t>
            </a:r>
            <a:r>
              <a:rPr lang="en-US" sz="2000" dirty="0" smtClean="0">
                <a:solidFill>
                  <a:srgbClr val="FFFFFE"/>
                </a:solidFill>
              </a:rPr>
              <a:t>, sui </a:t>
            </a:r>
            <a:r>
              <a:rPr lang="en-US" sz="2000" dirty="0" err="1" smtClean="0">
                <a:solidFill>
                  <a:srgbClr val="FFFFFE"/>
                </a:solidFill>
              </a:rPr>
              <a:t>personaggi</a:t>
            </a:r>
            <a:r>
              <a:rPr lang="en-US" sz="2000" dirty="0" smtClean="0">
                <a:solidFill>
                  <a:srgbClr val="FFFFFE"/>
                </a:solidFill>
              </a:rPr>
              <a:t> e </a:t>
            </a:r>
            <a:r>
              <a:rPr lang="en-US" sz="2000" dirty="0" err="1" smtClean="0">
                <a:solidFill>
                  <a:srgbClr val="FFFFFE"/>
                </a:solidFill>
              </a:rPr>
              <a:t>sulle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situazioni</a:t>
            </a:r>
            <a:r>
              <a:rPr lang="en-US" sz="2000" dirty="0" smtClean="0">
                <a:solidFill>
                  <a:srgbClr val="FFFFFE"/>
                </a:solidFill>
              </a:rPr>
              <a:t>, </a:t>
            </a:r>
            <a:r>
              <a:rPr lang="en-US" sz="2000" dirty="0" err="1" smtClean="0">
                <a:solidFill>
                  <a:srgbClr val="FFFFFE"/>
                </a:solidFill>
              </a:rPr>
              <a:t>spesso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paradossali</a:t>
            </a:r>
            <a:r>
              <a:rPr lang="en-US" sz="2000" dirty="0" smtClean="0">
                <a:solidFill>
                  <a:srgbClr val="FFFFFE"/>
                </a:solidFill>
              </a:rPr>
              <a:t>, </a:t>
            </a:r>
            <a:r>
              <a:rPr lang="en-US" sz="2000" dirty="0" err="1" smtClean="0">
                <a:solidFill>
                  <a:srgbClr val="FFFFFE"/>
                </a:solidFill>
              </a:rPr>
              <a:t>che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questi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scatenano</a:t>
            </a:r>
            <a:r>
              <a:rPr lang="en-US" sz="2000" dirty="0" smtClean="0">
                <a:solidFill>
                  <a:srgbClr val="FFFFFE"/>
                </a:solidFill>
              </a:rPr>
              <a:t>. </a:t>
            </a:r>
          </a:p>
          <a:p>
            <a:pPr indent="-228600" algn="just">
              <a:buClr>
                <a:srgbClr val="85B5EC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FFFE"/>
                </a:solidFill>
              </a:rPr>
              <a:t>“Il </a:t>
            </a:r>
            <a:r>
              <a:rPr lang="en-US" sz="2000" dirty="0" err="1" smtClean="0">
                <a:solidFill>
                  <a:srgbClr val="FFFFFE"/>
                </a:solidFill>
              </a:rPr>
              <a:t>grande</a:t>
            </a:r>
            <a:r>
              <a:rPr lang="en-US" sz="2000" dirty="0" smtClean="0">
                <a:solidFill>
                  <a:srgbClr val="FFFFFE"/>
                </a:solidFill>
              </a:rPr>
              <a:t> Lebowski” non fa </a:t>
            </a:r>
            <a:r>
              <a:rPr lang="en-US" sz="2000" dirty="0" err="1" smtClean="0">
                <a:solidFill>
                  <a:srgbClr val="FFFFFE"/>
                </a:solidFill>
              </a:rPr>
              <a:t>eccezione</a:t>
            </a:r>
            <a:r>
              <a:rPr lang="en-US" sz="2000" dirty="0" smtClean="0">
                <a:solidFill>
                  <a:srgbClr val="FFFFFE"/>
                </a:solidFill>
              </a:rPr>
              <a:t>. La </a:t>
            </a:r>
            <a:r>
              <a:rPr lang="en-US" sz="2000" dirty="0" err="1" smtClean="0">
                <a:solidFill>
                  <a:srgbClr val="FFFFFE"/>
                </a:solidFill>
              </a:rPr>
              <a:t>trama</a:t>
            </a:r>
            <a:r>
              <a:rPr lang="en-US" sz="2000" dirty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sembra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una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parodia</a:t>
            </a:r>
            <a:r>
              <a:rPr lang="en-US" sz="2000" dirty="0" smtClean="0">
                <a:solidFill>
                  <a:srgbClr val="FFFFFE"/>
                </a:solidFill>
              </a:rPr>
              <a:t> del </a:t>
            </a:r>
            <a:r>
              <a:rPr lang="en-US" sz="2000" dirty="0" err="1" smtClean="0">
                <a:solidFill>
                  <a:srgbClr val="FFFFFE"/>
                </a:solidFill>
              </a:rPr>
              <a:t>romanzo</a:t>
            </a:r>
            <a:r>
              <a:rPr lang="en-US" sz="2000" dirty="0" smtClean="0">
                <a:solidFill>
                  <a:srgbClr val="FFFFFE"/>
                </a:solidFill>
              </a:rPr>
              <a:t> di Raymond Chandler “Il </a:t>
            </a:r>
            <a:r>
              <a:rPr lang="en-US" sz="2000" dirty="0" err="1" smtClean="0">
                <a:solidFill>
                  <a:srgbClr val="FFFFFE"/>
                </a:solidFill>
              </a:rPr>
              <a:t>grande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sonno</a:t>
            </a:r>
            <a:r>
              <a:rPr lang="en-US" sz="2000" dirty="0" smtClean="0">
                <a:solidFill>
                  <a:srgbClr val="FFFFFE"/>
                </a:solidFill>
              </a:rPr>
              <a:t>”. </a:t>
            </a:r>
            <a:r>
              <a:rPr lang="en-US" sz="2000" dirty="0" err="1" smtClean="0">
                <a:solidFill>
                  <a:srgbClr val="FFFFFE"/>
                </a:solidFill>
              </a:rPr>
              <a:t>Potrebbe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anche</a:t>
            </a:r>
            <a:r>
              <a:rPr lang="en-US" sz="2000" dirty="0" smtClean="0">
                <a:solidFill>
                  <a:srgbClr val="FFFFFE"/>
                </a:solidFill>
              </a:rPr>
              <a:t> non </a:t>
            </a:r>
            <a:r>
              <a:rPr lang="en-US" sz="2000" dirty="0" err="1" smtClean="0">
                <a:solidFill>
                  <a:srgbClr val="FFFFFE"/>
                </a:solidFill>
              </a:rPr>
              <a:t>esserci</a:t>
            </a:r>
            <a:r>
              <a:rPr lang="en-US" sz="2000" dirty="0" smtClean="0">
                <a:solidFill>
                  <a:srgbClr val="FFFFFE"/>
                </a:solidFill>
              </a:rPr>
              <a:t>, per </a:t>
            </a:r>
            <a:r>
              <a:rPr lang="en-US" sz="2000" dirty="0" err="1" smtClean="0">
                <a:solidFill>
                  <a:srgbClr val="FFFFFE"/>
                </a:solidFill>
              </a:rPr>
              <a:t>quel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che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conta</a:t>
            </a:r>
            <a:r>
              <a:rPr lang="en-US" sz="2000" dirty="0" smtClean="0">
                <a:solidFill>
                  <a:srgbClr val="FFFFFE"/>
                </a:solidFill>
              </a:rPr>
              <a:t>. Il </a:t>
            </a:r>
            <a:r>
              <a:rPr lang="en-US" sz="2000" b="1" dirty="0" err="1" smtClean="0">
                <a:solidFill>
                  <a:srgbClr val="FFFFFE"/>
                </a:solidFill>
              </a:rPr>
              <a:t>cuore</a:t>
            </a:r>
            <a:r>
              <a:rPr lang="en-US" sz="2000" dirty="0" smtClean="0">
                <a:solidFill>
                  <a:srgbClr val="FFFFFE"/>
                </a:solidFill>
              </a:rPr>
              <a:t>, </a:t>
            </a:r>
            <a:r>
              <a:rPr lang="en-US" sz="2000" dirty="0" err="1" smtClean="0">
                <a:solidFill>
                  <a:srgbClr val="FFFFFE"/>
                </a:solidFill>
              </a:rPr>
              <a:t>il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b="1" dirty="0" err="1" smtClean="0">
                <a:solidFill>
                  <a:srgbClr val="FFFFFE"/>
                </a:solidFill>
              </a:rPr>
              <a:t>cervello</a:t>
            </a:r>
            <a:r>
              <a:rPr lang="en-US" sz="2000" dirty="0" smtClean="0">
                <a:solidFill>
                  <a:srgbClr val="FFFFFE"/>
                </a:solidFill>
              </a:rPr>
              <a:t>, </a:t>
            </a:r>
            <a:r>
              <a:rPr lang="en-US" sz="2000" dirty="0" err="1" smtClean="0">
                <a:solidFill>
                  <a:srgbClr val="FFFFFE"/>
                </a:solidFill>
              </a:rPr>
              <a:t>nonché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il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b="1" dirty="0" err="1" smtClean="0">
                <a:solidFill>
                  <a:srgbClr val="FFFFFE"/>
                </a:solidFill>
              </a:rPr>
              <a:t>motore</a:t>
            </a:r>
            <a:r>
              <a:rPr lang="en-US" sz="2000" dirty="0" smtClean="0">
                <a:solidFill>
                  <a:srgbClr val="FFFFFE"/>
                </a:solidFill>
              </a:rPr>
              <a:t> del film </a:t>
            </a:r>
            <a:r>
              <a:rPr lang="en-US" sz="2000" dirty="0" err="1" smtClean="0">
                <a:solidFill>
                  <a:srgbClr val="FFFFFE"/>
                </a:solidFill>
              </a:rPr>
              <a:t>è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Drugo</a:t>
            </a:r>
            <a:r>
              <a:rPr lang="en-US" sz="2000" dirty="0" smtClean="0">
                <a:solidFill>
                  <a:srgbClr val="FFFFFE"/>
                </a:solidFill>
              </a:rPr>
              <a:t> e </a:t>
            </a:r>
            <a:r>
              <a:rPr lang="en-US" sz="2000" dirty="0" err="1" smtClean="0">
                <a:solidFill>
                  <a:srgbClr val="FFFFFE"/>
                </a:solidFill>
              </a:rPr>
              <a:t>gli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altri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personaggi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rappresentativi</a:t>
            </a:r>
            <a:r>
              <a:rPr lang="en-US" sz="2000" dirty="0" smtClean="0">
                <a:solidFill>
                  <a:srgbClr val="FFFFFE"/>
                </a:solidFill>
              </a:rPr>
              <a:t> di un </a:t>
            </a:r>
            <a:r>
              <a:rPr lang="en-US" sz="2000" dirty="0" err="1" smtClean="0">
                <a:solidFill>
                  <a:srgbClr val="FFFFFE"/>
                </a:solidFill>
              </a:rPr>
              <a:t>certo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tipo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umano</a:t>
            </a:r>
            <a:r>
              <a:rPr lang="en-US" sz="2000" dirty="0" smtClean="0">
                <a:solidFill>
                  <a:srgbClr val="FFFFFE"/>
                </a:solidFill>
              </a:rPr>
              <a:t>: Walt, Danny, Jesus Quintana, </a:t>
            </a:r>
            <a:r>
              <a:rPr lang="en-US" sz="2000" dirty="0" err="1" smtClean="0">
                <a:solidFill>
                  <a:srgbClr val="FFFFFE"/>
                </a:solidFill>
              </a:rPr>
              <a:t>il</a:t>
            </a:r>
            <a:r>
              <a:rPr lang="en-US" sz="2000" dirty="0" smtClean="0">
                <a:solidFill>
                  <a:srgbClr val="FFFFFE"/>
                </a:solidFill>
              </a:rPr>
              <a:t> </a:t>
            </a:r>
            <a:r>
              <a:rPr lang="en-US" sz="2000" dirty="0" err="1" smtClean="0">
                <a:solidFill>
                  <a:srgbClr val="FFFFFE"/>
                </a:solidFill>
              </a:rPr>
              <a:t>Narratore</a:t>
            </a:r>
            <a:r>
              <a:rPr lang="en-US" sz="2000" dirty="0">
                <a:solidFill>
                  <a:srgbClr val="FFFFFE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233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4000"/>
                  <a:satMod val="80000"/>
                  <a:lumMod val="106000"/>
                </a:schemeClr>
              </a:gs>
              <a:gs pos="100000">
                <a:schemeClr val="bg2">
                  <a:shade val="80000"/>
                </a:schemeClr>
              </a:gs>
            </a:gsLst>
            <a:path path="circle">
              <a:fillToRect l="43000" r="43000" b="100000"/>
            </a:path>
          </a:gradFill>
          <a:ln>
            <a:noFill/>
          </a:ln>
          <a:effectLst/>
        </p:spPr>
      </p:sp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5" name="Straight Connector 14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353088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0131" y="482171"/>
            <a:ext cx="6091791" cy="5149101"/>
            <a:chOff x="5446003" y="583365"/>
            <a:chExt cx="6091790" cy="5181928"/>
          </a:xfrm>
        </p:grpSpPr>
        <p:sp>
          <p:nvSpPr>
            <p:cNvPr id="18" name="Rectangle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19"/>
          <a:stretch/>
        </p:blipFill>
        <p:spPr>
          <a:xfrm>
            <a:off x="6093926" y="1116345"/>
            <a:ext cx="4821551" cy="3866172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51580" y="804520"/>
            <a:ext cx="3530157" cy="86911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err="1" smtClean="0"/>
              <a:t>Fenomeno</a:t>
            </a:r>
            <a:r>
              <a:rPr lang="en-US" smtClean="0"/>
              <a:t> di </a:t>
            </a:r>
            <a:r>
              <a:rPr lang="en-US" err="1" smtClean="0"/>
              <a:t>massa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451581" y="1846026"/>
            <a:ext cx="3526523" cy="4269024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 algn="just">
              <a:buFont typeface="Arial" panose="020B0604020202020204" pitchFamily="34" charset="0"/>
              <a:buChar char="•"/>
            </a:pPr>
            <a:r>
              <a:rPr lang="en-US" dirty="0" smtClean="0"/>
              <a:t>Come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miglior</a:t>
            </a:r>
            <a:r>
              <a:rPr lang="en-US" dirty="0" smtClean="0"/>
              <a:t> vino, </a:t>
            </a:r>
            <a:r>
              <a:rPr lang="en-US" dirty="0" err="1" smtClean="0"/>
              <a:t>anche</a:t>
            </a:r>
            <a:r>
              <a:rPr lang="en-US" dirty="0" smtClean="0"/>
              <a:t> “Il </a:t>
            </a:r>
            <a:r>
              <a:rPr lang="en-US" dirty="0" err="1" smtClean="0"/>
              <a:t>grande</a:t>
            </a:r>
            <a:r>
              <a:rPr lang="en-US" dirty="0" smtClean="0"/>
              <a:t> Lebowski” </a:t>
            </a:r>
            <a:r>
              <a:rPr lang="en-US" dirty="0" err="1" smtClean="0"/>
              <a:t>è</a:t>
            </a:r>
            <a:r>
              <a:rPr lang="en-US" dirty="0" smtClean="0"/>
              <a:t> </a:t>
            </a:r>
            <a:r>
              <a:rPr lang="en-US" dirty="0" err="1" smtClean="0"/>
              <a:t>più</a:t>
            </a:r>
            <a:r>
              <a:rPr lang="en-US" dirty="0" smtClean="0"/>
              <a:t> </a:t>
            </a:r>
            <a:r>
              <a:rPr lang="en-US" dirty="0" err="1" smtClean="0"/>
              <a:t>buono</a:t>
            </a:r>
            <a:r>
              <a:rPr lang="en-US" dirty="0" smtClean="0"/>
              <a:t> </a:t>
            </a:r>
            <a:r>
              <a:rPr lang="en-US" dirty="0" err="1" smtClean="0"/>
              <a:t>invecchiato</a:t>
            </a:r>
            <a:r>
              <a:rPr lang="en-US" dirty="0" smtClean="0"/>
              <a:t>.</a:t>
            </a:r>
          </a:p>
          <a:p>
            <a:pPr indent="-228600" algn="just">
              <a:buFont typeface="Arial" panose="020B0604020202020204" pitchFamily="34" charset="0"/>
              <a:buChar char="•"/>
            </a:pPr>
            <a:r>
              <a:rPr lang="en-US" dirty="0" smtClean="0"/>
              <a:t>Ha </a:t>
            </a:r>
            <a:r>
              <a:rPr lang="en-US" dirty="0" err="1" smtClean="0"/>
              <a:t>ispirato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religione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conta</a:t>
            </a:r>
            <a:r>
              <a:rPr lang="en-US" dirty="0" smtClean="0"/>
              <a:t> </a:t>
            </a:r>
            <a:r>
              <a:rPr lang="en-US" dirty="0" err="1" smtClean="0"/>
              <a:t>oltre</a:t>
            </a:r>
            <a:r>
              <a:rPr lang="en-US" dirty="0" smtClean="0"/>
              <a:t> 300 </a:t>
            </a:r>
            <a:r>
              <a:rPr lang="en-US" dirty="0" err="1" smtClean="0"/>
              <a:t>mila</a:t>
            </a:r>
            <a:r>
              <a:rPr lang="en-US" dirty="0" smtClean="0"/>
              <a:t> </a:t>
            </a:r>
            <a:r>
              <a:rPr lang="en-US" dirty="0" err="1" smtClean="0"/>
              <a:t>seguaci</a:t>
            </a:r>
            <a:r>
              <a:rPr lang="en-US" dirty="0" smtClean="0"/>
              <a:t> in </a:t>
            </a:r>
            <a:r>
              <a:rPr lang="en-US" dirty="0" err="1" smtClean="0"/>
              <a:t>tutto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mondo</a:t>
            </a:r>
            <a:r>
              <a:rPr lang="en-US" dirty="0" smtClean="0"/>
              <a:t> (</a:t>
            </a:r>
            <a:r>
              <a:rPr lang="en-US" dirty="0" err="1" smtClean="0"/>
              <a:t>compresa</a:t>
            </a:r>
            <a:r>
              <a:rPr lang="en-US" dirty="0" smtClean="0"/>
              <a:t> </a:t>
            </a:r>
            <a:r>
              <a:rPr lang="en-US" dirty="0" err="1" smtClean="0"/>
              <a:t>l’Italia</a:t>
            </a:r>
            <a:r>
              <a:rPr lang="en-US" dirty="0"/>
              <a:t>, </a:t>
            </a:r>
            <a:r>
              <a:rPr lang="en-US" dirty="0" err="1" smtClean="0"/>
              <a:t>www.dudeismo.org</a:t>
            </a:r>
            <a:r>
              <a:rPr lang="en-US" dirty="0" smtClean="0"/>
              <a:t>):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dudeismo</a:t>
            </a:r>
            <a:r>
              <a:rPr lang="en-US" dirty="0" smtClean="0"/>
              <a:t>.</a:t>
            </a:r>
          </a:p>
          <a:p>
            <a:pPr indent="-228600" algn="just">
              <a:buFont typeface="Arial" panose="020B0604020202020204" pitchFamily="34" charset="0"/>
              <a:buChar char="•"/>
            </a:pPr>
            <a:r>
              <a:rPr lang="en-US" dirty="0" smtClean="0"/>
              <a:t>Il “Lebowski Fest” </a:t>
            </a:r>
            <a:r>
              <a:rPr lang="en-US" dirty="0" err="1" smtClean="0"/>
              <a:t>è</a:t>
            </a:r>
            <a:r>
              <a:rPr lang="en-US" dirty="0" smtClean="0"/>
              <a:t> </a:t>
            </a:r>
            <a:r>
              <a:rPr lang="en-US" dirty="0" err="1" smtClean="0"/>
              <a:t>l’evento</a:t>
            </a:r>
            <a:r>
              <a:rPr lang="en-US" dirty="0" smtClean="0"/>
              <a:t> dove </a:t>
            </a:r>
            <a:r>
              <a:rPr lang="en-US" dirty="0" err="1" smtClean="0"/>
              <a:t>schiere</a:t>
            </a:r>
            <a:r>
              <a:rPr lang="en-US" dirty="0" smtClean="0"/>
              <a:t> di fan </a:t>
            </a:r>
            <a:r>
              <a:rPr lang="en-US" dirty="0"/>
              <a:t>del </a:t>
            </a:r>
            <a:r>
              <a:rPr lang="en-US" dirty="0" err="1" smtClean="0"/>
              <a:t>Drugo</a:t>
            </a:r>
            <a:r>
              <a:rPr lang="en-US" dirty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danno</a:t>
            </a:r>
            <a:r>
              <a:rPr lang="en-US" dirty="0" smtClean="0"/>
              <a:t> </a:t>
            </a:r>
            <a:r>
              <a:rPr lang="en-US" dirty="0" err="1" smtClean="0"/>
              <a:t>ritrovo</a:t>
            </a:r>
            <a:r>
              <a:rPr lang="en-US" dirty="0" smtClean="0"/>
              <a:t>, </a:t>
            </a:r>
            <a:r>
              <a:rPr lang="en-US" dirty="0" err="1" smtClean="0"/>
              <a:t>indossando</a:t>
            </a:r>
            <a:r>
              <a:rPr lang="en-US" dirty="0" smtClean="0"/>
              <a:t> </a:t>
            </a:r>
            <a:r>
              <a:rPr lang="en-US" dirty="0" err="1" smtClean="0"/>
              <a:t>vestaglie</a:t>
            </a:r>
            <a:r>
              <a:rPr lang="en-US" dirty="0" smtClean="0"/>
              <a:t> e </a:t>
            </a:r>
            <a:r>
              <a:rPr lang="en-US" dirty="0" err="1" smtClean="0"/>
              <a:t>trangugiando</a:t>
            </a:r>
            <a:r>
              <a:rPr lang="en-US" dirty="0" smtClean="0"/>
              <a:t> White Russian.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12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4000"/>
                  <a:satMod val="80000"/>
                  <a:lumMod val="106000"/>
                </a:schemeClr>
              </a:gs>
              <a:gs pos="100000">
                <a:schemeClr val="bg2">
                  <a:shade val="80000"/>
                </a:schemeClr>
              </a:gs>
            </a:gsLst>
            <a:path path="circle">
              <a:fillToRect l="43000" r="43000" b="100000"/>
            </a:path>
          </a:gradFill>
          <a:ln>
            <a:noFill/>
          </a:ln>
          <a:effectLst/>
        </p:spPr>
      </p:sp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6793" b="16308"/>
          <a:stretch/>
        </p:blipFill>
        <p:spPr>
          <a:xfrm>
            <a:off x="2" y="10"/>
            <a:ext cx="12191695" cy="6857990"/>
          </a:xfrm>
          <a:prstGeom prst="rect">
            <a:avLst/>
          </a:prstGeom>
        </p:spPr>
      </p:pic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1643" y="636753"/>
            <a:ext cx="8299435" cy="5572811"/>
          </a:xfrm>
          <a:prstGeom prst="rect">
            <a:avLst/>
          </a:prstGeom>
          <a:solidFill>
            <a:srgbClr val="000001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789" y="1847088"/>
            <a:ext cx="68133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63421" y="804520"/>
            <a:ext cx="6815731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dirty="0" err="1" smtClean="0">
                <a:solidFill>
                  <a:srgbClr val="FFFFFE"/>
                </a:solidFill>
              </a:rPr>
              <a:t>Drugo</a:t>
            </a:r>
            <a:r>
              <a:rPr lang="en-US" dirty="0" smtClean="0">
                <a:solidFill>
                  <a:srgbClr val="FFFFFE"/>
                </a:solidFill>
              </a:rPr>
              <a:t> e </a:t>
            </a:r>
            <a:r>
              <a:rPr lang="en-US" dirty="0" err="1" smtClean="0">
                <a:solidFill>
                  <a:srgbClr val="FFFFFE"/>
                </a:solidFill>
              </a:rPr>
              <a:t>nietzsche</a:t>
            </a:r>
            <a:r>
              <a:rPr lang="en-US" dirty="0" smtClean="0">
                <a:solidFill>
                  <a:srgbClr val="FFFFFE"/>
                </a:solidFill>
              </a:rPr>
              <a:t>, </a:t>
            </a:r>
            <a:r>
              <a:rPr lang="en-US" dirty="0" err="1" smtClean="0">
                <a:solidFill>
                  <a:srgbClr val="FFFFFE"/>
                </a:solidFill>
              </a:rPr>
              <a:t>maestri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zen</a:t>
            </a:r>
            <a:endParaRPr lang="en-US" dirty="0">
              <a:solidFill>
                <a:srgbClr val="FFFFFE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063421" y="2015733"/>
            <a:ext cx="6815731" cy="4732308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 algn="just">
              <a:buClr>
                <a:srgbClr val="FCF08E"/>
              </a:buClr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FFFFFE"/>
                </a:solidFill>
              </a:rPr>
              <a:t>Perché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accostare</a:t>
            </a:r>
            <a:r>
              <a:rPr lang="en-US" dirty="0" smtClean="0">
                <a:solidFill>
                  <a:srgbClr val="FFFFFE"/>
                </a:solidFill>
              </a:rPr>
              <a:t> un “</a:t>
            </a:r>
            <a:r>
              <a:rPr lang="en-US" dirty="0" err="1" smtClean="0">
                <a:solidFill>
                  <a:srgbClr val="FFFFFE"/>
                </a:solidFill>
              </a:rPr>
              <a:t>cazzone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illuminato</a:t>
            </a:r>
            <a:r>
              <a:rPr lang="en-US" dirty="0" smtClean="0">
                <a:solidFill>
                  <a:srgbClr val="FFFFFE"/>
                </a:solidFill>
              </a:rPr>
              <a:t>”, ma </a:t>
            </a:r>
            <a:r>
              <a:rPr lang="en-US" dirty="0" err="1" smtClean="0">
                <a:solidFill>
                  <a:srgbClr val="FFFFFE"/>
                </a:solidFill>
              </a:rPr>
              <a:t>pur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sempre</a:t>
            </a:r>
            <a:r>
              <a:rPr lang="en-US" dirty="0" smtClean="0">
                <a:solidFill>
                  <a:srgbClr val="FFFFFE"/>
                </a:solidFill>
              </a:rPr>
              <a:t> “</a:t>
            </a:r>
            <a:r>
              <a:rPr lang="en-US" dirty="0" err="1" smtClean="0">
                <a:solidFill>
                  <a:srgbClr val="FFFFFE"/>
                </a:solidFill>
              </a:rPr>
              <a:t>cazzone</a:t>
            </a:r>
            <a:r>
              <a:rPr lang="en-US" dirty="0" smtClean="0">
                <a:solidFill>
                  <a:srgbClr val="FFFFFE"/>
                </a:solidFill>
              </a:rPr>
              <a:t>”, </a:t>
            </a:r>
            <a:r>
              <a:rPr lang="en-US" dirty="0" err="1" smtClean="0">
                <a:solidFill>
                  <a:srgbClr val="FFFFFE"/>
                </a:solidFill>
              </a:rPr>
              <a:t>qual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è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Drugo</a:t>
            </a:r>
            <a:r>
              <a:rPr lang="en-US" dirty="0" smtClean="0">
                <a:solidFill>
                  <a:srgbClr val="FFFFFE"/>
                </a:solidFill>
              </a:rPr>
              <a:t>, con </a:t>
            </a:r>
            <a:r>
              <a:rPr lang="en-US" dirty="0" err="1" smtClean="0">
                <a:solidFill>
                  <a:srgbClr val="FFFFFE"/>
                </a:solidFill>
              </a:rPr>
              <a:t>il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filosofo</a:t>
            </a:r>
            <a:r>
              <a:rPr lang="en-US" dirty="0" smtClean="0">
                <a:solidFill>
                  <a:srgbClr val="FFFFFE"/>
                </a:solidFill>
              </a:rPr>
              <a:t> Friedrich Nietzsche? </a:t>
            </a:r>
            <a:r>
              <a:rPr lang="en-US" dirty="0" err="1" smtClean="0">
                <a:solidFill>
                  <a:srgbClr val="FFFFFE"/>
                </a:solidFill>
              </a:rPr>
              <a:t>Perché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quest’ultimo</a:t>
            </a:r>
            <a:r>
              <a:rPr lang="en-US" dirty="0" smtClean="0">
                <a:solidFill>
                  <a:srgbClr val="FFFFFE"/>
                </a:solidFill>
              </a:rPr>
              <a:t>, </a:t>
            </a:r>
            <a:r>
              <a:rPr lang="en-US" dirty="0" err="1" smtClean="0">
                <a:solidFill>
                  <a:srgbClr val="FFFFFE"/>
                </a:solidFill>
              </a:rPr>
              <a:t>oltre</a:t>
            </a:r>
            <a:r>
              <a:rPr lang="en-US" dirty="0" smtClean="0">
                <a:solidFill>
                  <a:srgbClr val="FFFFFE"/>
                </a:solidFill>
              </a:rPr>
              <a:t> a </a:t>
            </a:r>
            <a:r>
              <a:rPr lang="en-US" dirty="0" err="1" smtClean="0">
                <a:solidFill>
                  <a:srgbClr val="FFFFFE"/>
                </a:solidFill>
              </a:rPr>
              <a:t>essere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zen</a:t>
            </a:r>
            <a:r>
              <a:rPr lang="en-US" dirty="0" smtClean="0">
                <a:solidFill>
                  <a:srgbClr val="FFFFFE"/>
                </a:solidFill>
              </a:rPr>
              <a:t> come </a:t>
            </a:r>
            <a:r>
              <a:rPr lang="en-US" dirty="0" err="1" smtClean="0">
                <a:solidFill>
                  <a:srgbClr val="FFFFFE"/>
                </a:solidFill>
              </a:rPr>
              <a:t>il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protagonista</a:t>
            </a:r>
            <a:r>
              <a:rPr lang="en-US" dirty="0" smtClean="0">
                <a:solidFill>
                  <a:srgbClr val="FFFFFE"/>
                </a:solidFill>
              </a:rPr>
              <a:t> del film </a:t>
            </a:r>
            <a:r>
              <a:rPr lang="en-US" dirty="0" err="1" smtClean="0">
                <a:solidFill>
                  <a:srgbClr val="FFFFFE"/>
                </a:solidFill>
              </a:rPr>
              <a:t>dei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fratelli</a:t>
            </a:r>
            <a:r>
              <a:rPr lang="en-US" dirty="0" smtClean="0">
                <a:solidFill>
                  <a:srgbClr val="FFFFFE"/>
                </a:solidFill>
              </a:rPr>
              <a:t> Coen, </a:t>
            </a:r>
            <a:r>
              <a:rPr lang="en-US" dirty="0" err="1" smtClean="0">
                <a:solidFill>
                  <a:srgbClr val="FFFFFE"/>
                </a:solidFill>
              </a:rPr>
              <a:t>è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senz’altro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il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più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Drugo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dei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filosofi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occidentali</a:t>
            </a:r>
            <a:r>
              <a:rPr lang="en-US" dirty="0" smtClean="0">
                <a:solidFill>
                  <a:srgbClr val="FFFFFE"/>
                </a:solidFill>
              </a:rPr>
              <a:t>.</a:t>
            </a:r>
          </a:p>
          <a:p>
            <a:pPr indent="-228600" algn="just">
              <a:buClr>
                <a:srgbClr val="FCF08E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FFFE"/>
                </a:solidFill>
              </a:rPr>
              <a:t>In </a:t>
            </a:r>
            <a:r>
              <a:rPr lang="en-US" dirty="0" err="1" smtClean="0">
                <a:solidFill>
                  <a:srgbClr val="FFFFFE"/>
                </a:solidFill>
              </a:rPr>
              <a:t>realtà</a:t>
            </a:r>
            <a:r>
              <a:rPr lang="en-US" dirty="0" smtClean="0">
                <a:solidFill>
                  <a:srgbClr val="FFFFFE"/>
                </a:solidFill>
              </a:rPr>
              <a:t> non serve dire di un </a:t>
            </a:r>
            <a:r>
              <a:rPr lang="en-US" dirty="0" err="1" smtClean="0">
                <a:solidFill>
                  <a:srgbClr val="FFFFFE"/>
                </a:solidFill>
              </a:rPr>
              <a:t>filosofo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che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è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occidentale</a:t>
            </a:r>
            <a:r>
              <a:rPr lang="en-US" dirty="0" smtClean="0">
                <a:solidFill>
                  <a:srgbClr val="FFFFFE"/>
                </a:solidFill>
              </a:rPr>
              <a:t>. </a:t>
            </a:r>
            <a:r>
              <a:rPr lang="en-US" dirty="0" err="1" smtClean="0">
                <a:solidFill>
                  <a:srgbClr val="FFFFFE"/>
                </a:solidFill>
              </a:rPr>
              <a:t>Questo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perché</a:t>
            </a:r>
            <a:r>
              <a:rPr lang="en-US" dirty="0" smtClean="0">
                <a:solidFill>
                  <a:srgbClr val="FFFFFE"/>
                </a:solidFill>
              </a:rPr>
              <a:t> la </a:t>
            </a:r>
            <a:r>
              <a:rPr lang="en-US" dirty="0" err="1" smtClean="0">
                <a:solidFill>
                  <a:srgbClr val="FFFFFE"/>
                </a:solidFill>
              </a:rPr>
              <a:t>filosofia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b="1" dirty="0" err="1" smtClean="0">
                <a:solidFill>
                  <a:srgbClr val="FFFFFE"/>
                </a:solidFill>
              </a:rPr>
              <a:t>è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una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creazione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occidentale</a:t>
            </a:r>
            <a:r>
              <a:rPr lang="en-US" dirty="0" smtClean="0">
                <a:solidFill>
                  <a:srgbClr val="FFFFFE"/>
                </a:solidFill>
              </a:rPr>
              <a:t>. </a:t>
            </a:r>
            <a:r>
              <a:rPr lang="en-US" dirty="0" err="1" smtClean="0">
                <a:solidFill>
                  <a:srgbClr val="FFFFFE"/>
                </a:solidFill>
              </a:rPr>
              <a:t>Nasce</a:t>
            </a:r>
            <a:r>
              <a:rPr lang="en-US" dirty="0" smtClean="0">
                <a:solidFill>
                  <a:srgbClr val="FFFFFE"/>
                </a:solidFill>
              </a:rPr>
              <a:t> in </a:t>
            </a:r>
            <a:r>
              <a:rPr lang="en-US" dirty="0" err="1" smtClean="0">
                <a:solidFill>
                  <a:srgbClr val="FFFFFE"/>
                </a:solidFill>
              </a:rPr>
              <a:t>Grecia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attorno</a:t>
            </a:r>
            <a:r>
              <a:rPr lang="en-US" dirty="0" smtClean="0">
                <a:solidFill>
                  <a:srgbClr val="FFFFFE"/>
                </a:solidFill>
              </a:rPr>
              <a:t> al IV </a:t>
            </a:r>
            <a:r>
              <a:rPr lang="en-US" dirty="0" err="1" smtClean="0">
                <a:solidFill>
                  <a:srgbClr val="FFFFFE"/>
                </a:solidFill>
              </a:rPr>
              <a:t>secolo</a:t>
            </a:r>
            <a:r>
              <a:rPr lang="en-US" dirty="0" smtClean="0">
                <a:solidFill>
                  <a:srgbClr val="FFFFFE"/>
                </a:solidFill>
              </a:rPr>
              <a:t> A. C. – in </a:t>
            </a:r>
            <a:r>
              <a:rPr lang="en-US" dirty="0" err="1" smtClean="0">
                <a:solidFill>
                  <a:srgbClr val="FFFFFE"/>
                </a:solidFill>
              </a:rPr>
              <a:t>realtà</a:t>
            </a:r>
            <a:r>
              <a:rPr lang="en-US" dirty="0" smtClean="0">
                <a:solidFill>
                  <a:srgbClr val="FFFFFE"/>
                </a:solidFill>
              </a:rPr>
              <a:t> prima, ma </a:t>
            </a:r>
            <a:r>
              <a:rPr lang="en-US" dirty="0" err="1" smtClean="0">
                <a:solidFill>
                  <a:srgbClr val="FFFFFE"/>
                </a:solidFill>
              </a:rPr>
              <a:t>questo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è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il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secolo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della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svolta</a:t>
            </a:r>
            <a:r>
              <a:rPr lang="en-US" dirty="0" smtClean="0">
                <a:solidFill>
                  <a:srgbClr val="FFFFFE"/>
                </a:solidFill>
              </a:rPr>
              <a:t> – e </a:t>
            </a:r>
            <a:r>
              <a:rPr lang="en-US" dirty="0" err="1" smtClean="0">
                <a:solidFill>
                  <a:srgbClr val="FFFFFE"/>
                </a:solidFill>
              </a:rPr>
              <a:t>si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diffonde</a:t>
            </a:r>
            <a:r>
              <a:rPr lang="en-US" dirty="0" smtClean="0">
                <a:solidFill>
                  <a:srgbClr val="FFFFFE"/>
                </a:solidFill>
              </a:rPr>
              <a:t> poi in </a:t>
            </a:r>
            <a:r>
              <a:rPr lang="en-US" dirty="0" err="1" smtClean="0">
                <a:solidFill>
                  <a:srgbClr val="FFFFFE"/>
                </a:solidFill>
              </a:rPr>
              <a:t>Occidente</a:t>
            </a:r>
            <a:r>
              <a:rPr lang="en-US" dirty="0" smtClean="0">
                <a:solidFill>
                  <a:srgbClr val="FFFFFE"/>
                </a:solidFill>
              </a:rPr>
              <a:t>, </a:t>
            </a:r>
            <a:r>
              <a:rPr lang="en-US" dirty="0" err="1" smtClean="0">
                <a:solidFill>
                  <a:srgbClr val="FFFFFE"/>
                </a:solidFill>
              </a:rPr>
              <a:t>originando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scuole</a:t>
            </a:r>
            <a:r>
              <a:rPr lang="en-US" dirty="0" smtClean="0">
                <a:solidFill>
                  <a:srgbClr val="FFFFFE"/>
                </a:solidFill>
              </a:rPr>
              <a:t> o </a:t>
            </a:r>
            <a:r>
              <a:rPr lang="en-US" dirty="0" err="1" smtClean="0">
                <a:solidFill>
                  <a:srgbClr val="FFFFFE"/>
                </a:solidFill>
              </a:rPr>
              <a:t>correnti</a:t>
            </a:r>
            <a:r>
              <a:rPr lang="en-US" dirty="0" smtClean="0">
                <a:solidFill>
                  <a:srgbClr val="FFFFFE"/>
                </a:solidFill>
              </a:rPr>
              <a:t> di </a:t>
            </a:r>
            <a:r>
              <a:rPr lang="en-US" dirty="0" err="1" smtClean="0">
                <a:solidFill>
                  <a:srgbClr val="FFFFFE"/>
                </a:solidFill>
              </a:rPr>
              <a:t>pensiero</a:t>
            </a:r>
            <a:r>
              <a:rPr lang="en-US" dirty="0" smtClean="0">
                <a:solidFill>
                  <a:srgbClr val="FFFFFE"/>
                </a:solidFill>
              </a:rPr>
              <a:t> diverse. </a:t>
            </a:r>
            <a:r>
              <a:rPr lang="en-US" dirty="0" err="1" smtClean="0">
                <a:solidFill>
                  <a:srgbClr val="FFFFFE"/>
                </a:solidFill>
              </a:rPr>
              <a:t>Ciascuna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portatrice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della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b="1" dirty="0" err="1" smtClean="0">
                <a:solidFill>
                  <a:srgbClr val="FFFFFE"/>
                </a:solidFill>
              </a:rPr>
              <a:t>propria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concezione</a:t>
            </a:r>
            <a:r>
              <a:rPr lang="en-US" dirty="0" smtClean="0">
                <a:solidFill>
                  <a:srgbClr val="FFFFFE"/>
                </a:solidFill>
              </a:rPr>
              <a:t> del </a:t>
            </a:r>
            <a:r>
              <a:rPr lang="en-US" dirty="0" err="1" smtClean="0">
                <a:solidFill>
                  <a:srgbClr val="FFFFFE"/>
                </a:solidFill>
              </a:rPr>
              <a:t>mondo</a:t>
            </a:r>
            <a:r>
              <a:rPr lang="en-US" dirty="0" smtClean="0">
                <a:solidFill>
                  <a:srgbClr val="FFFFFE"/>
                </a:solidFill>
              </a:rPr>
              <a:t>.</a:t>
            </a:r>
          </a:p>
          <a:p>
            <a:pPr indent="-228600" algn="just">
              <a:buClr>
                <a:srgbClr val="FCF08E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FFFE"/>
                </a:solidFill>
              </a:rPr>
              <a:t>In </a:t>
            </a:r>
            <a:r>
              <a:rPr lang="en-US" dirty="0" err="1" smtClean="0">
                <a:solidFill>
                  <a:srgbClr val="FFFFFE"/>
                </a:solidFill>
              </a:rPr>
              <a:t>Oriente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si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deve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parlare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piuttosto</a:t>
            </a:r>
            <a:r>
              <a:rPr lang="en-US" dirty="0" smtClean="0">
                <a:solidFill>
                  <a:srgbClr val="FFFFFE"/>
                </a:solidFill>
              </a:rPr>
              <a:t> di </a:t>
            </a:r>
            <a:r>
              <a:rPr lang="en-US" dirty="0" err="1" smtClean="0">
                <a:solidFill>
                  <a:srgbClr val="FFFFFE"/>
                </a:solidFill>
              </a:rPr>
              <a:t>pensiero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sapienziale</a:t>
            </a:r>
            <a:r>
              <a:rPr lang="en-US" dirty="0" smtClean="0">
                <a:solidFill>
                  <a:srgbClr val="FFFFFE"/>
                </a:solidFill>
              </a:rPr>
              <a:t>, </a:t>
            </a:r>
            <a:r>
              <a:rPr lang="en-US" dirty="0" err="1" smtClean="0">
                <a:solidFill>
                  <a:srgbClr val="FFFFFE"/>
                </a:solidFill>
              </a:rPr>
              <a:t>che</a:t>
            </a:r>
            <a:r>
              <a:rPr lang="en-US" dirty="0" smtClean="0">
                <a:solidFill>
                  <a:srgbClr val="FFFFFE"/>
                </a:solidFill>
              </a:rPr>
              <a:t> non </a:t>
            </a:r>
            <a:r>
              <a:rPr lang="en-US" dirty="0" err="1" smtClean="0">
                <a:solidFill>
                  <a:srgbClr val="FFFFFE"/>
                </a:solidFill>
              </a:rPr>
              <a:t>è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però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paragonabile</a:t>
            </a:r>
            <a:r>
              <a:rPr lang="en-US" dirty="0" smtClean="0">
                <a:solidFill>
                  <a:srgbClr val="FFFFFE"/>
                </a:solidFill>
              </a:rPr>
              <a:t> a </a:t>
            </a:r>
            <a:r>
              <a:rPr lang="en-US" dirty="0" err="1" smtClean="0">
                <a:solidFill>
                  <a:srgbClr val="FFFFFE"/>
                </a:solidFill>
              </a:rPr>
              <a:t>quello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filosofico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occidentale</a:t>
            </a:r>
            <a:r>
              <a:rPr lang="en-US" dirty="0" smtClean="0">
                <a:solidFill>
                  <a:srgbClr val="FFFFFE"/>
                </a:solidFill>
              </a:rPr>
              <a:t>.</a:t>
            </a:r>
          </a:p>
          <a:p>
            <a:pPr indent="-228600" algn="just">
              <a:buClr>
                <a:srgbClr val="FCF08E"/>
              </a:buClr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FFFFFE"/>
                </a:solidFill>
              </a:rPr>
              <a:t>Esistono</a:t>
            </a:r>
            <a:r>
              <a:rPr lang="en-US" dirty="0" smtClean="0">
                <a:solidFill>
                  <a:srgbClr val="FFFFFE"/>
                </a:solidFill>
              </a:rPr>
              <a:t>, </a:t>
            </a:r>
            <a:r>
              <a:rPr lang="en-US" dirty="0" err="1" smtClean="0">
                <a:solidFill>
                  <a:srgbClr val="FFFFFE"/>
                </a:solidFill>
              </a:rPr>
              <a:t>però</a:t>
            </a:r>
            <a:r>
              <a:rPr lang="en-US" dirty="0" smtClean="0">
                <a:solidFill>
                  <a:srgbClr val="FFFFFE"/>
                </a:solidFill>
              </a:rPr>
              <a:t>, </a:t>
            </a:r>
            <a:r>
              <a:rPr lang="en-US" dirty="0" err="1" smtClean="0">
                <a:solidFill>
                  <a:srgbClr val="FFFFFE"/>
                </a:solidFill>
              </a:rPr>
              <a:t>dei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pensatori-ponte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tra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questi</a:t>
            </a:r>
            <a:r>
              <a:rPr lang="en-US" dirty="0" smtClean="0">
                <a:solidFill>
                  <a:srgbClr val="FFFFFE"/>
                </a:solidFill>
              </a:rPr>
              <a:t> due </a:t>
            </a:r>
            <a:r>
              <a:rPr lang="en-US" dirty="0" err="1" smtClean="0">
                <a:solidFill>
                  <a:srgbClr val="FFFFFE"/>
                </a:solidFill>
              </a:rPr>
              <a:t>mondi</a:t>
            </a:r>
            <a:r>
              <a:rPr lang="en-US" dirty="0" smtClean="0">
                <a:solidFill>
                  <a:srgbClr val="FFFFFE"/>
                </a:solidFill>
              </a:rPr>
              <a:t>, </a:t>
            </a:r>
            <a:r>
              <a:rPr lang="en-US" dirty="0" err="1" smtClean="0">
                <a:solidFill>
                  <a:srgbClr val="FFFFFE"/>
                </a:solidFill>
              </a:rPr>
              <a:t>Oriente</a:t>
            </a:r>
            <a:r>
              <a:rPr lang="en-US" dirty="0" smtClean="0">
                <a:solidFill>
                  <a:srgbClr val="FFFFFE"/>
                </a:solidFill>
              </a:rPr>
              <a:t> e </a:t>
            </a:r>
            <a:r>
              <a:rPr lang="en-US" dirty="0" err="1" smtClean="0">
                <a:solidFill>
                  <a:srgbClr val="FFFFFE"/>
                </a:solidFill>
              </a:rPr>
              <a:t>Occidente</a:t>
            </a:r>
            <a:r>
              <a:rPr lang="en-US" dirty="0" smtClean="0">
                <a:solidFill>
                  <a:srgbClr val="FFFFFE"/>
                </a:solidFill>
              </a:rPr>
              <a:t>, Nietzsche </a:t>
            </a:r>
            <a:r>
              <a:rPr lang="en-US" dirty="0" err="1" smtClean="0">
                <a:solidFill>
                  <a:srgbClr val="FFFFFE"/>
                </a:solidFill>
              </a:rPr>
              <a:t>è</a:t>
            </a:r>
            <a:r>
              <a:rPr lang="en-US" dirty="0" smtClean="0">
                <a:solidFill>
                  <a:srgbClr val="FFFFFE"/>
                </a:solidFill>
              </a:rPr>
              <a:t> </a:t>
            </a:r>
            <a:r>
              <a:rPr lang="en-US" dirty="0" err="1" smtClean="0">
                <a:solidFill>
                  <a:srgbClr val="FFFFFE"/>
                </a:solidFill>
              </a:rPr>
              <a:t>uno</a:t>
            </a:r>
            <a:r>
              <a:rPr lang="en-US" dirty="0" smtClean="0">
                <a:solidFill>
                  <a:srgbClr val="FFFFFE"/>
                </a:solidFill>
              </a:rPr>
              <a:t> di </a:t>
            </a:r>
            <a:r>
              <a:rPr lang="en-US" dirty="0" err="1" smtClean="0">
                <a:solidFill>
                  <a:srgbClr val="FFFFFE"/>
                </a:solidFill>
              </a:rPr>
              <a:t>questi</a:t>
            </a:r>
            <a:r>
              <a:rPr lang="en-US" dirty="0" smtClean="0">
                <a:solidFill>
                  <a:srgbClr val="FFFFFE"/>
                </a:solidFill>
              </a:rPr>
              <a:t>.</a:t>
            </a:r>
            <a:endParaRPr lang="en-US" dirty="0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29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95" y="92596"/>
            <a:ext cx="11887200" cy="584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1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l grande Lebowski - scena ceneri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172" y="138896"/>
            <a:ext cx="12087828" cy="557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5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Due logiche a confronto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t-IT" dirty="0" smtClean="0"/>
              <a:t>La Logica occidentale è aristotelica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dirty="0" smtClean="0"/>
              <a:t>La massima autorità in materia di logica ce l’ha Aristotele, il discepolo più brillante di Platone, a sua volta discepolo del padre della filosofia, Socrate. </a:t>
            </a:r>
          </a:p>
          <a:p>
            <a:pPr algn="just"/>
            <a:r>
              <a:rPr lang="it-IT" dirty="0" smtClean="0"/>
              <a:t>Secondo l’aristotelico </a:t>
            </a:r>
            <a:r>
              <a:rPr lang="it-IT" u="sng" dirty="0" smtClean="0"/>
              <a:t>principio di non contraddizione</a:t>
            </a:r>
            <a:r>
              <a:rPr lang="it-IT" dirty="0" smtClean="0"/>
              <a:t>, la verità o è </a:t>
            </a:r>
            <a:r>
              <a:rPr lang="it-IT" b="1" dirty="0" smtClean="0"/>
              <a:t>bianca</a:t>
            </a:r>
            <a:r>
              <a:rPr lang="it-IT" dirty="0" smtClean="0"/>
              <a:t> </a:t>
            </a:r>
            <a:r>
              <a:rPr lang="it-IT" dirty="0"/>
              <a:t>o </a:t>
            </a:r>
            <a:r>
              <a:rPr lang="it-IT" dirty="0" smtClean="0"/>
              <a:t>è </a:t>
            </a:r>
            <a:r>
              <a:rPr lang="it-IT" b="1" dirty="0" smtClean="0"/>
              <a:t>nera</a:t>
            </a:r>
            <a:r>
              <a:rPr lang="it-IT" dirty="0" smtClean="0"/>
              <a:t>, non ci sono versi. </a:t>
            </a:r>
          </a:p>
          <a:p>
            <a:pPr algn="just"/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t-IT" dirty="0" smtClean="0"/>
              <a:t>La Logica orientale è sapienziale 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Arial" charset="0"/>
              <a:buChar char="•"/>
            </a:pPr>
            <a:r>
              <a:rPr lang="it-IT" dirty="0"/>
              <a:t>Dipende se si è o no </a:t>
            </a:r>
            <a:r>
              <a:rPr lang="it-IT" dirty="0" smtClean="0"/>
              <a:t>juventini</a:t>
            </a:r>
            <a:r>
              <a:rPr lang="it-IT" dirty="0"/>
              <a:t> </a:t>
            </a:r>
            <a:r>
              <a:rPr lang="it-IT" dirty="0">
                <a:sym typeface="Wingdings"/>
              </a:rPr>
              <a:t>😀</a:t>
            </a:r>
            <a:r>
              <a:rPr lang="it-IT" dirty="0" smtClean="0">
                <a:sym typeface="Wingdings"/>
              </a:rPr>
              <a:t> ⚽️</a:t>
            </a:r>
            <a:r>
              <a:rPr lang="is-IS" dirty="0">
                <a:sym typeface="Wingdings"/>
              </a:rPr>
              <a:t> </a:t>
            </a:r>
            <a:r>
              <a:rPr lang="is-IS" dirty="0" smtClean="0">
                <a:sym typeface="Wingdings"/>
              </a:rPr>
              <a:t>.</a:t>
            </a:r>
            <a:endParaRPr lang="it-IT" dirty="0" smtClean="0"/>
          </a:p>
          <a:p>
            <a:pPr algn="just">
              <a:buFont typeface="Arial" charset="0"/>
              <a:buChar char="•"/>
            </a:pPr>
            <a:r>
              <a:rPr lang="it-IT" dirty="0" smtClean="0"/>
              <a:t>Per gli orientali – e pure per me </a:t>
            </a:r>
            <a:r>
              <a:rPr lang="it-IT" dirty="0"/>
              <a:t>perché sono juventino</a:t>
            </a:r>
            <a:r>
              <a:rPr lang="it-IT" dirty="0" smtClean="0"/>
              <a:t> – </a:t>
            </a:r>
            <a:r>
              <a:rPr lang="it-IT" dirty="0"/>
              <a:t>è </a:t>
            </a:r>
            <a:r>
              <a:rPr lang="it-IT" b="1" dirty="0" smtClean="0"/>
              <a:t>bianconera</a:t>
            </a:r>
            <a:r>
              <a:rPr lang="it-IT" dirty="0" smtClean="0"/>
              <a:t>. A dir la verità, </a:t>
            </a:r>
            <a:r>
              <a:rPr lang="it-IT" dirty="0"/>
              <a:t>lo è pure per </a:t>
            </a:r>
            <a:r>
              <a:rPr lang="it-IT" dirty="0" smtClean="0"/>
              <a:t>Nietzsche, </a:t>
            </a:r>
            <a:r>
              <a:rPr lang="it-IT" dirty="0"/>
              <a:t>per il </a:t>
            </a:r>
            <a:r>
              <a:rPr lang="it-IT" dirty="0" err="1"/>
              <a:t>Drugo</a:t>
            </a:r>
            <a:r>
              <a:rPr lang="it-IT" dirty="0"/>
              <a:t> e per tutti quelli che </a:t>
            </a:r>
            <a:r>
              <a:rPr lang="it-IT" dirty="0" smtClean="0"/>
              <a:t>prendono la vita come </a:t>
            </a:r>
            <a:r>
              <a:rPr lang="it-IT" dirty="0"/>
              <a:t>viene. Il "prenderla come viene" è il </a:t>
            </a:r>
            <a:r>
              <a:rPr lang="it-IT" b="1" dirty="0"/>
              <a:t>leitmotiv</a:t>
            </a:r>
            <a:r>
              <a:rPr lang="it-IT" dirty="0"/>
              <a:t> </a:t>
            </a:r>
            <a:r>
              <a:rPr lang="it-IT" dirty="0" smtClean="0"/>
              <a:t>del film dei </a:t>
            </a:r>
            <a:r>
              <a:rPr lang="it-IT" dirty="0" err="1" smtClean="0"/>
              <a:t>Coen</a:t>
            </a:r>
            <a:r>
              <a:rPr lang="it-IT" dirty="0" smtClean="0"/>
              <a:t>.</a:t>
            </a:r>
            <a:endParaRPr lang="it-IT" dirty="0"/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3445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94" y="162045"/>
            <a:ext cx="11725155" cy="554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8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L'</a:t>
            </a:r>
            <a:r>
              <a:rPr lang="it-IT" i="1" dirty="0"/>
              <a:t>amor fati</a:t>
            </a:r>
            <a:r>
              <a:rPr lang="it-IT" dirty="0"/>
              <a:t> di Nietzsche e il </a:t>
            </a:r>
            <a:r>
              <a:rPr lang="it-IT" dirty="0" smtClean="0"/>
              <a:t>“prenderla </a:t>
            </a:r>
            <a:r>
              <a:rPr lang="it-IT" dirty="0"/>
              <a:t>come </a:t>
            </a:r>
            <a:r>
              <a:rPr lang="it-IT" dirty="0" smtClean="0"/>
              <a:t>viene” </a:t>
            </a:r>
            <a:r>
              <a:rPr lang="it-IT" dirty="0"/>
              <a:t>di </a:t>
            </a:r>
            <a:r>
              <a:rPr lang="it-IT" dirty="0" err="1"/>
              <a:t>Drugo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60977"/>
          </a:xfrm>
        </p:spPr>
        <p:txBody>
          <a:bodyPr>
            <a:noAutofit/>
          </a:bodyPr>
          <a:lstStyle/>
          <a:p>
            <a:pPr algn="just"/>
            <a:r>
              <a:rPr lang="it-IT" sz="1800" dirty="0" smtClean="0"/>
              <a:t>Scegliere </a:t>
            </a:r>
            <a:r>
              <a:rPr lang="it-IT" sz="1800" dirty="0"/>
              <a:t>il proprio destino e </a:t>
            </a:r>
            <a:r>
              <a:rPr lang="it-IT" sz="1800" dirty="0" smtClean="0"/>
              <a:t>amarlo, questo significa – in estrema sintesi – l’</a:t>
            </a:r>
            <a:r>
              <a:rPr lang="it-IT" sz="1800" b="1" i="1" dirty="0" smtClean="0"/>
              <a:t>amor fati</a:t>
            </a:r>
            <a:r>
              <a:rPr lang="it-IT" sz="1800" dirty="0" smtClean="0"/>
              <a:t> </a:t>
            </a:r>
            <a:r>
              <a:rPr lang="it-IT" sz="1800" dirty="0" err="1" smtClean="0"/>
              <a:t>nietzscheano</a:t>
            </a:r>
            <a:r>
              <a:rPr lang="it-IT" sz="1800" dirty="0" smtClean="0"/>
              <a:t>. È un concetto della classicità greca che Nietzsche, da quel classicista studioso dei Greci qual è stato, ha fatto suo.</a:t>
            </a:r>
          </a:p>
          <a:p>
            <a:pPr algn="just"/>
            <a:r>
              <a:rPr lang="it-IT" sz="1800" dirty="0" smtClean="0"/>
              <a:t>In sostanza, perché </a:t>
            </a:r>
            <a:r>
              <a:rPr lang="it-IT" sz="1800" dirty="0"/>
              <a:t>lottare contro la corrente se è tanto bello </a:t>
            </a:r>
            <a:r>
              <a:rPr lang="it-IT" sz="1800" dirty="0" smtClean="0"/>
              <a:t>lasciarvisi trasportare? A patto che </a:t>
            </a:r>
            <a:r>
              <a:rPr lang="it-IT" sz="1800" dirty="0"/>
              <a:t>si scelga in quale corrente nuotare o affogare. </a:t>
            </a:r>
            <a:endParaRPr lang="it-IT" sz="1800" dirty="0" smtClean="0"/>
          </a:p>
          <a:p>
            <a:pPr algn="just"/>
            <a:r>
              <a:rPr lang="it-IT" sz="1800" dirty="0" smtClean="0"/>
              <a:t>Facciamo un esempio. Scelgo </a:t>
            </a:r>
            <a:r>
              <a:rPr lang="it-IT" sz="1800" dirty="0"/>
              <a:t>che il mio destino </a:t>
            </a:r>
            <a:r>
              <a:rPr lang="it-IT" sz="1800" dirty="0" smtClean="0"/>
              <a:t>dev’essere </a:t>
            </a:r>
            <a:r>
              <a:rPr lang="it-IT" sz="1800" b="1" dirty="0" smtClean="0"/>
              <a:t>fare l’insegnante</a:t>
            </a:r>
            <a:r>
              <a:rPr lang="it-IT" sz="1800" dirty="0" smtClean="0"/>
              <a:t>. Be’, se amo davvero il mio fato, allora </a:t>
            </a:r>
            <a:r>
              <a:rPr lang="it-IT" sz="1800" dirty="0"/>
              <a:t>devo anche amarlo al punto da non </a:t>
            </a:r>
            <a:r>
              <a:rPr lang="it-IT" sz="1800" dirty="0" smtClean="0"/>
              <a:t>deviare mettendomi a fare l'avvocato </a:t>
            </a:r>
            <a:r>
              <a:rPr lang="it-IT" sz="1800" dirty="0"/>
              <a:t>o il </a:t>
            </a:r>
            <a:r>
              <a:rPr lang="it-IT" sz="1800" dirty="0" smtClean="0"/>
              <a:t>panettiere. </a:t>
            </a:r>
            <a:r>
              <a:rPr lang="it-IT" sz="1800" dirty="0"/>
              <a:t>Lo stesso dicasi per il suddetto avvocato o panettiere, che </a:t>
            </a:r>
            <a:r>
              <a:rPr lang="it-IT" sz="1800" b="1" dirty="0"/>
              <a:t>non deve</a:t>
            </a:r>
            <a:r>
              <a:rPr lang="it-IT" sz="1800" dirty="0"/>
              <a:t> deviare dal proprio percorso </a:t>
            </a:r>
            <a:r>
              <a:rPr lang="it-IT" sz="1800" dirty="0" smtClean="0"/>
              <a:t>mettendosi </a:t>
            </a:r>
            <a:r>
              <a:rPr lang="it-IT" sz="1800" dirty="0"/>
              <a:t>a </a:t>
            </a:r>
            <a:r>
              <a:rPr lang="it-IT" sz="1800" dirty="0" smtClean="0"/>
              <a:t>insegnare. Ciascuno deve </a:t>
            </a:r>
            <a:r>
              <a:rPr lang="it-IT" sz="1800" u="sng" dirty="0" smtClean="0"/>
              <a:t>diventare ciò che è</a:t>
            </a:r>
            <a:r>
              <a:rPr lang="it-IT" sz="1800" dirty="0" smtClean="0"/>
              <a:t>, direbbe Nietzsche.</a:t>
            </a:r>
          </a:p>
          <a:p>
            <a:pPr algn="just"/>
            <a:r>
              <a:rPr lang="it-IT" sz="1800" dirty="0" smtClean="0"/>
              <a:t>In </a:t>
            </a:r>
            <a:r>
              <a:rPr lang="it-IT" sz="1800" dirty="0"/>
              <a:t>altre parole: seguite la vostra </a:t>
            </a:r>
            <a:r>
              <a:rPr lang="it-IT" sz="1800" dirty="0" smtClean="0"/>
              <a:t>corrente! </a:t>
            </a:r>
            <a:r>
              <a:rPr lang="it-IT" sz="1800" dirty="0"/>
              <a:t>Ovunque vi porterà andrà più che bene, perché è là che da sempre volevate andare.</a:t>
            </a:r>
          </a:p>
          <a:p>
            <a:pPr algn="just"/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93400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19" y="127322"/>
            <a:ext cx="11702005" cy="586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2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Nietzsche è nichilista?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Innanzitutto, Nietzsche è uno studioso di quel fenomeno denominato </a:t>
            </a:r>
            <a:r>
              <a:rPr lang="it-IT" b="1" dirty="0" smtClean="0"/>
              <a:t>nichilismo</a:t>
            </a:r>
            <a:r>
              <a:rPr lang="it-IT" dirty="0" smtClean="0"/>
              <a:t>.</a:t>
            </a:r>
          </a:p>
          <a:p>
            <a:pPr algn="just"/>
            <a:r>
              <a:rPr lang="it-IT" dirty="0" smtClean="0"/>
              <a:t>È mia opinione che, come </a:t>
            </a:r>
            <a:r>
              <a:rPr lang="it-IT" dirty="0" err="1" smtClean="0"/>
              <a:t>Drugo</a:t>
            </a:r>
            <a:r>
              <a:rPr lang="it-IT" dirty="0" smtClean="0"/>
              <a:t>, Nietzsche è sì un nichilista, ma di quelli buoni. Finisce sempre per fare la cosa giusta. In fondo, della sua filosofia basata sul principio-chiave del diventare ciò che si è, tutto si può dire tranne che non sia positiva per la nostra psiche. La psicanalisi non a caso è in debito con il pensiero di Nietzsche (si veda Ludwig </a:t>
            </a:r>
            <a:r>
              <a:rPr lang="it-IT" dirty="0" err="1" smtClean="0"/>
              <a:t>Klages</a:t>
            </a:r>
            <a:r>
              <a:rPr lang="it-IT" dirty="0" smtClean="0"/>
              <a:t>). Ciò perché è cosa buona e giusta, per la salute e l’integrità della propria psiche, divenire ciò che si è, ciò per cui si è nati, realizzando la nostra </a:t>
            </a:r>
            <a:r>
              <a:rPr lang="it-IT" b="1" dirty="0" smtClean="0"/>
              <a:t>potenza</a:t>
            </a:r>
            <a:r>
              <a:rPr lang="it-IT" dirty="0" smtClean="0"/>
              <a:t>.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825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l Grande Lebowski - Nichilisti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5194" y="127322"/>
            <a:ext cx="11771454" cy="558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5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Nietzsche e la volontà di potenza. Storia di un fraintendimento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it-IT" dirty="0" smtClean="0"/>
              <a:t>Per colpa della sciagurata sorella </a:t>
            </a:r>
            <a:r>
              <a:rPr lang="it-IT" dirty="0" err="1" smtClean="0"/>
              <a:t>Elisabeth</a:t>
            </a:r>
            <a:r>
              <a:rPr lang="it-IT" dirty="0" smtClean="0"/>
              <a:t>,</a:t>
            </a:r>
            <a:r>
              <a:rPr lang="is-IS" dirty="0" smtClean="0"/>
              <a:t> Nietzsche è erroneamente passato alla storia come un filosofo nazistoide, la cui filosofia ha ispirato le nefandezze compiute durante il Terzo Reich.</a:t>
            </a:r>
          </a:p>
          <a:p>
            <a:pPr algn="just"/>
            <a:r>
              <a:rPr lang="is-IS" dirty="0" smtClean="0"/>
              <a:t>Tutt’al più lo si può definire un </a:t>
            </a:r>
            <a:r>
              <a:rPr lang="is-IS" u="sng" dirty="0" smtClean="0"/>
              <a:t>figlio del suo tempo</a:t>
            </a:r>
            <a:r>
              <a:rPr lang="is-IS" dirty="0" smtClean="0"/>
              <a:t> e come tale, ovvero come molti intellettuali e non della sua epoca: </a:t>
            </a:r>
            <a:r>
              <a:rPr lang="is-IS" b="1" dirty="0" smtClean="0"/>
              <a:t>antisemita</a:t>
            </a:r>
            <a:r>
              <a:rPr lang="is-IS" dirty="0" smtClean="0"/>
              <a:t>. L’antisemitismo di Nietzsche trapela dalle pagine de “L’anticristo”, che, malgrado il titolo, più che Cristo, prende di mira l’apostolo Paolo, creatore del cristianesimo così come lo conosciamo. In realtà è opinione di Nietzsche che il solo e unico cristiano sia stato: Cristo.</a:t>
            </a:r>
          </a:p>
          <a:p>
            <a:pPr algn="just"/>
            <a:r>
              <a:rPr lang="is-IS" dirty="0" smtClean="0"/>
              <a:t>Una prima obiezione, ovvia ma – per alcuni – non troppo, Nietzsche non può essere stato nazista. Muore nel 1900, che è l’anno di nascita di... 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526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6" y="104171"/>
            <a:ext cx="11921924" cy="596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1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Cos’è allora la volontà di potenza?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Un’</a:t>
            </a:r>
            <a:r>
              <a:rPr lang="it-IT" b="1" dirty="0" smtClean="0"/>
              <a:t>opera postuma</a:t>
            </a:r>
            <a:r>
              <a:rPr lang="it-IT" dirty="0" smtClean="0"/>
              <a:t>, curata dalla sorella </a:t>
            </a:r>
            <a:r>
              <a:rPr lang="it-IT" dirty="0" err="1" smtClean="0"/>
              <a:t>Elisabeth</a:t>
            </a:r>
            <a:r>
              <a:rPr lang="it-IT" dirty="0" smtClean="0"/>
              <a:t>, lei sì simpatizzante nazionalsocialista. Un’</a:t>
            </a:r>
            <a:r>
              <a:rPr lang="it-IT" b="1" dirty="0" smtClean="0"/>
              <a:t>opera aforistica</a:t>
            </a:r>
            <a:r>
              <a:rPr lang="it-IT" dirty="0" smtClean="0"/>
              <a:t>, composta da aforismi, scritta da Nietzsche sul finire di una lunga malattia neurodegenerativa, la </a:t>
            </a:r>
            <a:r>
              <a:rPr lang="it-IT" b="1" dirty="0" smtClean="0"/>
              <a:t>sifilide</a:t>
            </a:r>
            <a:r>
              <a:rPr lang="it-IT" dirty="0" smtClean="0"/>
              <a:t>, che lo riduce, prima di ucciderlo, in condizioni pietose.</a:t>
            </a:r>
          </a:p>
          <a:p>
            <a:pPr algn="just"/>
            <a:r>
              <a:rPr lang="it-IT" dirty="0" smtClean="0"/>
              <a:t>Di solito filosofia e biografia di un filosofo sono due materie distinte. Il caso di Nietzsche è invece la classica eccezione che conferma la regola. Infatti: la filosofia </a:t>
            </a:r>
            <a:r>
              <a:rPr lang="it-IT" dirty="0" err="1" smtClean="0"/>
              <a:t>nietzscheana</a:t>
            </a:r>
            <a:r>
              <a:rPr lang="it-IT" dirty="0" smtClean="0"/>
              <a:t> è fortemente influenzata dalla sofferenza psico-fisica del suo autore. Tra l’altro sfortunato in amore. Per colpa di</a:t>
            </a:r>
            <a:r>
              <a:rPr lang="is-IS" dirty="0" smtClean="0"/>
              <a:t>…</a:t>
            </a:r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1012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7" y="138895"/>
            <a:ext cx="12002947" cy="579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3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Volontà in </a:t>
            </a:r>
            <a:r>
              <a:rPr lang="it-IT" b="1" dirty="0" smtClean="0"/>
              <a:t>Schopenhauer</a:t>
            </a:r>
            <a:r>
              <a:rPr lang="it-IT" dirty="0" smtClean="0"/>
              <a:t> e in </a:t>
            </a:r>
            <a:r>
              <a:rPr lang="it-IT" b="1" dirty="0" smtClean="0"/>
              <a:t>Nietzsche</a:t>
            </a:r>
            <a:endParaRPr lang="it-IT" b="1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t-IT" dirty="0" smtClean="0"/>
              <a:t>Schopenhauer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dirty="0" smtClean="0"/>
              <a:t>È una forza cieca, tiranna, che fa sentire i suoi morsi attraverso il corpo.</a:t>
            </a:r>
          </a:p>
          <a:p>
            <a:pPr algn="just"/>
            <a:r>
              <a:rPr lang="it-IT" dirty="0" smtClean="0"/>
              <a:t>Non vuole nient’altro che se stessa. Vuole, vuole, vuole in continuazione. Più soldi, più sesso, più cose, più tutto. </a:t>
            </a:r>
            <a:r>
              <a:rPr lang="it-IT" dirty="0"/>
              <a:t>Il suo volere è incessante e implacabile. </a:t>
            </a:r>
            <a:endParaRPr lang="it-IT" dirty="0" smtClean="0"/>
          </a:p>
          <a:p>
            <a:pPr algn="just"/>
            <a:r>
              <a:rPr lang="it-IT" dirty="0" smtClean="0"/>
              <a:t>È </a:t>
            </a:r>
            <a:r>
              <a:rPr lang="it-IT" b="1" dirty="0" smtClean="0"/>
              <a:t>negativa</a:t>
            </a:r>
            <a:r>
              <a:rPr lang="it-IT" dirty="0" smtClean="0"/>
              <a:t>. 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t-IT" dirty="0" smtClean="0"/>
              <a:t>Nietzsche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it-IT" dirty="0" smtClean="0"/>
              <a:t>È volontà di affermazione. In questo mica tanto positiva; giustifica la legge del più forte (si veda il caso del cristianesimo additato come “morale da schiavi”). </a:t>
            </a:r>
          </a:p>
          <a:p>
            <a:pPr algn="just"/>
            <a:r>
              <a:rPr lang="it-IT" dirty="0" smtClean="0"/>
              <a:t>Si riprende però perché ci spinge a realizzare la nostra potenzialità, a </a:t>
            </a:r>
            <a:r>
              <a:rPr lang="it-IT" u="sng" dirty="0" smtClean="0"/>
              <a:t>diventare ciò che si è</a:t>
            </a:r>
            <a:r>
              <a:rPr lang="it-IT" dirty="0" smtClean="0"/>
              <a:t>. </a:t>
            </a:r>
            <a:r>
              <a:rPr lang="it-IT" dirty="0"/>
              <a:t>Se non volessimo, neppure potremmo</a:t>
            </a:r>
            <a:r>
              <a:rPr lang="it-IT" dirty="0" smtClean="0"/>
              <a:t>. </a:t>
            </a:r>
          </a:p>
          <a:p>
            <a:pPr algn="just"/>
            <a:r>
              <a:rPr lang="it-IT" dirty="0" smtClean="0"/>
              <a:t>È </a:t>
            </a:r>
            <a:r>
              <a:rPr lang="it-IT" b="1" dirty="0" smtClean="0"/>
              <a:t>positiva</a:t>
            </a:r>
            <a:r>
              <a:rPr lang="it-IT" dirty="0" smtClean="0"/>
              <a:t>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153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L’abito non fa il monaco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t-IT" dirty="0" smtClean="0"/>
              <a:t>Questo è l’insegnamento profondo vuoi della filosofia di Nietzsche e vuoi anche del film “Il grande </a:t>
            </a:r>
            <a:r>
              <a:rPr lang="it-IT" dirty="0" err="1" smtClean="0"/>
              <a:t>Lebowski</a:t>
            </a:r>
            <a:r>
              <a:rPr lang="it-IT" dirty="0" smtClean="0"/>
              <a:t>”.</a:t>
            </a:r>
          </a:p>
          <a:p>
            <a:pPr algn="just"/>
            <a:r>
              <a:rPr lang="it-IT" dirty="0" smtClean="0"/>
              <a:t>Giudicare dalle apparenze è </a:t>
            </a:r>
            <a:r>
              <a:rPr lang="it-IT" b="1" dirty="0" smtClean="0"/>
              <a:t>quasi sempre</a:t>
            </a:r>
            <a:r>
              <a:rPr lang="it-IT" dirty="0" smtClean="0"/>
              <a:t> sbagliato.</a:t>
            </a:r>
          </a:p>
          <a:p>
            <a:pPr algn="just"/>
            <a:r>
              <a:rPr lang="de-DE" dirty="0" smtClean="0"/>
              <a:t>Se </a:t>
            </a:r>
            <a:r>
              <a:rPr lang="de-DE" dirty="0" err="1" smtClean="0"/>
              <a:t>è</a:t>
            </a:r>
            <a:r>
              <a:rPr lang="de-DE" dirty="0" smtClean="0"/>
              <a:t> </a:t>
            </a:r>
            <a:r>
              <a:rPr lang="de-DE" dirty="0" err="1" smtClean="0"/>
              <a:t>vero</a:t>
            </a:r>
            <a:r>
              <a:rPr lang="de-DE" dirty="0" smtClean="0"/>
              <a:t> </a:t>
            </a:r>
            <a:r>
              <a:rPr lang="de-DE" dirty="0" err="1" smtClean="0"/>
              <a:t>che</a:t>
            </a:r>
            <a:r>
              <a:rPr lang="de-DE" dirty="0" smtClean="0"/>
              <a:t> </a:t>
            </a:r>
            <a:r>
              <a:rPr lang="de-DE" dirty="0" err="1" smtClean="0"/>
              <a:t>l'abito</a:t>
            </a:r>
            <a:r>
              <a:rPr lang="de-DE" dirty="0" smtClean="0"/>
              <a:t> non </a:t>
            </a:r>
            <a:r>
              <a:rPr lang="de-DE" dirty="0" err="1" smtClean="0"/>
              <a:t>fa</a:t>
            </a:r>
            <a:r>
              <a:rPr lang="de-DE" dirty="0" smtClean="0"/>
              <a:t> </a:t>
            </a:r>
            <a:r>
              <a:rPr lang="de-DE" dirty="0" err="1" smtClean="0"/>
              <a:t>il</a:t>
            </a:r>
            <a:r>
              <a:rPr lang="de-DE" dirty="0" smtClean="0"/>
              <a:t> </a:t>
            </a:r>
            <a:r>
              <a:rPr lang="de-DE" dirty="0" err="1" smtClean="0"/>
              <a:t>monaco</a:t>
            </a:r>
            <a:r>
              <a:rPr lang="de-DE" dirty="0" smtClean="0"/>
              <a:t>, </a:t>
            </a:r>
            <a:r>
              <a:rPr lang="de-DE" dirty="0" err="1" smtClean="0"/>
              <a:t>è</a:t>
            </a:r>
            <a:r>
              <a:rPr lang="de-DE" dirty="0" smtClean="0"/>
              <a:t> </a:t>
            </a:r>
            <a:r>
              <a:rPr lang="de-DE" dirty="0" err="1" smtClean="0"/>
              <a:t>altrettanto</a:t>
            </a:r>
            <a:r>
              <a:rPr lang="de-DE" dirty="0" smtClean="0"/>
              <a:t> </a:t>
            </a:r>
            <a:r>
              <a:rPr lang="de-DE" dirty="0" err="1" smtClean="0"/>
              <a:t>vero</a:t>
            </a:r>
            <a:r>
              <a:rPr lang="de-DE" dirty="0" smtClean="0"/>
              <a:t> </a:t>
            </a:r>
            <a:r>
              <a:rPr lang="de-DE" dirty="0" err="1" smtClean="0"/>
              <a:t>che</a:t>
            </a:r>
            <a:r>
              <a:rPr lang="de-DE" dirty="0" smtClean="0"/>
              <a:t> </a:t>
            </a:r>
            <a:r>
              <a:rPr lang="de-DE" dirty="0"/>
              <a:t>non tutti </a:t>
            </a:r>
            <a:r>
              <a:rPr lang="de-DE" dirty="0" err="1"/>
              <a:t>quelli</a:t>
            </a:r>
            <a:r>
              <a:rPr lang="de-DE" dirty="0"/>
              <a:t> </a:t>
            </a:r>
            <a:r>
              <a:rPr lang="de-DE" dirty="0" err="1"/>
              <a:t>che</a:t>
            </a:r>
            <a:r>
              <a:rPr lang="de-DE" dirty="0"/>
              <a:t> </a:t>
            </a:r>
            <a:r>
              <a:rPr lang="de-DE" dirty="0" err="1"/>
              <a:t>hanno</a:t>
            </a:r>
            <a:r>
              <a:rPr lang="de-DE" dirty="0"/>
              <a:t> </a:t>
            </a:r>
            <a:r>
              <a:rPr lang="de-DE" dirty="0" err="1"/>
              <a:t>l'abito</a:t>
            </a:r>
            <a:r>
              <a:rPr lang="de-DE" dirty="0"/>
              <a:t> </a:t>
            </a:r>
            <a:r>
              <a:rPr lang="de-DE" dirty="0" err="1" smtClean="0"/>
              <a:t>sono</a:t>
            </a:r>
            <a:r>
              <a:rPr lang="de-DE" dirty="0" smtClean="0"/>
              <a:t> </a:t>
            </a:r>
            <a:r>
              <a:rPr lang="de-DE" dirty="0" err="1" smtClean="0"/>
              <a:t>monaci</a:t>
            </a:r>
            <a:r>
              <a:rPr lang="de-DE" dirty="0"/>
              <a:t>. </a:t>
            </a:r>
            <a:r>
              <a:rPr lang="de-DE" dirty="0" smtClean="0"/>
              <a:t>Il </a:t>
            </a:r>
            <a:r>
              <a:rPr lang="de-DE" dirty="0" err="1" smtClean="0"/>
              <a:t>mio</a:t>
            </a:r>
            <a:r>
              <a:rPr lang="de-DE" dirty="0" smtClean="0"/>
              <a:t> </a:t>
            </a:r>
            <a:r>
              <a:rPr lang="de-DE" dirty="0" err="1" smtClean="0"/>
              <a:t>ragionamento</a:t>
            </a:r>
            <a:r>
              <a:rPr lang="de-DE" dirty="0" smtClean="0"/>
              <a:t> </a:t>
            </a:r>
            <a:r>
              <a:rPr lang="de-DE" dirty="0" err="1" smtClean="0"/>
              <a:t>è</a:t>
            </a:r>
            <a:r>
              <a:rPr lang="de-DE" dirty="0" smtClean="0"/>
              <a:t> semplice: </a:t>
            </a:r>
            <a:r>
              <a:rPr lang="de-DE" dirty="0" err="1" smtClean="0"/>
              <a:t>così</a:t>
            </a:r>
            <a:r>
              <a:rPr lang="de-DE" dirty="0" smtClean="0"/>
              <a:t> </a:t>
            </a:r>
            <a:r>
              <a:rPr lang="de-DE" dirty="0" err="1" smtClean="0"/>
              <a:t>come</a:t>
            </a:r>
            <a:r>
              <a:rPr lang="de-DE" dirty="0" smtClean="0"/>
              <a:t> </a:t>
            </a:r>
            <a:r>
              <a:rPr lang="de-DE" dirty="0"/>
              <a:t>non </a:t>
            </a:r>
            <a:r>
              <a:rPr lang="de-DE" dirty="0" err="1"/>
              <a:t>credo</a:t>
            </a:r>
            <a:r>
              <a:rPr lang="de-DE" dirty="0"/>
              <a:t> </a:t>
            </a:r>
            <a:r>
              <a:rPr lang="de-DE" dirty="0" err="1"/>
              <a:t>che</a:t>
            </a:r>
            <a:r>
              <a:rPr lang="de-DE" dirty="0"/>
              <a:t> tutti </a:t>
            </a:r>
            <a:r>
              <a:rPr lang="de-DE" dirty="0" err="1"/>
              <a:t>quelli</a:t>
            </a:r>
            <a:r>
              <a:rPr lang="de-DE" dirty="0"/>
              <a:t> </a:t>
            </a:r>
            <a:r>
              <a:rPr lang="de-DE" dirty="0" err="1"/>
              <a:t>che</a:t>
            </a:r>
            <a:r>
              <a:rPr lang="de-DE" dirty="0"/>
              <a:t> </a:t>
            </a:r>
            <a:r>
              <a:rPr lang="de-DE" dirty="0" err="1"/>
              <a:t>vanno</a:t>
            </a:r>
            <a:r>
              <a:rPr lang="de-DE" dirty="0"/>
              <a:t> in </a:t>
            </a:r>
            <a:r>
              <a:rPr lang="de-DE" dirty="0" err="1"/>
              <a:t>giro</a:t>
            </a:r>
            <a:r>
              <a:rPr lang="de-DE" dirty="0"/>
              <a:t> in </a:t>
            </a:r>
            <a:r>
              <a:rPr lang="de-DE" dirty="0" err="1"/>
              <a:t>vestaglia</a:t>
            </a:r>
            <a:r>
              <a:rPr lang="de-DE" dirty="0"/>
              <a:t> </a:t>
            </a:r>
            <a:r>
              <a:rPr lang="de-DE" dirty="0" err="1" smtClean="0"/>
              <a:t>e</a:t>
            </a:r>
            <a:r>
              <a:rPr lang="de-DE" dirty="0" smtClean="0"/>
              <a:t> </a:t>
            </a:r>
            <a:r>
              <a:rPr lang="de-DE" dirty="0" err="1" smtClean="0"/>
              <a:t>infradito</a:t>
            </a:r>
            <a:r>
              <a:rPr lang="de-DE" dirty="0" smtClean="0"/>
              <a:t> </a:t>
            </a:r>
            <a:r>
              <a:rPr lang="de-DE" dirty="0" err="1" smtClean="0"/>
              <a:t>sono</a:t>
            </a:r>
            <a:r>
              <a:rPr lang="de-DE" dirty="0" smtClean="0"/>
              <a:t> </a:t>
            </a:r>
            <a:r>
              <a:rPr lang="de-DE" dirty="0" err="1" smtClean="0"/>
              <a:t>dei</a:t>
            </a:r>
            <a:r>
              <a:rPr lang="de-DE" dirty="0" smtClean="0"/>
              <a:t> </a:t>
            </a:r>
            <a:r>
              <a:rPr lang="de-DE" dirty="0" err="1"/>
              <a:t>maniaci</a:t>
            </a:r>
            <a:r>
              <a:rPr lang="de-DE" dirty="0"/>
              <a:t> </a:t>
            </a:r>
            <a:r>
              <a:rPr lang="de-DE" dirty="0" err="1"/>
              <a:t>seasuali</a:t>
            </a:r>
            <a:r>
              <a:rPr lang="de-DE" dirty="0"/>
              <a:t> </a:t>
            </a:r>
            <a:r>
              <a:rPr lang="de-DE" dirty="0" err="1"/>
              <a:t>pronti</a:t>
            </a:r>
            <a:r>
              <a:rPr lang="de-DE" dirty="0"/>
              <a:t> a </a:t>
            </a:r>
            <a:r>
              <a:rPr lang="de-DE" dirty="0" err="1"/>
              <a:t>sventolarti</a:t>
            </a:r>
            <a:r>
              <a:rPr lang="de-DE" dirty="0"/>
              <a:t> </a:t>
            </a:r>
            <a:r>
              <a:rPr lang="de-DE" dirty="0" err="1"/>
              <a:t>il</a:t>
            </a:r>
            <a:r>
              <a:rPr lang="de-DE" dirty="0"/>
              <a:t> </a:t>
            </a:r>
            <a:r>
              <a:rPr lang="de-DE" dirty="0" err="1"/>
              <a:t>batacchio</a:t>
            </a:r>
            <a:r>
              <a:rPr lang="de-DE" dirty="0"/>
              <a:t> alla prima </a:t>
            </a:r>
            <a:r>
              <a:rPr lang="de-DE" dirty="0" err="1" smtClean="0"/>
              <a:t>occasione</a:t>
            </a:r>
            <a:r>
              <a:rPr lang="de-DE" dirty="0" smtClean="0"/>
              <a:t>, </a:t>
            </a:r>
            <a:r>
              <a:rPr lang="de-DE" dirty="0" err="1" smtClean="0"/>
              <a:t>allo</a:t>
            </a:r>
            <a:r>
              <a:rPr lang="de-DE" dirty="0" smtClean="0"/>
              <a:t> </a:t>
            </a:r>
            <a:r>
              <a:rPr lang="de-DE" dirty="0" err="1" smtClean="0"/>
              <a:t>stesso</a:t>
            </a:r>
            <a:r>
              <a:rPr lang="de-DE" dirty="0" smtClean="0"/>
              <a:t> </a:t>
            </a:r>
            <a:r>
              <a:rPr lang="de-DE" dirty="0" err="1" smtClean="0"/>
              <a:t>modo</a:t>
            </a:r>
            <a:r>
              <a:rPr lang="de-DE" dirty="0" smtClean="0"/>
              <a:t> </a:t>
            </a:r>
            <a:r>
              <a:rPr lang="de-DE" dirty="0" err="1" smtClean="0"/>
              <a:t>diffido</a:t>
            </a:r>
            <a:r>
              <a:rPr lang="de-DE" dirty="0" smtClean="0"/>
              <a:t> da </a:t>
            </a:r>
            <a:r>
              <a:rPr lang="de-DE" dirty="0" err="1" smtClean="0"/>
              <a:t>quei</a:t>
            </a:r>
            <a:r>
              <a:rPr lang="de-DE" dirty="0" smtClean="0"/>
              <a:t> </a:t>
            </a:r>
            <a:r>
              <a:rPr lang="de-DE" dirty="0" err="1"/>
              <a:t>piazzisti</a:t>
            </a:r>
            <a:r>
              <a:rPr lang="de-DE" dirty="0"/>
              <a:t> </a:t>
            </a:r>
            <a:r>
              <a:rPr lang="de-DE" dirty="0" err="1" smtClean="0"/>
              <a:t>che</a:t>
            </a:r>
            <a:r>
              <a:rPr lang="de-DE" dirty="0" smtClean="0"/>
              <a:t> </a:t>
            </a:r>
            <a:r>
              <a:rPr lang="de-DE" dirty="0" err="1" smtClean="0"/>
              <a:t>vanno</a:t>
            </a:r>
            <a:r>
              <a:rPr lang="de-DE" dirty="0" smtClean="0"/>
              <a:t> </a:t>
            </a:r>
            <a:r>
              <a:rPr lang="de-DE" dirty="0" err="1" smtClean="0"/>
              <a:t>vestiti</a:t>
            </a:r>
            <a:r>
              <a:rPr lang="de-DE" dirty="0" smtClean="0"/>
              <a:t> </a:t>
            </a:r>
            <a:r>
              <a:rPr lang="de-DE" dirty="0"/>
              <a:t>in </a:t>
            </a:r>
            <a:r>
              <a:rPr lang="de-DE" dirty="0" err="1"/>
              <a:t>giacca</a:t>
            </a:r>
            <a:r>
              <a:rPr lang="de-DE" dirty="0"/>
              <a:t> </a:t>
            </a:r>
            <a:r>
              <a:rPr lang="de-DE" dirty="0" err="1"/>
              <a:t>e</a:t>
            </a:r>
            <a:r>
              <a:rPr lang="de-DE" dirty="0"/>
              <a:t> </a:t>
            </a:r>
            <a:r>
              <a:rPr lang="de-DE" dirty="0" err="1" smtClean="0"/>
              <a:t>cravatta</a:t>
            </a:r>
            <a:r>
              <a:rPr lang="de-DE" dirty="0" smtClean="0"/>
              <a:t>, </a:t>
            </a:r>
            <a:r>
              <a:rPr lang="de-DE" dirty="0" err="1" smtClean="0"/>
              <a:t>che</a:t>
            </a:r>
            <a:r>
              <a:rPr lang="de-DE" dirty="0" smtClean="0"/>
              <a:t> </a:t>
            </a:r>
            <a:r>
              <a:rPr lang="de-DE" dirty="0" err="1" smtClean="0"/>
              <a:t>magari</a:t>
            </a:r>
            <a:r>
              <a:rPr lang="de-DE" dirty="0" smtClean="0"/>
              <a:t> </a:t>
            </a:r>
            <a:r>
              <a:rPr lang="de-DE" dirty="0" err="1" smtClean="0"/>
              <a:t>vogliono</a:t>
            </a:r>
            <a:r>
              <a:rPr lang="de-DE" dirty="0" smtClean="0"/>
              <a:t> </a:t>
            </a:r>
            <a:r>
              <a:rPr lang="de-DE" dirty="0" err="1" smtClean="0"/>
              <a:t>venderti</a:t>
            </a:r>
            <a:r>
              <a:rPr lang="de-DE" dirty="0" smtClean="0"/>
              <a:t> </a:t>
            </a:r>
            <a:r>
              <a:rPr lang="de-DE" dirty="0" err="1" smtClean="0"/>
              <a:t>titoli</a:t>
            </a:r>
            <a:r>
              <a:rPr lang="de-DE" dirty="0" smtClean="0"/>
              <a:t> </a:t>
            </a:r>
            <a:r>
              <a:rPr lang="de-DE" dirty="0" err="1" smtClean="0"/>
              <a:t>tossici</a:t>
            </a:r>
            <a:r>
              <a:rPr lang="de-DE" dirty="0" smtClean="0"/>
              <a:t> </a:t>
            </a:r>
            <a:r>
              <a:rPr lang="de-DE" dirty="0" err="1" smtClean="0"/>
              <a:t>e</a:t>
            </a:r>
            <a:r>
              <a:rPr lang="de-DE" dirty="0" smtClean="0"/>
              <a:t> </a:t>
            </a:r>
            <a:r>
              <a:rPr lang="de-DE" dirty="0" err="1" smtClean="0"/>
              <a:t>che</a:t>
            </a:r>
            <a:r>
              <a:rPr lang="de-DE" dirty="0" smtClean="0"/>
              <a:t> </a:t>
            </a:r>
            <a:r>
              <a:rPr lang="de-DE" dirty="0" err="1" smtClean="0"/>
              <a:t>vengono</a:t>
            </a:r>
            <a:r>
              <a:rPr lang="de-DE" dirty="0" smtClean="0"/>
              <a:t> </a:t>
            </a:r>
            <a:r>
              <a:rPr lang="de-DE" dirty="0" err="1" smtClean="0"/>
              <a:t>chiamati</a:t>
            </a:r>
            <a:r>
              <a:rPr lang="de-DE" dirty="0" smtClean="0"/>
              <a:t> </a:t>
            </a:r>
            <a:r>
              <a:rPr lang="de-DE" dirty="0" err="1" smtClean="0"/>
              <a:t>affaristi</a:t>
            </a:r>
            <a:r>
              <a:rPr lang="de-DE" dirty="0" smtClean="0"/>
              <a:t> </a:t>
            </a:r>
            <a:r>
              <a:rPr lang="de-DE" dirty="0" err="1" smtClean="0"/>
              <a:t>anziché</a:t>
            </a:r>
            <a:r>
              <a:rPr lang="de-DE" dirty="0" smtClean="0"/>
              <a:t> </a:t>
            </a:r>
            <a:r>
              <a:rPr lang="de-DE" dirty="0" err="1" smtClean="0"/>
              <a:t>criminali</a:t>
            </a:r>
            <a:r>
              <a:rPr lang="de-DE" dirty="0" smtClean="0"/>
              <a:t> </a:t>
            </a:r>
            <a:r>
              <a:rPr lang="de-DE" dirty="0" err="1" smtClean="0"/>
              <a:t>come</a:t>
            </a:r>
            <a:r>
              <a:rPr lang="de-DE" dirty="0" smtClean="0"/>
              <a:t> </a:t>
            </a:r>
            <a:r>
              <a:rPr lang="de-DE" dirty="0" err="1" smtClean="0"/>
              <a:t>meriterebbero</a:t>
            </a:r>
            <a:r>
              <a:rPr lang="de-DE" dirty="0" smtClean="0"/>
              <a:t>.</a:t>
            </a:r>
            <a:endParaRPr lang="de-DE" dirty="0"/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619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 Il grande Lebowsky - Ors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323" y="127321"/>
            <a:ext cx="11910348" cy="54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07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Raccolt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Raccolta</Template>
  <TotalTime>925</TotalTime>
  <Words>1717</Words>
  <Application>Microsoft Macintosh PowerPoint</Application>
  <PresentationFormat>Widescreen</PresentationFormat>
  <Paragraphs>69</Paragraphs>
  <Slides>30</Slides>
  <Notes>0</Notes>
  <HiddenSlides>0</HiddenSlides>
  <MMClips>4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5" baseType="lpstr">
      <vt:lpstr>Calibri</vt:lpstr>
      <vt:lpstr>Gill Sans MT</vt:lpstr>
      <vt:lpstr>Wingdings</vt:lpstr>
      <vt:lpstr>Arial</vt:lpstr>
      <vt:lpstr>Raccolta</vt:lpstr>
      <vt:lpstr>Il nichilismo, Da Drugo a Nietzsche</vt:lpstr>
      <vt:lpstr>Obiettivi e competenze</vt:lpstr>
      <vt:lpstr>Presentazione di PowerPoint</vt:lpstr>
      <vt:lpstr>Presentazione di PowerPoint</vt:lpstr>
      <vt:lpstr>Presentazione di PowerPoint</vt:lpstr>
      <vt:lpstr>Presentazione di PowerPoint</vt:lpstr>
      <vt:lpstr>Il dubbio amletico</vt:lpstr>
      <vt:lpstr>Film sconclusionato</vt:lpstr>
      <vt:lpstr>Drugo, un inetto</vt:lpstr>
      <vt:lpstr>Esempio di “cinéma vert”</vt:lpstr>
      <vt:lpstr>Presentazione di PowerPoint</vt:lpstr>
      <vt:lpstr>Nichilisti buoni e nichilisti cattivi</vt:lpstr>
      <vt:lpstr>“Il regista a due teste”</vt:lpstr>
      <vt:lpstr>Fenomeno di massa</vt:lpstr>
      <vt:lpstr>Drugo e nietzsche, maestri zen</vt:lpstr>
      <vt:lpstr>Presentazione di PowerPoint</vt:lpstr>
      <vt:lpstr>Presentazione di PowerPoint</vt:lpstr>
      <vt:lpstr>Due logiche a confronto</vt:lpstr>
      <vt:lpstr>Presentazione di PowerPoint</vt:lpstr>
      <vt:lpstr>L'amor fati di Nietzsche e il “prenderla come viene” di Drugo</vt:lpstr>
      <vt:lpstr>Presentazione di PowerPoint</vt:lpstr>
      <vt:lpstr>Nietzsche è nichilista?</vt:lpstr>
      <vt:lpstr>Presentazione di PowerPoint</vt:lpstr>
      <vt:lpstr>Nietzsche e la volontà di potenza. Storia di un fraintendimento</vt:lpstr>
      <vt:lpstr>Presentazione di PowerPoint</vt:lpstr>
      <vt:lpstr>Cos’è allora la volontà di potenza?</vt:lpstr>
      <vt:lpstr>Presentazione di PowerPoint</vt:lpstr>
      <vt:lpstr>Volontà in Schopenhauer e in Nietzsche</vt:lpstr>
      <vt:lpstr>L’abito non fa il monaco</vt:lpstr>
      <vt:lpstr>Presentazione di PowerPoint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Cine-filosofia, lezione 1, prof. Marco apolloni</dc:title>
  <dc:creator>Marco Apolloni</dc:creator>
  <cp:lastModifiedBy>Marco Apolloni</cp:lastModifiedBy>
  <cp:revision>32</cp:revision>
  <dcterms:created xsi:type="dcterms:W3CDTF">2016-10-05T14:06:02Z</dcterms:created>
  <dcterms:modified xsi:type="dcterms:W3CDTF">2016-10-11T22:22:19Z</dcterms:modified>
</cp:coreProperties>
</file>