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8" r:id="rId23"/>
    <p:sldId id="277" r:id="rId24"/>
    <p:sldId id="278" r:id="rId25"/>
    <p:sldId id="279" r:id="rId26"/>
    <p:sldId id="280" r:id="rId27"/>
    <p:sldId id="281" r:id="rId28"/>
    <p:sldId id="282" r:id="rId29"/>
    <p:sldId id="283" r:id="rId30"/>
    <p:sldId id="284" r:id="rId31"/>
    <p:sldId id="285" r:id="rId32"/>
    <p:sldId id="286" r:id="rId33"/>
    <p:sldId id="287"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10/29/2017</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10/29/2017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10/29/2017</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10/29/2017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10/29/2017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10/29/2017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8" name="Date Placeholder 7"/>
          <p:cNvSpPr>
            <a:spLocks noGrp="1"/>
          </p:cNvSpPr>
          <p:nvPr>
            <p:ph type="dt" sz="half" idx="10"/>
          </p:nvPr>
        </p:nvSpPr>
        <p:spPr/>
        <p:txBody>
          <a:bodyPr/>
          <a:lstStyle/>
          <a:p>
            <a:fld id="{1CF131DD-A141-4471-BCF9-C6073EDD7E20}" type="datetimeFigureOut">
              <a:rPr lang="en-US" dirty="0"/>
              <a:t>10/29/2017</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‹N›</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10/29/2017</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‹N›</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10/29/2017</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350FDD-0121-4269-962D-F4BAECAE3AB7}"/>
              </a:ext>
            </a:extLst>
          </p:cNvPr>
          <p:cNvSpPr>
            <a:spLocks noGrp="1"/>
          </p:cNvSpPr>
          <p:nvPr>
            <p:ph type="ctrTitle"/>
          </p:nvPr>
        </p:nvSpPr>
        <p:spPr/>
        <p:txBody>
          <a:bodyPr/>
          <a:lstStyle/>
          <a:p>
            <a:r>
              <a:rPr lang="it-IT" dirty="0"/>
              <a:t>l’amore</a:t>
            </a:r>
          </a:p>
        </p:txBody>
      </p:sp>
      <p:sp>
        <p:nvSpPr>
          <p:cNvPr id="3" name="Sottotitolo 2">
            <a:extLst>
              <a:ext uri="{FF2B5EF4-FFF2-40B4-BE49-F238E27FC236}">
                <a16:creationId xmlns:a16="http://schemas.microsoft.com/office/drawing/2014/main" id="{5F930BE0-CD84-4800-AA8D-32FA3F0AB9E0}"/>
              </a:ext>
            </a:extLst>
          </p:cNvPr>
          <p:cNvSpPr>
            <a:spLocks noGrp="1"/>
          </p:cNvSpPr>
          <p:nvPr>
            <p:ph type="subTitle" idx="1"/>
          </p:nvPr>
        </p:nvSpPr>
        <p:spPr/>
        <p:txBody>
          <a:bodyPr>
            <a:noAutofit/>
          </a:bodyPr>
          <a:lstStyle/>
          <a:p>
            <a:r>
              <a:rPr lang="it-IT" sz="2800" dirty="0"/>
              <a:t>Prof. Marco Apolloni</a:t>
            </a:r>
          </a:p>
        </p:txBody>
      </p:sp>
    </p:spTree>
    <p:extLst>
      <p:ext uri="{BB962C8B-B14F-4D97-AF65-F5344CB8AC3E}">
        <p14:creationId xmlns:p14="http://schemas.microsoft.com/office/powerpoint/2010/main" val="4159774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999FE9C-D8F9-4F9B-B95B-608C3EF6B20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17" name="Rectangle 16">
            <a:extLst>
              <a:ext uri="{FF2B5EF4-FFF2-40B4-BE49-F238E27FC236}">
                <a16:creationId xmlns:a16="http://schemas.microsoft.com/office/drawing/2014/main" id="{E8370766-CC13-4DF4-AF0A-0E820B8DC82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57B3C4F9-03D9-4B39-9F3C-03665423051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29" y="237744"/>
            <a:ext cx="8531352" cy="6382512"/>
          </a:xfrm>
          <a:prstGeom prst="rect">
            <a:avLst/>
          </a:prstGeom>
          <a:ln w="6350" cap="flat" cmpd="sng" algn="ctr">
            <a:noFill/>
            <a:prstDash val="solid"/>
          </a:ln>
          <a:effectLst>
            <a:outerShdw blurRad="50800" algn="ctr" rotWithShape="0">
              <a:prstClr val="black">
                <a:alpha val="66000"/>
              </a:prstClr>
            </a:outerShdw>
            <a:softEdge rad="0"/>
          </a:effectLst>
        </p:spPr>
      </p:sp>
      <p:sp>
        <p:nvSpPr>
          <p:cNvPr id="21" name="Rectangle 20">
            <a:extLst>
              <a:ext uri="{FF2B5EF4-FFF2-40B4-BE49-F238E27FC236}">
                <a16:creationId xmlns:a16="http://schemas.microsoft.com/office/drawing/2014/main" id="{3B61CA66-E7F4-49EC-89DC-F37EE693340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22">
            <a:extLst>
              <a:ext uri="{FF2B5EF4-FFF2-40B4-BE49-F238E27FC236}">
                <a16:creationId xmlns:a16="http://schemas.microsoft.com/office/drawing/2014/main" id="{886ACB74-3D88-4CD7-B619-829D70AD4C1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0122" y="413053"/>
            <a:ext cx="8212114" cy="6064596"/>
          </a:xfrm>
          <a:prstGeom prst="rect">
            <a:avLst/>
          </a:prstGeom>
          <a:noFill/>
          <a:ln w="6350" cap="sq" cmpd="sng" algn="ctr">
            <a:solidFill>
              <a:schemeClr val="tx1">
                <a:lumMod val="75000"/>
                <a:lumOff val="25000"/>
              </a:schemeClr>
            </a:solidFill>
            <a:prstDash val="solid"/>
            <a:miter lim="800000"/>
          </a:ln>
          <a:effectLst/>
        </p:spPr>
      </p:sp>
      <p:pic>
        <p:nvPicPr>
          <p:cNvPr id="10" name="Segnaposto contenuto 9">
            <a:extLst>
              <a:ext uri="{FF2B5EF4-FFF2-40B4-BE49-F238E27FC236}">
                <a16:creationId xmlns:a16="http://schemas.microsoft.com/office/drawing/2014/main" id="{258C0833-3596-41DB-9220-2764D1AA33C1}"/>
              </a:ext>
            </a:extLst>
          </p:cNvPr>
          <p:cNvPicPr>
            <a:picLocks noGrp="1" noChangeAspect="1"/>
          </p:cNvPicPr>
          <p:nvPr>
            <p:ph sz="half" idx="1"/>
          </p:nvPr>
        </p:nvPicPr>
        <p:blipFill>
          <a:blip r:embed="rId2"/>
          <a:stretch>
            <a:fillRect/>
          </a:stretch>
        </p:blipFill>
        <p:spPr>
          <a:xfrm>
            <a:off x="730162" y="939924"/>
            <a:ext cx="7561991" cy="5006559"/>
          </a:xfrm>
          <a:prstGeom prst="rect">
            <a:avLst/>
          </a:prstGeom>
        </p:spPr>
      </p:pic>
      <p:sp>
        <p:nvSpPr>
          <p:cNvPr id="2" name="Titolo 1">
            <a:extLst>
              <a:ext uri="{FF2B5EF4-FFF2-40B4-BE49-F238E27FC236}">
                <a16:creationId xmlns:a16="http://schemas.microsoft.com/office/drawing/2014/main" id="{883EF201-C6C7-4F22-A760-2E69F0DB8586}"/>
              </a:ext>
            </a:extLst>
          </p:cNvPr>
          <p:cNvSpPr>
            <a:spLocks noGrp="1"/>
          </p:cNvSpPr>
          <p:nvPr>
            <p:ph type="title"/>
          </p:nvPr>
        </p:nvSpPr>
        <p:spPr>
          <a:xfrm>
            <a:off x="9020386" y="413053"/>
            <a:ext cx="2926079" cy="526871"/>
          </a:xfrm>
        </p:spPr>
        <p:txBody>
          <a:bodyPr vert="horz" lIns="91440" tIns="45720" rIns="91440" bIns="45720" rtlCol="0" anchor="b">
            <a:normAutofit fontScale="90000"/>
          </a:bodyPr>
          <a:lstStyle/>
          <a:p>
            <a:pPr algn="ctr"/>
            <a:br>
              <a:rPr lang="it-IT" sz="2800" dirty="0">
                <a:solidFill>
                  <a:srgbClr val="FFFFFF"/>
                </a:solidFill>
              </a:rPr>
            </a:br>
            <a:r>
              <a:rPr lang="it-IT" sz="2800" dirty="0">
                <a:solidFill>
                  <a:srgbClr val="FFFFFF"/>
                </a:solidFill>
              </a:rPr>
              <a:t>IL FILM</a:t>
            </a:r>
          </a:p>
        </p:txBody>
      </p:sp>
      <p:sp>
        <p:nvSpPr>
          <p:cNvPr id="4" name="Segnaposto contenuto 3">
            <a:extLst>
              <a:ext uri="{FF2B5EF4-FFF2-40B4-BE49-F238E27FC236}">
                <a16:creationId xmlns:a16="http://schemas.microsoft.com/office/drawing/2014/main" id="{D15E0314-676A-460E-A071-DBF5DD2ACEB9}"/>
              </a:ext>
            </a:extLst>
          </p:cNvPr>
          <p:cNvSpPr>
            <a:spLocks noGrp="1"/>
          </p:cNvSpPr>
          <p:nvPr>
            <p:ph sz="half" idx="2"/>
          </p:nvPr>
        </p:nvSpPr>
        <p:spPr>
          <a:xfrm>
            <a:off x="9020386" y="1115233"/>
            <a:ext cx="2926080" cy="5362416"/>
          </a:xfrm>
        </p:spPr>
        <p:txBody>
          <a:bodyPr vert="horz" lIns="91440" tIns="45720" rIns="91440" bIns="45720" rtlCol="0">
            <a:noAutofit/>
          </a:bodyPr>
          <a:lstStyle/>
          <a:p>
            <a:pPr marL="0" indent="0" algn="just">
              <a:buNone/>
            </a:pPr>
            <a:r>
              <a:rPr lang="it-IT" sz="2400" i="1" dirty="0">
                <a:solidFill>
                  <a:srgbClr val="FFFFFF"/>
                </a:solidFill>
              </a:rPr>
              <a:t>I segreti di </a:t>
            </a:r>
            <a:r>
              <a:rPr lang="it-IT" sz="2400" i="1" dirty="0" err="1">
                <a:solidFill>
                  <a:srgbClr val="FFFFFF"/>
                </a:solidFill>
              </a:rPr>
              <a:t>Brokeback</a:t>
            </a:r>
            <a:r>
              <a:rPr lang="it-IT" sz="2400" i="1" dirty="0">
                <a:solidFill>
                  <a:srgbClr val="FFFFFF"/>
                </a:solidFill>
              </a:rPr>
              <a:t> Mountain </a:t>
            </a:r>
            <a:r>
              <a:rPr lang="it-IT" sz="2400" dirty="0">
                <a:solidFill>
                  <a:srgbClr val="FFFFFF"/>
                </a:solidFill>
              </a:rPr>
              <a:t>(2005) di </a:t>
            </a:r>
            <a:r>
              <a:rPr lang="it-IT" sz="2400" dirty="0" err="1">
                <a:solidFill>
                  <a:srgbClr val="FFFFFF"/>
                </a:solidFill>
              </a:rPr>
              <a:t>Ang</a:t>
            </a:r>
            <a:r>
              <a:rPr lang="it-IT" sz="2400" dirty="0">
                <a:solidFill>
                  <a:srgbClr val="FFFFFF"/>
                </a:solidFill>
              </a:rPr>
              <a:t> Lee è un «film di </a:t>
            </a:r>
            <a:r>
              <a:rPr lang="it-IT" sz="2400" b="1" dirty="0">
                <a:solidFill>
                  <a:srgbClr val="FFFFFF"/>
                </a:solidFill>
              </a:rPr>
              <a:t>denuncia</a:t>
            </a:r>
            <a:r>
              <a:rPr lang="it-IT" sz="2400" dirty="0">
                <a:solidFill>
                  <a:srgbClr val="FFFFFF"/>
                </a:solidFill>
              </a:rPr>
              <a:t> </a:t>
            </a:r>
            <a:r>
              <a:rPr lang="it-IT" sz="2400" u="sng" dirty="0">
                <a:solidFill>
                  <a:srgbClr val="FFFFFF"/>
                </a:solidFill>
              </a:rPr>
              <a:t>sull’altro lato dell’amore</a:t>
            </a:r>
            <a:r>
              <a:rPr lang="it-IT" sz="2400" dirty="0">
                <a:solidFill>
                  <a:srgbClr val="FFFFFF"/>
                </a:solidFill>
              </a:rPr>
              <a:t> […] Il tema è l’amore, poco importa se </a:t>
            </a:r>
            <a:r>
              <a:rPr lang="it-IT" sz="2400" b="1" dirty="0">
                <a:solidFill>
                  <a:srgbClr val="FFFFFF"/>
                </a:solidFill>
              </a:rPr>
              <a:t>gay</a:t>
            </a:r>
            <a:r>
              <a:rPr lang="it-IT" sz="2400" dirty="0">
                <a:solidFill>
                  <a:srgbClr val="FFFFFF"/>
                </a:solidFill>
              </a:rPr>
              <a:t> […] </a:t>
            </a:r>
            <a:r>
              <a:rPr lang="it-IT" sz="2400" u="sng" dirty="0">
                <a:solidFill>
                  <a:srgbClr val="FFFFFF"/>
                </a:solidFill>
              </a:rPr>
              <a:t>Tanti sono gli amori quante sono le persone sulla faccia della Terra</a:t>
            </a:r>
            <a:r>
              <a:rPr lang="it-IT" sz="2400" dirty="0">
                <a:solidFill>
                  <a:srgbClr val="FFFFFF"/>
                </a:solidFill>
              </a:rPr>
              <a:t>» (p. 205).</a:t>
            </a:r>
          </a:p>
        </p:txBody>
      </p:sp>
    </p:spTree>
    <p:extLst>
      <p:ext uri="{BB962C8B-B14F-4D97-AF65-F5344CB8AC3E}">
        <p14:creationId xmlns:p14="http://schemas.microsoft.com/office/powerpoint/2010/main" val="3747753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IL BACIO -Brokeback Mountain ITA - Il Primo Bacio">
            <a:hlinkClick r:id="" action="ppaction://media"/>
            <a:extLst>
              <a:ext uri="{FF2B5EF4-FFF2-40B4-BE49-F238E27FC236}">
                <a16:creationId xmlns:a16="http://schemas.microsoft.com/office/drawing/2014/main" id="{8456BA86-7084-4FEA-BA65-ECC12940DE6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8539" y="238539"/>
            <a:ext cx="11714922" cy="6400800"/>
          </a:xfrm>
          <a:prstGeom prst="rect">
            <a:avLst/>
          </a:prstGeom>
        </p:spPr>
      </p:pic>
    </p:spTree>
    <p:extLst>
      <p:ext uri="{BB962C8B-B14F-4D97-AF65-F5344CB8AC3E}">
        <p14:creationId xmlns:p14="http://schemas.microsoft.com/office/powerpoint/2010/main" val="383630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4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14">
            <a:extLst>
              <a:ext uri="{FF2B5EF4-FFF2-40B4-BE49-F238E27FC236}">
                <a16:creationId xmlns:a16="http://schemas.microsoft.com/office/drawing/2014/main" id="{4999FE9C-D8F9-4F9B-B95B-608C3EF6B20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useBgFill="1">
        <p:nvSpPr>
          <p:cNvPr id="26" name="Rectangle 16">
            <a:extLst>
              <a:ext uri="{FF2B5EF4-FFF2-40B4-BE49-F238E27FC236}">
                <a16:creationId xmlns:a16="http://schemas.microsoft.com/office/drawing/2014/main" id="{6B6401A4-FEE5-4976-857C-1FD0CDB2E2D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Segnaposto contenuto 9">
            <a:extLst>
              <a:ext uri="{FF2B5EF4-FFF2-40B4-BE49-F238E27FC236}">
                <a16:creationId xmlns:a16="http://schemas.microsoft.com/office/drawing/2014/main" id="{6F1FC13B-2D53-4682-8538-593C3F7E8700}"/>
              </a:ext>
            </a:extLst>
          </p:cNvPr>
          <p:cNvPicPr>
            <a:picLocks noGrp="1" noChangeAspect="1"/>
          </p:cNvPicPr>
          <p:nvPr>
            <p:ph sz="half" idx="1"/>
          </p:nvPr>
        </p:nvPicPr>
        <p:blipFill>
          <a:blip r:embed="rId2"/>
          <a:stretch>
            <a:fillRect/>
          </a:stretch>
        </p:blipFill>
        <p:spPr>
          <a:xfrm>
            <a:off x="4667497" y="759942"/>
            <a:ext cx="6880072" cy="5177254"/>
          </a:xfrm>
          <a:prstGeom prst="rect">
            <a:avLst/>
          </a:prstGeom>
        </p:spPr>
      </p:pic>
      <p:sp>
        <p:nvSpPr>
          <p:cNvPr id="27" name="Rectangle 18">
            <a:extLst>
              <a:ext uri="{FF2B5EF4-FFF2-40B4-BE49-F238E27FC236}">
                <a16:creationId xmlns:a16="http://schemas.microsoft.com/office/drawing/2014/main" id="{0E9B969E-CD96-4162-BA90-449BBDA95EA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28" name="Rectangle 20">
            <a:extLst>
              <a:ext uri="{FF2B5EF4-FFF2-40B4-BE49-F238E27FC236}">
                <a16:creationId xmlns:a16="http://schemas.microsoft.com/office/drawing/2014/main" id="{047AF1DF-6993-45FB-92A5-C36B1A680F6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id="{A1D83E08-F091-4BED-8BEA-07B257AB4132}"/>
              </a:ext>
            </a:extLst>
          </p:cNvPr>
          <p:cNvSpPr>
            <a:spLocks noGrp="1"/>
          </p:cNvSpPr>
          <p:nvPr>
            <p:ph type="title"/>
          </p:nvPr>
        </p:nvSpPr>
        <p:spPr>
          <a:xfrm>
            <a:off x="0" y="1"/>
            <a:ext cx="4021295" cy="937912"/>
          </a:xfrm>
        </p:spPr>
        <p:txBody>
          <a:bodyPr vert="horz" lIns="91440" tIns="45720" rIns="91440" bIns="45720" rtlCol="0" anchor="ctr">
            <a:normAutofit/>
          </a:bodyPr>
          <a:lstStyle/>
          <a:p>
            <a:pPr algn="ctr"/>
            <a:r>
              <a:rPr lang="en-US" sz="3200" dirty="0">
                <a:solidFill>
                  <a:srgbClr val="FFFFFF"/>
                </a:solidFill>
              </a:rPr>
              <a:t>J’ACCUSE</a:t>
            </a:r>
          </a:p>
        </p:txBody>
      </p:sp>
      <p:sp>
        <p:nvSpPr>
          <p:cNvPr id="4" name="Segnaposto contenuto 3">
            <a:extLst>
              <a:ext uri="{FF2B5EF4-FFF2-40B4-BE49-F238E27FC236}">
                <a16:creationId xmlns:a16="http://schemas.microsoft.com/office/drawing/2014/main" id="{6F457662-D930-4C7C-A172-B32047CFF9E9}"/>
              </a:ext>
            </a:extLst>
          </p:cNvPr>
          <p:cNvSpPr>
            <a:spLocks noGrp="1"/>
          </p:cNvSpPr>
          <p:nvPr>
            <p:ph sz="half" idx="2"/>
          </p:nvPr>
        </p:nvSpPr>
        <p:spPr>
          <a:xfrm>
            <a:off x="-1867" y="1175657"/>
            <a:ext cx="4023162" cy="5682342"/>
          </a:xfrm>
        </p:spPr>
        <p:txBody>
          <a:bodyPr vert="horz" lIns="91440" tIns="45720" rIns="91440" bIns="45720" rtlCol="0">
            <a:noAutofit/>
          </a:bodyPr>
          <a:lstStyle/>
          <a:p>
            <a:pPr marL="0" indent="0" algn="just">
              <a:buNone/>
            </a:pPr>
            <a:r>
              <a:rPr lang="it-IT" dirty="0">
                <a:solidFill>
                  <a:srgbClr val="FFFFFF"/>
                </a:solidFill>
              </a:rPr>
              <a:t>Detto francamente «mi rammarico che agli </a:t>
            </a:r>
            <a:r>
              <a:rPr lang="it-IT" b="1" dirty="0">
                <a:solidFill>
                  <a:srgbClr val="FFFFFF"/>
                </a:solidFill>
              </a:rPr>
              <a:t>omosessuali</a:t>
            </a:r>
            <a:r>
              <a:rPr lang="it-IT" dirty="0">
                <a:solidFill>
                  <a:srgbClr val="FFFFFF"/>
                </a:solidFill>
              </a:rPr>
              <a:t> […] vengano </a:t>
            </a:r>
            <a:r>
              <a:rPr lang="it-IT" b="1" dirty="0">
                <a:solidFill>
                  <a:srgbClr val="FFFFFF"/>
                </a:solidFill>
              </a:rPr>
              <a:t>negati</a:t>
            </a:r>
            <a:r>
              <a:rPr lang="it-IT" dirty="0">
                <a:solidFill>
                  <a:srgbClr val="FFFFFF"/>
                </a:solidFill>
              </a:rPr>
              <a:t> degli elementari </a:t>
            </a:r>
            <a:r>
              <a:rPr lang="it-IT" u="sng" dirty="0">
                <a:solidFill>
                  <a:srgbClr val="FFFFFF"/>
                </a:solidFill>
              </a:rPr>
              <a:t>diritti civili</a:t>
            </a:r>
            <a:r>
              <a:rPr lang="it-IT" dirty="0">
                <a:solidFill>
                  <a:srgbClr val="FFFFFF"/>
                </a:solidFill>
              </a:rPr>
              <a:t> in quanto </a:t>
            </a:r>
            <a:r>
              <a:rPr lang="it-IT" b="1" dirty="0">
                <a:solidFill>
                  <a:srgbClr val="FFFFFF"/>
                </a:solidFill>
              </a:rPr>
              <a:t>cittadini</a:t>
            </a:r>
            <a:r>
              <a:rPr lang="it-IT" dirty="0">
                <a:solidFill>
                  <a:srgbClr val="FFFFFF"/>
                </a:solidFill>
              </a:rPr>
              <a:t>. Ne dico uno a mo’ di esempio: il </a:t>
            </a:r>
            <a:r>
              <a:rPr lang="it-IT" u="sng" dirty="0">
                <a:solidFill>
                  <a:srgbClr val="FFFFFF"/>
                </a:solidFill>
              </a:rPr>
              <a:t>matrimonio civile</a:t>
            </a:r>
            <a:r>
              <a:rPr lang="it-IT" dirty="0">
                <a:solidFill>
                  <a:srgbClr val="FFFFFF"/>
                </a:solidFill>
              </a:rPr>
              <a:t>. Trovo scandaloso come a una coppia di </a:t>
            </a:r>
            <a:r>
              <a:rPr lang="it-IT" b="1" dirty="0">
                <a:solidFill>
                  <a:srgbClr val="FFFFFF"/>
                </a:solidFill>
              </a:rPr>
              <a:t>eterosessuali</a:t>
            </a:r>
            <a:r>
              <a:rPr lang="it-IT" dirty="0">
                <a:solidFill>
                  <a:srgbClr val="FFFFFF"/>
                </a:solidFill>
              </a:rPr>
              <a:t> sia consentito sposarsi per poi dividersi dopo pochi mesi, mentre a una coppia </a:t>
            </a:r>
            <a:r>
              <a:rPr lang="it-IT" dirty="0" err="1">
                <a:solidFill>
                  <a:srgbClr val="FFFFFF"/>
                </a:solidFill>
              </a:rPr>
              <a:t>omosessaule</a:t>
            </a:r>
            <a:r>
              <a:rPr lang="it-IT" dirty="0">
                <a:solidFill>
                  <a:srgbClr val="FFFFFF"/>
                </a:solidFill>
              </a:rPr>
              <a:t> – che magari si ama più di molte coppie etero – sia </a:t>
            </a:r>
            <a:r>
              <a:rPr lang="it-IT" b="1" dirty="0">
                <a:solidFill>
                  <a:srgbClr val="FFFFFF"/>
                </a:solidFill>
              </a:rPr>
              <a:t>precluso</a:t>
            </a:r>
            <a:r>
              <a:rPr lang="it-IT" dirty="0">
                <a:solidFill>
                  <a:srgbClr val="FFFFFF"/>
                </a:solidFill>
              </a:rPr>
              <a:t> il diritto di fare «</a:t>
            </a:r>
            <a:r>
              <a:rPr lang="it-IT" u="sng" dirty="0">
                <a:solidFill>
                  <a:srgbClr val="FFFFFF"/>
                </a:solidFill>
              </a:rPr>
              <a:t>di due cuori una capanna</a:t>
            </a:r>
            <a:r>
              <a:rPr lang="it-IT" dirty="0">
                <a:solidFill>
                  <a:srgbClr val="FFFFFF"/>
                </a:solidFill>
              </a:rPr>
              <a:t>» […] non c’è niente di male ad amarsi alla maniera dei due protagonisti, il guaio sarebbe non amare affatto […] la nostra natura umana non ci chiede altro che: </a:t>
            </a:r>
            <a:r>
              <a:rPr lang="it-IT" u="sng" dirty="0">
                <a:solidFill>
                  <a:srgbClr val="FFFFFF"/>
                </a:solidFill>
              </a:rPr>
              <a:t>amare ed essere amati</a:t>
            </a:r>
            <a:r>
              <a:rPr lang="it-IT" dirty="0">
                <a:solidFill>
                  <a:srgbClr val="FFFFFF"/>
                </a:solidFill>
              </a:rPr>
              <a:t>» (pp. 206-207).</a:t>
            </a:r>
          </a:p>
        </p:txBody>
      </p:sp>
    </p:spTree>
    <p:extLst>
      <p:ext uri="{BB962C8B-B14F-4D97-AF65-F5344CB8AC3E}">
        <p14:creationId xmlns:p14="http://schemas.microsoft.com/office/powerpoint/2010/main" val="187112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 - IL FATTO - I segreti di Brokeback Mountain di Ang Lee (2005)">
            <a:hlinkClick r:id="" action="ppaction://media"/>
            <a:extLst>
              <a:ext uri="{FF2B5EF4-FFF2-40B4-BE49-F238E27FC236}">
                <a16:creationId xmlns:a16="http://schemas.microsoft.com/office/drawing/2014/main" id="{3204F614-0C51-4867-AED2-188DF5DF0A1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1791" y="238539"/>
            <a:ext cx="11714922" cy="6347791"/>
          </a:xfrm>
          <a:prstGeom prst="rect">
            <a:avLst/>
          </a:prstGeom>
        </p:spPr>
      </p:pic>
    </p:spTree>
    <p:extLst>
      <p:ext uri="{BB962C8B-B14F-4D97-AF65-F5344CB8AC3E}">
        <p14:creationId xmlns:p14="http://schemas.microsoft.com/office/powerpoint/2010/main" val="310370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32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0">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0" name="Rectangle 12">
            <a:extLst>
              <a:ext uri="{FF2B5EF4-FFF2-40B4-BE49-F238E27FC236}">
                <a16:creationId xmlns:a16="http://schemas.microsoft.com/office/drawing/2014/main" id="{B4E3C025-1190-490D-A7E8-FBB16A2CAA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21" name="Rectangle 14">
            <a:extLst>
              <a:ext uri="{FF2B5EF4-FFF2-40B4-BE49-F238E27FC236}">
                <a16:creationId xmlns:a16="http://schemas.microsoft.com/office/drawing/2014/main" id="{73106E57-42AD-4803-8DA8-AA87F53BC71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730" y="311577"/>
            <a:ext cx="8531352" cy="638251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2" name="Rectangle 16">
            <a:extLst>
              <a:ext uri="{FF2B5EF4-FFF2-40B4-BE49-F238E27FC236}">
                <a16:creationId xmlns:a16="http://schemas.microsoft.com/office/drawing/2014/main" id="{A668FB66-7DA2-4943-B38E-6DE102F0918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Segnaposto contenuto 5">
            <a:extLst>
              <a:ext uri="{FF2B5EF4-FFF2-40B4-BE49-F238E27FC236}">
                <a16:creationId xmlns:a16="http://schemas.microsoft.com/office/drawing/2014/main" id="{4F9EBB9C-0BAD-404E-AA33-AE7603BF12E0}"/>
              </a:ext>
            </a:extLst>
          </p:cNvPr>
          <p:cNvPicPr>
            <a:picLocks noGrp="1" noChangeAspect="1"/>
          </p:cNvPicPr>
          <p:nvPr>
            <p:ph sz="half" idx="1"/>
          </p:nvPr>
        </p:nvPicPr>
        <p:blipFill rotWithShape="1">
          <a:blip r:embed="rId2"/>
          <a:srcRect l="3569" r="33086" b="1"/>
          <a:stretch/>
        </p:blipFill>
        <p:spPr>
          <a:xfrm>
            <a:off x="487321" y="476169"/>
            <a:ext cx="8202168" cy="6053328"/>
          </a:xfrm>
          <a:prstGeom prst="rect">
            <a:avLst/>
          </a:prstGeom>
        </p:spPr>
      </p:pic>
      <p:sp>
        <p:nvSpPr>
          <p:cNvPr id="2" name="Titolo 1">
            <a:extLst>
              <a:ext uri="{FF2B5EF4-FFF2-40B4-BE49-F238E27FC236}">
                <a16:creationId xmlns:a16="http://schemas.microsoft.com/office/drawing/2014/main" id="{70461085-A487-4E17-A51C-4E5045934CED}"/>
              </a:ext>
            </a:extLst>
          </p:cNvPr>
          <p:cNvSpPr>
            <a:spLocks noGrp="1"/>
          </p:cNvSpPr>
          <p:nvPr>
            <p:ph type="title"/>
          </p:nvPr>
        </p:nvSpPr>
        <p:spPr>
          <a:xfrm>
            <a:off x="9018674" y="476169"/>
            <a:ext cx="2927792" cy="438232"/>
          </a:xfrm>
        </p:spPr>
        <p:txBody>
          <a:bodyPr vert="horz" lIns="91440" tIns="45720" rIns="91440" bIns="45720" rtlCol="0" anchor="b">
            <a:normAutofit fontScale="90000"/>
          </a:bodyPr>
          <a:lstStyle/>
          <a:p>
            <a:pPr algn="ctr"/>
            <a:r>
              <a:rPr lang="en-US" sz="2800" dirty="0">
                <a:solidFill>
                  <a:srgbClr val="FFFFFF"/>
                </a:solidFill>
              </a:rPr>
              <a:t>SIMPOSIO</a:t>
            </a:r>
          </a:p>
        </p:txBody>
      </p:sp>
      <p:sp>
        <p:nvSpPr>
          <p:cNvPr id="4" name="Segnaposto contenuto 3">
            <a:extLst>
              <a:ext uri="{FF2B5EF4-FFF2-40B4-BE49-F238E27FC236}">
                <a16:creationId xmlns:a16="http://schemas.microsoft.com/office/drawing/2014/main" id="{322480C9-AA96-4F92-8270-624264BFE4A8}"/>
              </a:ext>
            </a:extLst>
          </p:cNvPr>
          <p:cNvSpPr>
            <a:spLocks noGrp="1"/>
          </p:cNvSpPr>
          <p:nvPr>
            <p:ph sz="half" idx="2"/>
          </p:nvPr>
        </p:nvSpPr>
        <p:spPr>
          <a:xfrm>
            <a:off x="9018672" y="1152145"/>
            <a:ext cx="2927794" cy="5377352"/>
          </a:xfrm>
        </p:spPr>
        <p:txBody>
          <a:bodyPr vert="horz" lIns="91440" tIns="45720" rIns="91440" bIns="45720" rtlCol="0">
            <a:noAutofit/>
          </a:bodyPr>
          <a:lstStyle/>
          <a:p>
            <a:pPr algn="just"/>
            <a:r>
              <a:rPr lang="it-IT" sz="1700" dirty="0">
                <a:solidFill>
                  <a:srgbClr val="FFFFFF"/>
                </a:solidFill>
              </a:rPr>
              <a:t>Si tratta di un </a:t>
            </a:r>
            <a:r>
              <a:rPr lang="it-IT" sz="1700" b="1" dirty="0">
                <a:solidFill>
                  <a:srgbClr val="FFFFFF"/>
                </a:solidFill>
              </a:rPr>
              <a:t>dialogo</a:t>
            </a:r>
            <a:r>
              <a:rPr lang="it-IT" sz="1700" dirty="0">
                <a:solidFill>
                  <a:srgbClr val="FFFFFF"/>
                </a:solidFill>
              </a:rPr>
              <a:t> «</a:t>
            </a:r>
            <a:r>
              <a:rPr lang="it-IT" sz="1700" u="sng" dirty="0">
                <a:solidFill>
                  <a:srgbClr val="FFFFFF"/>
                </a:solidFill>
              </a:rPr>
              <a:t>a cornice</a:t>
            </a:r>
            <a:r>
              <a:rPr lang="it-IT" sz="1700" dirty="0">
                <a:solidFill>
                  <a:srgbClr val="FFFFFF"/>
                </a:solidFill>
              </a:rPr>
              <a:t>», una narrazione nella narrazione funzionante un po' come il sistema delle </a:t>
            </a:r>
            <a:r>
              <a:rPr lang="it-IT" sz="1700" u="sng" dirty="0">
                <a:solidFill>
                  <a:srgbClr val="FFFFFF"/>
                </a:solidFill>
              </a:rPr>
              <a:t>scatole cinesi</a:t>
            </a:r>
            <a:r>
              <a:rPr lang="it-IT" sz="1700" dirty="0">
                <a:solidFill>
                  <a:srgbClr val="FFFFFF"/>
                </a:solidFill>
              </a:rPr>
              <a:t> […] racchiuse le une dentro le altre.</a:t>
            </a:r>
          </a:p>
          <a:p>
            <a:pPr algn="just"/>
            <a:r>
              <a:rPr lang="it-IT" sz="1700" dirty="0">
                <a:solidFill>
                  <a:srgbClr val="FFFFFF"/>
                </a:solidFill>
              </a:rPr>
              <a:t>A questo banchetto, in onore del </a:t>
            </a:r>
            <a:r>
              <a:rPr lang="it-IT" sz="1700" u="sng" dirty="0">
                <a:solidFill>
                  <a:srgbClr val="FFFFFF"/>
                </a:solidFill>
              </a:rPr>
              <a:t>tragediografo</a:t>
            </a:r>
            <a:r>
              <a:rPr lang="it-IT" sz="1700" dirty="0">
                <a:solidFill>
                  <a:srgbClr val="FFFFFF"/>
                </a:solidFill>
              </a:rPr>
              <a:t> </a:t>
            </a:r>
            <a:r>
              <a:rPr lang="it-IT" sz="1700" b="1" dirty="0">
                <a:solidFill>
                  <a:srgbClr val="FFFFFF"/>
                </a:solidFill>
              </a:rPr>
              <a:t>Agatone</a:t>
            </a:r>
            <a:r>
              <a:rPr lang="it-IT" sz="1700" dirty="0">
                <a:solidFill>
                  <a:srgbClr val="FFFFFF"/>
                </a:solidFill>
              </a:rPr>
              <a:t>, sono presenti le migliori menti ateniesi: il </a:t>
            </a:r>
            <a:r>
              <a:rPr lang="it-IT" sz="1700" u="sng" dirty="0">
                <a:solidFill>
                  <a:srgbClr val="FFFFFF"/>
                </a:solidFill>
              </a:rPr>
              <a:t>letterato</a:t>
            </a:r>
            <a:r>
              <a:rPr lang="it-IT" sz="1700" dirty="0">
                <a:solidFill>
                  <a:srgbClr val="FFFFFF"/>
                </a:solidFill>
              </a:rPr>
              <a:t> </a:t>
            </a:r>
            <a:r>
              <a:rPr lang="it-IT" sz="1700" b="1" dirty="0">
                <a:solidFill>
                  <a:srgbClr val="FFFFFF"/>
                </a:solidFill>
              </a:rPr>
              <a:t>Fedro</a:t>
            </a:r>
            <a:r>
              <a:rPr lang="it-IT" sz="1700" dirty="0">
                <a:solidFill>
                  <a:srgbClr val="FFFFFF"/>
                </a:solidFill>
              </a:rPr>
              <a:t>, il </a:t>
            </a:r>
            <a:r>
              <a:rPr lang="it-IT" sz="1700" u="sng" dirty="0">
                <a:solidFill>
                  <a:srgbClr val="FFFFFF"/>
                </a:solidFill>
              </a:rPr>
              <a:t>politico</a:t>
            </a:r>
            <a:r>
              <a:rPr lang="it-IT" sz="1700" dirty="0">
                <a:solidFill>
                  <a:srgbClr val="FFFFFF"/>
                </a:solidFill>
              </a:rPr>
              <a:t> </a:t>
            </a:r>
            <a:r>
              <a:rPr lang="it-IT" sz="1700" b="1" dirty="0">
                <a:solidFill>
                  <a:srgbClr val="FFFFFF"/>
                </a:solidFill>
              </a:rPr>
              <a:t>Pausania</a:t>
            </a:r>
            <a:r>
              <a:rPr lang="it-IT" sz="1700" dirty="0">
                <a:solidFill>
                  <a:srgbClr val="FFFFFF"/>
                </a:solidFill>
              </a:rPr>
              <a:t>, lo </a:t>
            </a:r>
            <a:r>
              <a:rPr lang="it-IT" sz="1700" u="sng" dirty="0">
                <a:solidFill>
                  <a:srgbClr val="FFFFFF"/>
                </a:solidFill>
              </a:rPr>
              <a:t>scienziato</a:t>
            </a:r>
            <a:r>
              <a:rPr lang="it-IT" sz="1700" dirty="0">
                <a:solidFill>
                  <a:srgbClr val="FFFFFF"/>
                </a:solidFill>
              </a:rPr>
              <a:t> </a:t>
            </a:r>
            <a:r>
              <a:rPr lang="it-IT" sz="1700" b="1" dirty="0" err="1">
                <a:solidFill>
                  <a:srgbClr val="FFFFFF"/>
                </a:solidFill>
              </a:rPr>
              <a:t>Erissimaco</a:t>
            </a:r>
            <a:r>
              <a:rPr lang="it-IT" sz="1700" dirty="0">
                <a:solidFill>
                  <a:srgbClr val="FFFFFF"/>
                </a:solidFill>
              </a:rPr>
              <a:t>, il </a:t>
            </a:r>
            <a:r>
              <a:rPr lang="it-IT" sz="1700" u="sng" dirty="0">
                <a:solidFill>
                  <a:srgbClr val="FFFFFF"/>
                </a:solidFill>
              </a:rPr>
              <a:t>commediografo</a:t>
            </a:r>
            <a:r>
              <a:rPr lang="it-IT" sz="1700" dirty="0">
                <a:solidFill>
                  <a:srgbClr val="FFFFFF"/>
                </a:solidFill>
              </a:rPr>
              <a:t> </a:t>
            </a:r>
            <a:r>
              <a:rPr lang="it-IT" sz="1700" b="1" dirty="0">
                <a:solidFill>
                  <a:srgbClr val="FFFFFF"/>
                </a:solidFill>
              </a:rPr>
              <a:t>Aristofane </a:t>
            </a:r>
            <a:r>
              <a:rPr lang="it-IT" sz="1700" dirty="0">
                <a:solidFill>
                  <a:srgbClr val="FFFFFF"/>
                </a:solidFill>
              </a:rPr>
              <a:t>e, infine (oltre al padrone di casa), lo stesso </a:t>
            </a:r>
            <a:r>
              <a:rPr lang="it-IT" sz="1700" b="1" dirty="0">
                <a:solidFill>
                  <a:srgbClr val="FFFFFF"/>
                </a:solidFill>
              </a:rPr>
              <a:t>Socrate</a:t>
            </a:r>
            <a:r>
              <a:rPr lang="it-IT" sz="1700" dirty="0">
                <a:solidFill>
                  <a:srgbClr val="FFFFFF"/>
                </a:solidFill>
              </a:rPr>
              <a:t>.</a:t>
            </a:r>
          </a:p>
        </p:txBody>
      </p:sp>
    </p:spTree>
    <p:extLst>
      <p:ext uri="{BB962C8B-B14F-4D97-AF65-F5344CB8AC3E}">
        <p14:creationId xmlns:p14="http://schemas.microsoft.com/office/powerpoint/2010/main" val="3999183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2357AC-775D-4FF3-B972-EF090CBD7CE8}"/>
              </a:ext>
            </a:extLst>
          </p:cNvPr>
          <p:cNvSpPr>
            <a:spLocks noGrp="1"/>
          </p:cNvSpPr>
          <p:nvPr>
            <p:ph type="title"/>
          </p:nvPr>
        </p:nvSpPr>
        <p:spPr/>
        <p:txBody>
          <a:bodyPr/>
          <a:lstStyle/>
          <a:p>
            <a:pPr algn="ctr"/>
            <a:r>
              <a:rPr lang="it-IT" dirty="0"/>
              <a:t>DISCORSO DI FEDRO</a:t>
            </a:r>
          </a:p>
        </p:txBody>
      </p:sp>
      <p:sp>
        <p:nvSpPr>
          <p:cNvPr id="3" name="Segnaposto contenuto 2">
            <a:extLst>
              <a:ext uri="{FF2B5EF4-FFF2-40B4-BE49-F238E27FC236}">
                <a16:creationId xmlns:a16="http://schemas.microsoft.com/office/drawing/2014/main" id="{E81D1490-F600-4365-84D5-5D35E1A88201}"/>
              </a:ext>
            </a:extLst>
          </p:cNvPr>
          <p:cNvSpPr>
            <a:spLocks noGrp="1"/>
          </p:cNvSpPr>
          <p:nvPr>
            <p:ph idx="1"/>
          </p:nvPr>
        </p:nvSpPr>
        <p:spPr>
          <a:xfrm>
            <a:off x="1066800" y="2103120"/>
            <a:ext cx="10058400" cy="3992880"/>
          </a:xfrm>
        </p:spPr>
        <p:txBody>
          <a:bodyPr>
            <a:noAutofit/>
          </a:bodyPr>
          <a:lstStyle/>
          <a:p>
            <a:pPr marL="0" indent="0" algn="just">
              <a:buNone/>
            </a:pPr>
            <a:r>
              <a:rPr lang="it-IT" sz="2900" dirty="0"/>
              <a:t>Secondo </a:t>
            </a:r>
            <a:r>
              <a:rPr lang="it-IT" sz="2900" b="1" dirty="0"/>
              <a:t>Fedro</a:t>
            </a:r>
            <a:r>
              <a:rPr lang="it-IT" sz="2900" dirty="0"/>
              <a:t>, Eros è per nascita il più </a:t>
            </a:r>
            <a:r>
              <a:rPr lang="it-IT" sz="2900" b="1" dirty="0"/>
              <a:t>antico</a:t>
            </a:r>
            <a:r>
              <a:rPr lang="it-IT" sz="2900" dirty="0"/>
              <a:t> degli </a:t>
            </a:r>
            <a:r>
              <a:rPr lang="it-IT" sz="2900" dirty="0" err="1"/>
              <a:t>dèi</a:t>
            </a:r>
            <a:r>
              <a:rPr lang="it-IT" sz="2900" dirty="0"/>
              <a:t>. Un </a:t>
            </a:r>
            <a:r>
              <a:rPr lang="it-IT" sz="2900" u="sng" dirty="0"/>
              <a:t>esercito di amanti</a:t>
            </a:r>
            <a:r>
              <a:rPr lang="it-IT" sz="2900" dirty="0"/>
              <a:t> così come una città </a:t>
            </a:r>
            <a:r>
              <a:rPr lang="it-IT" sz="2900" u="sng" dirty="0"/>
              <a:t>governata da amanti</a:t>
            </a:r>
            <a:r>
              <a:rPr lang="it-IT" sz="2900" dirty="0"/>
              <a:t> sarebbero rispettivamente: l'esercito meglio formato e la città meglio governata. Perché? Nel mezzo della battaglia un soldato che avesse fra i suoi compagni il proprio amato farebbe di </a:t>
            </a:r>
            <a:r>
              <a:rPr lang="it-IT" sz="2900" b="1" dirty="0"/>
              <a:t>tutto</a:t>
            </a:r>
            <a:r>
              <a:rPr lang="it-IT" sz="2900" dirty="0"/>
              <a:t> pur di </a:t>
            </a:r>
            <a:r>
              <a:rPr lang="it-IT" sz="2900" u="sng" dirty="0"/>
              <a:t>uscirne vittorioso</a:t>
            </a:r>
            <a:r>
              <a:rPr lang="it-IT" sz="2900" dirty="0"/>
              <a:t> e </a:t>
            </a:r>
            <a:r>
              <a:rPr lang="it-IT" sz="2900" u="sng" dirty="0"/>
              <a:t>trarlo in salvo</a:t>
            </a:r>
            <a:r>
              <a:rPr lang="it-IT" sz="2900" dirty="0"/>
              <a:t>. E qualora l’amato dovesse cadere, lo </a:t>
            </a:r>
            <a:r>
              <a:rPr lang="it-IT" sz="2900" b="1" dirty="0"/>
              <a:t>vendicherebbe</a:t>
            </a:r>
            <a:r>
              <a:rPr lang="it-IT" sz="2900" dirty="0"/>
              <a:t> senz'altro. Si veda l’esempio di </a:t>
            </a:r>
            <a:r>
              <a:rPr lang="it-IT" sz="2900" b="1" dirty="0"/>
              <a:t>Achille</a:t>
            </a:r>
            <a:r>
              <a:rPr lang="it-IT" sz="2900" dirty="0"/>
              <a:t> e </a:t>
            </a:r>
            <a:r>
              <a:rPr lang="it-IT" sz="2900" b="1" dirty="0"/>
              <a:t>Patroclo</a:t>
            </a:r>
            <a:r>
              <a:rPr lang="it-IT" sz="2900" dirty="0"/>
              <a:t>.</a:t>
            </a:r>
          </a:p>
        </p:txBody>
      </p:sp>
    </p:spTree>
    <p:extLst>
      <p:ext uri="{BB962C8B-B14F-4D97-AF65-F5344CB8AC3E}">
        <p14:creationId xmlns:p14="http://schemas.microsoft.com/office/powerpoint/2010/main" val="2050263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4CB063-D026-4E28-974B-D04BC5C308E1}"/>
              </a:ext>
            </a:extLst>
          </p:cNvPr>
          <p:cNvSpPr>
            <a:spLocks noGrp="1"/>
          </p:cNvSpPr>
          <p:nvPr>
            <p:ph type="title"/>
          </p:nvPr>
        </p:nvSpPr>
        <p:spPr/>
        <p:txBody>
          <a:bodyPr/>
          <a:lstStyle/>
          <a:p>
            <a:pPr algn="ctr"/>
            <a:r>
              <a:rPr lang="it-IT" dirty="0"/>
              <a:t>DISCORSO DI PAUSANIA</a:t>
            </a:r>
          </a:p>
        </p:txBody>
      </p:sp>
      <p:sp>
        <p:nvSpPr>
          <p:cNvPr id="3" name="Segnaposto contenuto 2">
            <a:extLst>
              <a:ext uri="{FF2B5EF4-FFF2-40B4-BE49-F238E27FC236}">
                <a16:creationId xmlns:a16="http://schemas.microsoft.com/office/drawing/2014/main" id="{4C84EA3F-685B-4119-AEF0-844DB7010520}"/>
              </a:ext>
            </a:extLst>
          </p:cNvPr>
          <p:cNvSpPr>
            <a:spLocks noGrp="1"/>
          </p:cNvSpPr>
          <p:nvPr>
            <p:ph idx="1"/>
          </p:nvPr>
        </p:nvSpPr>
        <p:spPr>
          <a:xfrm>
            <a:off x="1066800" y="2103119"/>
            <a:ext cx="10058400" cy="4021909"/>
          </a:xfrm>
        </p:spPr>
        <p:txBody>
          <a:bodyPr>
            <a:noAutofit/>
          </a:bodyPr>
          <a:lstStyle/>
          <a:p>
            <a:pPr marL="0" indent="0" algn="just">
              <a:buNone/>
            </a:pPr>
            <a:r>
              <a:rPr lang="it-IT" sz="2600" b="1" dirty="0"/>
              <a:t>Pausania</a:t>
            </a:r>
            <a:r>
              <a:rPr lang="it-IT" sz="2600" dirty="0"/>
              <a:t> si avventura in una </a:t>
            </a:r>
            <a:r>
              <a:rPr lang="it-IT" sz="2600" u="sng" dirty="0"/>
              <a:t>distinzione</a:t>
            </a:r>
            <a:r>
              <a:rPr lang="it-IT" sz="2600" dirty="0"/>
              <a:t> fra due Eros: uno </a:t>
            </a:r>
            <a:r>
              <a:rPr lang="it-IT" sz="2600" b="1" dirty="0"/>
              <a:t>celeste</a:t>
            </a:r>
            <a:r>
              <a:rPr lang="it-IT" sz="2600" dirty="0"/>
              <a:t> e l'altro </a:t>
            </a:r>
            <a:r>
              <a:rPr lang="it-IT" sz="2600" b="1" dirty="0"/>
              <a:t>volgare</a:t>
            </a:r>
            <a:r>
              <a:rPr lang="it-IT" sz="2600" dirty="0"/>
              <a:t>. Quello volgare è </a:t>
            </a:r>
            <a:r>
              <a:rPr lang="it-IT" sz="2600" b="1" dirty="0"/>
              <a:t>disprezzabile</a:t>
            </a:r>
            <a:r>
              <a:rPr lang="it-IT" sz="2600" dirty="0"/>
              <a:t> poiché </a:t>
            </a:r>
            <a:r>
              <a:rPr lang="it-IT" sz="2600" u="sng" dirty="0"/>
              <a:t>ama le femmine più dei fanciulli</a:t>
            </a:r>
            <a:r>
              <a:rPr lang="it-IT" sz="2600" dirty="0"/>
              <a:t> e il corpo più dell'anima, oltre a pascersi solo del mero atto sessuale, anziché persuadersi del nobile intento amoroso. Diversamente quello celeste è </a:t>
            </a:r>
            <a:r>
              <a:rPr lang="it-IT" sz="2600" b="1" dirty="0"/>
              <a:t>lodabile</a:t>
            </a:r>
            <a:r>
              <a:rPr lang="it-IT" sz="2600" dirty="0"/>
              <a:t> in quanto </a:t>
            </a:r>
            <a:r>
              <a:rPr lang="it-IT" sz="2600" u="sng" dirty="0"/>
              <a:t>amante dei fanciulli</a:t>
            </a:r>
            <a:r>
              <a:rPr lang="it-IT" sz="2600" dirty="0"/>
              <a:t> – che hanno messo su barba – ed è prerogativa del maschio adulto, il quale nutre un sentimento elevato verso un suo simile più giovane, riconoscendo in lui le qualità dell'anima e volendole pertanto affinare.</a:t>
            </a:r>
          </a:p>
        </p:txBody>
      </p:sp>
    </p:spTree>
    <p:extLst>
      <p:ext uri="{BB962C8B-B14F-4D97-AF65-F5344CB8AC3E}">
        <p14:creationId xmlns:p14="http://schemas.microsoft.com/office/powerpoint/2010/main" val="318937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18F470-5A01-483A-A2C3-E783379517D2}"/>
              </a:ext>
            </a:extLst>
          </p:cNvPr>
          <p:cNvSpPr>
            <a:spLocks noGrp="1"/>
          </p:cNvSpPr>
          <p:nvPr>
            <p:ph type="title"/>
          </p:nvPr>
        </p:nvSpPr>
        <p:spPr>
          <a:xfrm>
            <a:off x="1066800" y="642594"/>
            <a:ext cx="10058400" cy="1244263"/>
          </a:xfrm>
        </p:spPr>
        <p:txBody>
          <a:bodyPr/>
          <a:lstStyle/>
          <a:p>
            <a:pPr algn="ctr"/>
            <a:r>
              <a:rPr lang="it-IT" dirty="0"/>
              <a:t>DISCORSO DI ERISSIMACO</a:t>
            </a:r>
          </a:p>
        </p:txBody>
      </p:sp>
      <p:sp>
        <p:nvSpPr>
          <p:cNvPr id="3" name="Segnaposto contenuto 2">
            <a:extLst>
              <a:ext uri="{FF2B5EF4-FFF2-40B4-BE49-F238E27FC236}">
                <a16:creationId xmlns:a16="http://schemas.microsoft.com/office/drawing/2014/main" id="{E5804A59-E8DC-4000-9567-E4E34C0EFA2D}"/>
              </a:ext>
            </a:extLst>
          </p:cNvPr>
          <p:cNvSpPr>
            <a:spLocks noGrp="1"/>
          </p:cNvSpPr>
          <p:nvPr>
            <p:ph idx="1"/>
          </p:nvPr>
        </p:nvSpPr>
        <p:spPr>
          <a:xfrm>
            <a:off x="1066800" y="1988457"/>
            <a:ext cx="10058400" cy="4601029"/>
          </a:xfrm>
        </p:spPr>
        <p:txBody>
          <a:bodyPr>
            <a:noAutofit/>
          </a:bodyPr>
          <a:lstStyle/>
          <a:p>
            <a:pPr algn="just"/>
            <a:r>
              <a:rPr lang="it-IT" sz="2400" b="1" dirty="0" err="1"/>
              <a:t>Erissimaco</a:t>
            </a:r>
            <a:r>
              <a:rPr lang="it-IT" sz="2400" dirty="0"/>
              <a:t> comincia il suo elogio ad Eros appoggiando la distinzione di Pausania. Solo che lui connette l'Eros </a:t>
            </a:r>
            <a:r>
              <a:rPr lang="it-IT" sz="2400" b="1" dirty="0"/>
              <a:t>celeste</a:t>
            </a:r>
            <a:r>
              <a:rPr lang="it-IT" sz="2400" dirty="0"/>
              <a:t> alla </a:t>
            </a:r>
            <a:r>
              <a:rPr lang="it-IT" sz="2400" u="sng" dirty="0"/>
              <a:t>Musa Urania</a:t>
            </a:r>
            <a:r>
              <a:rPr lang="it-IT" sz="2400" dirty="0"/>
              <a:t>, mentre l'Eros </a:t>
            </a:r>
            <a:r>
              <a:rPr lang="it-IT" sz="2400" b="1" dirty="0"/>
              <a:t>volgare</a:t>
            </a:r>
            <a:r>
              <a:rPr lang="it-IT" sz="2400" dirty="0"/>
              <a:t> alla </a:t>
            </a:r>
            <a:r>
              <a:rPr lang="it-IT" sz="2400" u="sng" dirty="0"/>
              <a:t>Musa </a:t>
            </a:r>
            <a:r>
              <a:rPr lang="it-IT" sz="2400" u="sng" dirty="0" err="1"/>
              <a:t>Polimnia</a:t>
            </a:r>
            <a:r>
              <a:rPr lang="it-IT" sz="2400" dirty="0"/>
              <a:t>. Servendosi di un </a:t>
            </a:r>
            <a:r>
              <a:rPr lang="it-IT" sz="2400" u="sng" dirty="0"/>
              <a:t>linguaggio</a:t>
            </a:r>
            <a:r>
              <a:rPr lang="it-IT" sz="2400" dirty="0"/>
              <a:t> propriamente </a:t>
            </a:r>
            <a:r>
              <a:rPr lang="it-IT" sz="2400" u="sng" dirty="0"/>
              <a:t>medico</a:t>
            </a:r>
            <a:r>
              <a:rPr lang="it-IT" sz="2400" dirty="0"/>
              <a:t> distingue l'Eros in: </a:t>
            </a:r>
            <a:r>
              <a:rPr lang="it-IT" sz="2400" b="1" dirty="0"/>
              <a:t>sano</a:t>
            </a:r>
            <a:r>
              <a:rPr lang="it-IT" sz="2400" dirty="0"/>
              <a:t> e </a:t>
            </a:r>
            <a:r>
              <a:rPr lang="it-IT" sz="2400" b="1" dirty="0"/>
              <a:t>malato</a:t>
            </a:r>
            <a:r>
              <a:rPr lang="it-IT" sz="2400" dirty="0"/>
              <a:t>.</a:t>
            </a:r>
          </a:p>
          <a:p>
            <a:pPr algn="just"/>
            <a:r>
              <a:rPr lang="it-IT" sz="2400" dirty="0"/>
              <a:t>In conclusione al suo discorso, </a:t>
            </a:r>
            <a:r>
              <a:rPr lang="it-IT" sz="2400" dirty="0" err="1"/>
              <a:t>Erissimaco</a:t>
            </a:r>
            <a:r>
              <a:rPr lang="it-IT" sz="2400" dirty="0"/>
              <a:t> ci parla di un Eros «</a:t>
            </a:r>
            <a:r>
              <a:rPr lang="it-IT" sz="2400" b="1" dirty="0"/>
              <a:t>universale</a:t>
            </a:r>
            <a:r>
              <a:rPr lang="it-IT" sz="2400" dirty="0"/>
              <a:t>», ovvero di una </a:t>
            </a:r>
            <a:r>
              <a:rPr lang="it-IT" sz="2400" u="sng" dirty="0"/>
              <a:t>forza primigenia</a:t>
            </a:r>
            <a:r>
              <a:rPr lang="it-IT" sz="2400" dirty="0"/>
              <a:t> presente in tutti gli elementi e tendente superiormente alle «</a:t>
            </a:r>
            <a:r>
              <a:rPr lang="it-IT" sz="2400" u="sng" dirty="0"/>
              <a:t>cose eccellenti</a:t>
            </a:r>
            <a:r>
              <a:rPr lang="it-IT" sz="2400" dirty="0"/>
              <a:t>», materializzatasi nell'Eros celeste. Da vero </a:t>
            </a:r>
            <a:r>
              <a:rPr lang="it-IT" sz="2400" b="1" dirty="0"/>
              <a:t>scienziato</a:t>
            </a:r>
            <a:r>
              <a:rPr lang="it-IT" sz="2400" dirty="0"/>
              <a:t> </a:t>
            </a:r>
            <a:r>
              <a:rPr lang="it-IT" sz="2400" dirty="0" err="1"/>
              <a:t>Erissimaco</a:t>
            </a:r>
            <a:r>
              <a:rPr lang="it-IT" sz="2400" dirty="0"/>
              <a:t> intende partire </a:t>
            </a:r>
            <a:r>
              <a:rPr lang="it-IT" sz="2400" b="1" dirty="0"/>
              <a:t>dalle</a:t>
            </a:r>
            <a:r>
              <a:rPr lang="it-IT" sz="2400" dirty="0"/>
              <a:t> </a:t>
            </a:r>
            <a:r>
              <a:rPr lang="it-IT" sz="2400" u="sng" dirty="0"/>
              <a:t>cose terrene</a:t>
            </a:r>
            <a:r>
              <a:rPr lang="it-IT" sz="2400" dirty="0"/>
              <a:t> per risalire </a:t>
            </a:r>
            <a:r>
              <a:rPr lang="it-IT" sz="2400" b="1" dirty="0"/>
              <a:t>alle</a:t>
            </a:r>
            <a:r>
              <a:rPr lang="it-IT" sz="2400" dirty="0"/>
              <a:t> </a:t>
            </a:r>
            <a:r>
              <a:rPr lang="it-IT" sz="2400" u="sng" dirty="0"/>
              <a:t>cose celesti</a:t>
            </a:r>
            <a:r>
              <a:rPr lang="it-IT" sz="2400" dirty="0"/>
              <a:t>, cercando di rintracciare nel mondo visibile gli invisibili fili che lo reggono.</a:t>
            </a:r>
          </a:p>
          <a:p>
            <a:pPr algn="just"/>
            <a:endParaRPr lang="it-IT" sz="2400" dirty="0"/>
          </a:p>
        </p:txBody>
      </p:sp>
    </p:spTree>
    <p:extLst>
      <p:ext uri="{BB962C8B-B14F-4D97-AF65-F5344CB8AC3E}">
        <p14:creationId xmlns:p14="http://schemas.microsoft.com/office/powerpoint/2010/main" val="3741367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0">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0" name="Rectangle 12">
            <a:extLst>
              <a:ext uri="{FF2B5EF4-FFF2-40B4-BE49-F238E27FC236}">
                <a16:creationId xmlns:a16="http://schemas.microsoft.com/office/drawing/2014/main" id="{B4E3C025-1190-490D-A7E8-FBB16A2CAA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21" name="Rectangle 14">
            <a:extLst>
              <a:ext uri="{FF2B5EF4-FFF2-40B4-BE49-F238E27FC236}">
                <a16:creationId xmlns:a16="http://schemas.microsoft.com/office/drawing/2014/main" id="{73106E57-42AD-4803-8DA8-AA87F53BC71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730" y="311577"/>
            <a:ext cx="8531352" cy="638251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2" name="Rectangle 16">
            <a:extLst>
              <a:ext uri="{FF2B5EF4-FFF2-40B4-BE49-F238E27FC236}">
                <a16:creationId xmlns:a16="http://schemas.microsoft.com/office/drawing/2014/main" id="{A668FB66-7DA2-4943-B38E-6DE102F0918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Segnaposto contenuto 5">
            <a:extLst>
              <a:ext uri="{FF2B5EF4-FFF2-40B4-BE49-F238E27FC236}">
                <a16:creationId xmlns:a16="http://schemas.microsoft.com/office/drawing/2014/main" id="{C9859196-062D-460A-8CB9-5FF2FA1E9160}"/>
              </a:ext>
            </a:extLst>
          </p:cNvPr>
          <p:cNvPicPr>
            <a:picLocks noGrp="1" noChangeAspect="1"/>
          </p:cNvPicPr>
          <p:nvPr>
            <p:ph sz="half" idx="1"/>
          </p:nvPr>
        </p:nvPicPr>
        <p:blipFill rotWithShape="1">
          <a:blip r:embed="rId2"/>
          <a:srcRect r="-2" b="9165"/>
          <a:stretch/>
        </p:blipFill>
        <p:spPr>
          <a:xfrm>
            <a:off x="487321" y="476169"/>
            <a:ext cx="8202168" cy="6053328"/>
          </a:xfrm>
          <a:prstGeom prst="rect">
            <a:avLst/>
          </a:prstGeom>
        </p:spPr>
      </p:pic>
      <p:sp>
        <p:nvSpPr>
          <p:cNvPr id="2" name="Titolo 1">
            <a:extLst>
              <a:ext uri="{FF2B5EF4-FFF2-40B4-BE49-F238E27FC236}">
                <a16:creationId xmlns:a16="http://schemas.microsoft.com/office/drawing/2014/main" id="{DE1A3959-11DB-49E1-BBBA-812E510E562D}"/>
              </a:ext>
            </a:extLst>
          </p:cNvPr>
          <p:cNvSpPr>
            <a:spLocks noGrp="1"/>
          </p:cNvSpPr>
          <p:nvPr>
            <p:ph type="title"/>
          </p:nvPr>
        </p:nvSpPr>
        <p:spPr>
          <a:xfrm>
            <a:off x="9018673" y="476169"/>
            <a:ext cx="2927793" cy="743032"/>
          </a:xfrm>
        </p:spPr>
        <p:txBody>
          <a:bodyPr vert="horz" lIns="91440" tIns="45720" rIns="91440" bIns="45720" rtlCol="0" anchor="b">
            <a:noAutofit/>
          </a:bodyPr>
          <a:lstStyle/>
          <a:p>
            <a:pPr algn="ctr"/>
            <a:r>
              <a:rPr lang="en-US" sz="2400" dirty="0">
                <a:solidFill>
                  <a:srgbClr val="FFFFFF"/>
                </a:solidFill>
              </a:rPr>
              <a:t>DISCORSO DI ARISTOFANE</a:t>
            </a:r>
          </a:p>
        </p:txBody>
      </p:sp>
      <p:sp>
        <p:nvSpPr>
          <p:cNvPr id="4" name="Segnaposto contenuto 3">
            <a:extLst>
              <a:ext uri="{FF2B5EF4-FFF2-40B4-BE49-F238E27FC236}">
                <a16:creationId xmlns:a16="http://schemas.microsoft.com/office/drawing/2014/main" id="{49DE1270-2C11-4AA2-A83B-0BD34977CF8D}"/>
              </a:ext>
            </a:extLst>
          </p:cNvPr>
          <p:cNvSpPr>
            <a:spLocks noGrp="1"/>
          </p:cNvSpPr>
          <p:nvPr>
            <p:ph sz="half" idx="2"/>
          </p:nvPr>
        </p:nvSpPr>
        <p:spPr>
          <a:xfrm>
            <a:off x="9018673" y="1219201"/>
            <a:ext cx="2927793" cy="5310295"/>
          </a:xfrm>
        </p:spPr>
        <p:txBody>
          <a:bodyPr vert="horz" lIns="91440" tIns="45720" rIns="91440" bIns="45720" rtlCol="0">
            <a:noAutofit/>
          </a:bodyPr>
          <a:lstStyle/>
          <a:p>
            <a:pPr marL="0" indent="0" algn="just">
              <a:buNone/>
            </a:pPr>
            <a:r>
              <a:rPr lang="it-IT" sz="1700" dirty="0"/>
              <a:t>Secondo </a:t>
            </a:r>
            <a:r>
              <a:rPr lang="it-IT" sz="1700" b="1" dirty="0"/>
              <a:t>Aristofane</a:t>
            </a:r>
            <a:r>
              <a:rPr lang="it-IT" sz="1700" dirty="0"/>
              <a:t>, in origine il genere umano era distinto in tre classi: </a:t>
            </a:r>
            <a:r>
              <a:rPr lang="it-IT" sz="1700" b="1" dirty="0"/>
              <a:t>uomini</a:t>
            </a:r>
            <a:r>
              <a:rPr lang="it-IT" sz="1700" dirty="0"/>
              <a:t>, </a:t>
            </a:r>
            <a:r>
              <a:rPr lang="it-IT" sz="1700" b="1" dirty="0"/>
              <a:t>donne</a:t>
            </a:r>
            <a:r>
              <a:rPr lang="it-IT" sz="1700" dirty="0"/>
              <a:t> e </a:t>
            </a:r>
            <a:r>
              <a:rPr lang="it-IT" sz="1700" b="1" dirty="0"/>
              <a:t>androgini</a:t>
            </a:r>
            <a:r>
              <a:rPr lang="it-IT" sz="1700" dirty="0"/>
              <a:t>. Questi ultimi erano creature per </a:t>
            </a:r>
            <a:r>
              <a:rPr lang="it-IT" sz="1700" u="sng" dirty="0"/>
              <a:t>metà di un sesso</a:t>
            </a:r>
            <a:r>
              <a:rPr lang="it-IT" sz="1700" dirty="0"/>
              <a:t> e per </a:t>
            </a:r>
            <a:r>
              <a:rPr lang="it-IT" sz="1700" u="sng" dirty="0"/>
              <a:t>metà dell'altro</a:t>
            </a:r>
            <a:r>
              <a:rPr lang="it-IT" sz="1700" dirty="0"/>
              <a:t>. Gli androgini avevano una forma </a:t>
            </a:r>
            <a:r>
              <a:rPr lang="it-IT" sz="1700" b="1" dirty="0"/>
              <a:t>ovale</a:t>
            </a:r>
            <a:r>
              <a:rPr lang="it-IT" sz="1700" dirty="0"/>
              <a:t> e nutrivano «propositi arroganti» verso gli </a:t>
            </a:r>
            <a:r>
              <a:rPr lang="it-IT" sz="1700" dirty="0" err="1"/>
              <a:t>dèi</a:t>
            </a:r>
            <a:r>
              <a:rPr lang="it-IT" sz="1700" dirty="0"/>
              <a:t>, i quali, sentendosi da essi </a:t>
            </a:r>
            <a:r>
              <a:rPr lang="it-IT" sz="1700" b="1" dirty="0"/>
              <a:t>minacciati</a:t>
            </a:r>
            <a:r>
              <a:rPr lang="it-IT" sz="1700" dirty="0"/>
              <a:t>, presero provvedimenti nei loro confronti. Zeus decise di </a:t>
            </a:r>
            <a:r>
              <a:rPr lang="it-IT" sz="1700" b="1" dirty="0"/>
              <a:t>tagliarli</a:t>
            </a:r>
            <a:r>
              <a:rPr lang="it-IT" sz="1700" dirty="0"/>
              <a:t> in due estremità così da diminuirne la forza e l'arroganza, ponendoli in posizione eretta.</a:t>
            </a:r>
          </a:p>
        </p:txBody>
      </p:sp>
    </p:spTree>
    <p:extLst>
      <p:ext uri="{BB962C8B-B14F-4D97-AF65-F5344CB8AC3E}">
        <p14:creationId xmlns:p14="http://schemas.microsoft.com/office/powerpoint/2010/main" val="3186687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C604CE-CF87-4C48-A9A6-17B6C0E33E5C}"/>
              </a:ext>
            </a:extLst>
          </p:cNvPr>
          <p:cNvSpPr>
            <a:spLocks noGrp="1"/>
          </p:cNvSpPr>
          <p:nvPr>
            <p:ph type="title"/>
          </p:nvPr>
        </p:nvSpPr>
        <p:spPr>
          <a:xfrm>
            <a:off x="1066800" y="642594"/>
            <a:ext cx="10058400" cy="750777"/>
          </a:xfrm>
        </p:spPr>
        <p:txBody>
          <a:bodyPr/>
          <a:lstStyle/>
          <a:p>
            <a:pPr algn="ctr"/>
            <a:r>
              <a:rPr lang="it-IT" dirty="0"/>
              <a:t>MITO DELL’ANDROGINO 1/2</a:t>
            </a:r>
          </a:p>
        </p:txBody>
      </p:sp>
      <p:sp>
        <p:nvSpPr>
          <p:cNvPr id="3" name="Segnaposto contenuto 2">
            <a:extLst>
              <a:ext uri="{FF2B5EF4-FFF2-40B4-BE49-F238E27FC236}">
                <a16:creationId xmlns:a16="http://schemas.microsoft.com/office/drawing/2014/main" id="{DD5B1447-62D9-451C-9D07-E67BF05156B0}"/>
              </a:ext>
            </a:extLst>
          </p:cNvPr>
          <p:cNvSpPr>
            <a:spLocks noGrp="1"/>
          </p:cNvSpPr>
          <p:nvPr>
            <p:ph idx="1"/>
          </p:nvPr>
        </p:nvSpPr>
        <p:spPr>
          <a:xfrm>
            <a:off x="1066800" y="1712687"/>
            <a:ext cx="10058400" cy="4818742"/>
          </a:xfrm>
        </p:spPr>
        <p:txBody>
          <a:bodyPr>
            <a:noAutofit/>
          </a:bodyPr>
          <a:lstStyle/>
          <a:p>
            <a:pPr algn="just"/>
            <a:r>
              <a:rPr lang="it-IT" sz="2400" dirty="0"/>
              <a:t>Ad Apollo venne affidato il compito di rovesciare la faccia delle due metà dalla parte recisa, di modo che ciascuna, rimirando il proprio ombelico, </a:t>
            </a:r>
            <a:r>
              <a:rPr lang="it-IT" sz="2400" b="1" dirty="0"/>
              <a:t>memore</a:t>
            </a:r>
            <a:r>
              <a:rPr lang="it-IT" sz="2400" dirty="0"/>
              <a:t> «</a:t>
            </a:r>
            <a:r>
              <a:rPr lang="it-IT" sz="2400" u="sng" dirty="0"/>
              <a:t>dell'antico evento</a:t>
            </a:r>
            <a:r>
              <a:rPr lang="it-IT" sz="2400" dirty="0"/>
              <a:t>», non avrebbe più coltivato propositi bellicosi verso i loro padri, gli </a:t>
            </a:r>
            <a:r>
              <a:rPr lang="it-IT" sz="2400" dirty="0" err="1"/>
              <a:t>dèi</a:t>
            </a:r>
            <a:r>
              <a:rPr lang="it-IT" sz="2400" dirty="0"/>
              <a:t>. </a:t>
            </a:r>
          </a:p>
          <a:p>
            <a:pPr algn="just"/>
            <a:r>
              <a:rPr lang="it-IT" sz="2400" dirty="0"/>
              <a:t>Lo </a:t>
            </a:r>
            <a:r>
              <a:rPr lang="it-IT" sz="2400" b="1" dirty="0"/>
              <a:t>stratagemma</a:t>
            </a:r>
            <a:r>
              <a:rPr lang="it-IT" sz="2400" dirty="0"/>
              <a:t>, però, fu un vero disastro. Ciascuna metà </a:t>
            </a:r>
            <a:r>
              <a:rPr lang="it-IT" sz="2400" u="sng" dirty="0"/>
              <a:t>vagava</a:t>
            </a:r>
            <a:r>
              <a:rPr lang="it-IT" sz="2400" dirty="0"/>
              <a:t> incessantemente </a:t>
            </a:r>
            <a:r>
              <a:rPr lang="it-IT" sz="2400" u="sng" dirty="0"/>
              <a:t>alla ricerca</a:t>
            </a:r>
            <a:r>
              <a:rPr lang="it-IT" sz="2400" dirty="0"/>
              <a:t> della sua </a:t>
            </a:r>
            <a:r>
              <a:rPr lang="it-IT" sz="2400" b="1" dirty="0"/>
              <a:t>metà mancante </a:t>
            </a:r>
            <a:r>
              <a:rPr lang="it-IT" sz="2400" dirty="0"/>
              <a:t>e quando esse finalmente si ritrovavano tentavano un disperato ricongiungimento mediante l'atto dello stringersi in un </a:t>
            </a:r>
            <a:r>
              <a:rPr lang="it-IT" sz="2400" u="sng" dirty="0"/>
              <a:t>abbraccio amoroso</a:t>
            </a:r>
            <a:r>
              <a:rPr lang="it-IT" sz="2400" dirty="0"/>
              <a:t>, pur </a:t>
            </a:r>
            <a:r>
              <a:rPr lang="it-IT" sz="2400" b="1" dirty="0"/>
              <a:t>non</a:t>
            </a:r>
            <a:r>
              <a:rPr lang="it-IT" sz="2400" dirty="0"/>
              <a:t> riuscendovi affatto, visto che i loro organi genitali erano stati crudelmente posti ai lati dei loro corpi amputati. E così le metà separate morivano di fame (una </a:t>
            </a:r>
            <a:r>
              <a:rPr lang="it-IT" sz="2400" u="sng" dirty="0"/>
              <a:t>fame metafisica</a:t>
            </a:r>
            <a:r>
              <a:rPr lang="it-IT" sz="2400" dirty="0"/>
              <a:t>, di </a:t>
            </a:r>
            <a:r>
              <a:rPr lang="it-IT" sz="2400" b="1" dirty="0"/>
              <a:t>unione</a:t>
            </a:r>
            <a:r>
              <a:rPr lang="it-IT" sz="2400" dirty="0"/>
              <a:t>), sconsolate per l'irreparabile perdita subita.</a:t>
            </a:r>
          </a:p>
          <a:p>
            <a:pPr algn="just"/>
            <a:endParaRPr lang="it-IT" sz="2400" dirty="0"/>
          </a:p>
        </p:txBody>
      </p:sp>
    </p:spTree>
    <p:extLst>
      <p:ext uri="{BB962C8B-B14F-4D97-AF65-F5344CB8AC3E}">
        <p14:creationId xmlns:p14="http://schemas.microsoft.com/office/powerpoint/2010/main" val="4280076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E5FFA7-99F9-440C-9D05-6D4F9A3B2AC6}"/>
              </a:ext>
            </a:extLst>
          </p:cNvPr>
          <p:cNvSpPr>
            <a:spLocks noGrp="1"/>
          </p:cNvSpPr>
          <p:nvPr>
            <p:ph type="title"/>
          </p:nvPr>
        </p:nvSpPr>
        <p:spPr>
          <a:xfrm>
            <a:off x="1066800" y="642594"/>
            <a:ext cx="10058400" cy="794320"/>
          </a:xfrm>
        </p:spPr>
        <p:txBody>
          <a:bodyPr>
            <a:normAutofit/>
          </a:bodyPr>
          <a:lstStyle/>
          <a:p>
            <a:pPr algn="ctr"/>
            <a:r>
              <a:rPr lang="it-IT" dirty="0"/>
              <a:t>MITO DELL’ANDROGINO 2/2</a:t>
            </a:r>
          </a:p>
        </p:txBody>
      </p:sp>
      <p:sp>
        <p:nvSpPr>
          <p:cNvPr id="3" name="Segnaposto contenuto 2">
            <a:extLst>
              <a:ext uri="{FF2B5EF4-FFF2-40B4-BE49-F238E27FC236}">
                <a16:creationId xmlns:a16="http://schemas.microsoft.com/office/drawing/2014/main" id="{ED27EA68-2DB2-47E0-9528-353C9B6526D7}"/>
              </a:ext>
            </a:extLst>
          </p:cNvPr>
          <p:cNvSpPr>
            <a:spLocks noGrp="1"/>
          </p:cNvSpPr>
          <p:nvPr>
            <p:ph idx="1"/>
          </p:nvPr>
        </p:nvSpPr>
        <p:spPr>
          <a:xfrm>
            <a:off x="1066800" y="1596570"/>
            <a:ext cx="10058400" cy="4949373"/>
          </a:xfrm>
        </p:spPr>
        <p:txBody>
          <a:bodyPr>
            <a:noAutofit/>
          </a:bodyPr>
          <a:lstStyle/>
          <a:p>
            <a:pPr algn="just"/>
            <a:r>
              <a:rPr lang="it-IT" sz="2400" dirty="0"/>
              <a:t>Zeus «mosso da pietà» escogitò un sistema più congeniale per le due metà; spostò al centro gli organi genitali, permettendo così una </a:t>
            </a:r>
            <a:r>
              <a:rPr lang="it-IT" sz="2400" b="1" dirty="0"/>
              <a:t>sizigia</a:t>
            </a:r>
            <a:r>
              <a:rPr lang="it-IT" sz="2400" dirty="0"/>
              <a:t> provvisoria alle due metà disgiunte. Queste, in preda alla </a:t>
            </a:r>
            <a:r>
              <a:rPr lang="it-IT" sz="2400" u="sng" dirty="0"/>
              <a:t>nostalgia dell'Uno</a:t>
            </a:r>
            <a:r>
              <a:rPr lang="it-IT" sz="2400" dirty="0"/>
              <a:t>, si sforzarono «[...] </a:t>
            </a:r>
            <a:r>
              <a:rPr lang="it-IT" sz="2400" u="sng" dirty="0"/>
              <a:t>di fare, di due, uno, e di guarire la natura umana</a:t>
            </a:r>
            <a:r>
              <a:rPr lang="it-IT" sz="2400" dirty="0"/>
              <a:t>», poiché ciascuna metà riconosceva nell'altra il proprio «</a:t>
            </a:r>
            <a:r>
              <a:rPr lang="it-IT" sz="2400" b="1" dirty="0"/>
              <a:t>completamento</a:t>
            </a:r>
            <a:r>
              <a:rPr lang="it-IT" sz="2400" dirty="0"/>
              <a:t>». </a:t>
            </a:r>
          </a:p>
          <a:p>
            <a:pPr algn="just"/>
            <a:r>
              <a:rPr lang="it-IT" sz="2400" dirty="0"/>
              <a:t>Da ciò scaturirebbe l'attuale suddivisione delle preferenze sessuali in base al proprio </a:t>
            </a:r>
            <a:r>
              <a:rPr lang="it-IT" sz="2400" u="sng" dirty="0"/>
              <a:t>archetipo mitico</a:t>
            </a:r>
            <a:r>
              <a:rPr lang="it-IT" sz="2400" dirty="0"/>
              <a:t>. Pertanto gli appartenenti all'antico androgino sono spinti gli uni verso le donne e le altre verso gli uomini; invece chi appartiene alla donna archetipica cerca la propria metà gemella in un'altra donna; così come chi appartiene all'uomo archetipico cerca la propria metà gemella in quella di un uomo.</a:t>
            </a:r>
          </a:p>
        </p:txBody>
      </p:sp>
    </p:spTree>
    <p:extLst>
      <p:ext uri="{BB962C8B-B14F-4D97-AF65-F5344CB8AC3E}">
        <p14:creationId xmlns:p14="http://schemas.microsoft.com/office/powerpoint/2010/main" val="2380964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0E3C44-DABE-4DD0-B6DB-05F5FC13C357}"/>
              </a:ext>
            </a:extLst>
          </p:cNvPr>
          <p:cNvSpPr>
            <a:spLocks noGrp="1"/>
          </p:cNvSpPr>
          <p:nvPr>
            <p:ph type="title"/>
          </p:nvPr>
        </p:nvSpPr>
        <p:spPr>
          <a:xfrm>
            <a:off x="246743" y="232229"/>
            <a:ext cx="11684000" cy="798285"/>
          </a:xfrm>
        </p:spPr>
        <p:txBody>
          <a:bodyPr/>
          <a:lstStyle/>
          <a:p>
            <a:pPr algn="ctr"/>
            <a:r>
              <a:rPr lang="it-IT" dirty="0"/>
              <a:t>DISCORSO DI AGATONE</a:t>
            </a:r>
          </a:p>
        </p:txBody>
      </p:sp>
      <p:sp>
        <p:nvSpPr>
          <p:cNvPr id="3" name="Segnaposto contenuto 2">
            <a:extLst>
              <a:ext uri="{FF2B5EF4-FFF2-40B4-BE49-F238E27FC236}">
                <a16:creationId xmlns:a16="http://schemas.microsoft.com/office/drawing/2014/main" id="{A4BD0FD5-7661-45AA-BC0C-609E232730D1}"/>
              </a:ext>
            </a:extLst>
          </p:cNvPr>
          <p:cNvSpPr>
            <a:spLocks noGrp="1"/>
          </p:cNvSpPr>
          <p:nvPr>
            <p:ph idx="1"/>
          </p:nvPr>
        </p:nvSpPr>
        <p:spPr>
          <a:xfrm>
            <a:off x="246743" y="1161143"/>
            <a:ext cx="11684000" cy="5457370"/>
          </a:xfrm>
        </p:spPr>
        <p:txBody>
          <a:bodyPr>
            <a:noAutofit/>
          </a:bodyPr>
          <a:lstStyle/>
          <a:p>
            <a:pPr algn="just"/>
            <a:r>
              <a:rPr lang="it-IT" sz="2400" dirty="0"/>
              <a:t>Secondo </a:t>
            </a:r>
            <a:r>
              <a:rPr lang="it-IT" sz="2400" b="1" dirty="0"/>
              <a:t>Agatone</a:t>
            </a:r>
            <a:r>
              <a:rPr lang="it-IT" sz="2400" dirty="0"/>
              <a:t>, Eros è “il </a:t>
            </a:r>
            <a:r>
              <a:rPr lang="it-IT" sz="2400" b="1" dirty="0"/>
              <a:t>più</a:t>
            </a:r>
            <a:r>
              <a:rPr lang="it-IT" sz="2400" dirty="0"/>
              <a:t> bello”, “il </a:t>
            </a:r>
            <a:r>
              <a:rPr lang="it-IT" sz="2400" b="1" dirty="0"/>
              <a:t>più</a:t>
            </a:r>
            <a:r>
              <a:rPr lang="it-IT" sz="2400" dirty="0"/>
              <a:t> buono” e “il </a:t>
            </a:r>
            <a:r>
              <a:rPr lang="it-IT" sz="2400" b="1" dirty="0"/>
              <a:t>più</a:t>
            </a:r>
            <a:r>
              <a:rPr lang="it-IT" sz="2400" dirty="0"/>
              <a:t> giovane” degli </a:t>
            </a:r>
            <a:r>
              <a:rPr lang="it-IT" sz="2400" dirty="0" err="1"/>
              <a:t>dèi</a:t>
            </a:r>
            <a:r>
              <a:rPr lang="it-IT" sz="2400" dirty="0"/>
              <a:t>. Fugge ciò che è vecchio e tiene vicino ciò che è </a:t>
            </a:r>
            <a:r>
              <a:rPr lang="it-IT" sz="2400" b="1" dirty="0"/>
              <a:t>giovane</a:t>
            </a:r>
            <a:r>
              <a:rPr lang="it-IT" sz="2400" dirty="0"/>
              <a:t>. Inoltre, </a:t>
            </a:r>
            <a:r>
              <a:rPr lang="it-IT" sz="2400" b="1" dirty="0"/>
              <a:t>non</a:t>
            </a:r>
            <a:r>
              <a:rPr lang="it-IT" sz="2400" dirty="0"/>
              <a:t> può essere la divinità più antica, come sostiene Fedro, perché altrimenti non si spiegherebbero le molteplici contese, guerre e rivalità scoppiate tra gli abitanti dell'Olimpo. La </a:t>
            </a:r>
            <a:r>
              <a:rPr lang="it-IT" sz="2400" u="sng" dirty="0"/>
              <a:t>divinità più antica</a:t>
            </a:r>
            <a:r>
              <a:rPr lang="it-IT" sz="2400" dirty="0"/>
              <a:t> secondo lui è </a:t>
            </a:r>
            <a:r>
              <a:rPr lang="it-IT" sz="2400" b="1" dirty="0"/>
              <a:t>Ananche</a:t>
            </a:r>
            <a:r>
              <a:rPr lang="it-IT" sz="2400" dirty="0"/>
              <a:t> (</a:t>
            </a:r>
            <a:r>
              <a:rPr lang="it-IT" sz="2400" u="sng" dirty="0"/>
              <a:t>Necessità</a:t>
            </a:r>
            <a:r>
              <a:rPr lang="it-IT" sz="2400" dirty="0"/>
              <a:t>).</a:t>
            </a:r>
          </a:p>
          <a:p>
            <a:pPr algn="just"/>
            <a:r>
              <a:rPr lang="it-IT" sz="2400" dirty="0"/>
              <a:t>Dovunque vi è Eros, infatti, regna incontrastata la </a:t>
            </a:r>
            <a:r>
              <a:rPr lang="it-IT" sz="2400" b="1" dirty="0"/>
              <a:t>concordia</a:t>
            </a:r>
            <a:r>
              <a:rPr lang="it-IT" sz="2400" dirty="0"/>
              <a:t>. Oltre alla gioventù, un'altra peculiarità di Eros è la sua </a:t>
            </a:r>
            <a:r>
              <a:rPr lang="it-IT" sz="2400" b="1" dirty="0"/>
              <a:t>morbidezza</a:t>
            </a:r>
            <a:r>
              <a:rPr lang="it-IT" sz="2400" dirty="0"/>
              <a:t>. Laddove vi sia presente la durezza Eros non si fa trovare. Grazie ad Eros si accordano tutti gli elementi discordi dei caratteri e delle anime sia degli </a:t>
            </a:r>
            <a:r>
              <a:rPr lang="it-IT" sz="2400" dirty="0" err="1"/>
              <a:t>dèi</a:t>
            </a:r>
            <a:r>
              <a:rPr lang="it-IT" sz="2400" dirty="0"/>
              <a:t> che degli uomini. Un altro suo attributo fondamentale è la </a:t>
            </a:r>
            <a:r>
              <a:rPr lang="it-IT" sz="2400" b="1" dirty="0"/>
              <a:t>grazia</a:t>
            </a:r>
            <a:r>
              <a:rPr lang="it-IT" sz="2400" dirty="0"/>
              <a:t>. La sua grazia potrebbe venire paragonata a quella di un’ape che si posa, delicata, di fiore in fiore per succhiarne il nettare prelibato. E se non bastasse, Eros è pure </a:t>
            </a:r>
            <a:r>
              <a:rPr lang="it-IT" sz="2400" b="1" dirty="0"/>
              <a:t>giusto</a:t>
            </a:r>
            <a:r>
              <a:rPr lang="it-IT" sz="2400" dirty="0"/>
              <a:t>, </a:t>
            </a:r>
            <a:r>
              <a:rPr lang="it-IT" sz="2400" b="1" dirty="0"/>
              <a:t>moderato</a:t>
            </a:r>
            <a:r>
              <a:rPr lang="it-IT" sz="2400" dirty="0"/>
              <a:t>, </a:t>
            </a:r>
            <a:r>
              <a:rPr lang="it-IT" sz="2400" b="1" dirty="0"/>
              <a:t>coraggioso</a:t>
            </a:r>
            <a:r>
              <a:rPr lang="it-IT" sz="2400" dirty="0"/>
              <a:t>, insomma, pieno di </a:t>
            </a:r>
            <a:r>
              <a:rPr lang="it-IT" sz="2400" b="1" dirty="0"/>
              <a:t>pregi</a:t>
            </a:r>
            <a:r>
              <a:rPr lang="it-IT" sz="2400" dirty="0"/>
              <a:t>.</a:t>
            </a:r>
          </a:p>
        </p:txBody>
      </p:sp>
    </p:spTree>
    <p:extLst>
      <p:ext uri="{BB962C8B-B14F-4D97-AF65-F5344CB8AC3E}">
        <p14:creationId xmlns:p14="http://schemas.microsoft.com/office/powerpoint/2010/main" val="2735409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pic>
        <p:nvPicPr>
          <p:cNvPr id="6" name="Segnaposto contenuto 5">
            <a:extLst>
              <a:ext uri="{FF2B5EF4-FFF2-40B4-BE49-F238E27FC236}">
                <a16:creationId xmlns:a16="http://schemas.microsoft.com/office/drawing/2014/main" id="{9E7C0535-2F8D-4F7E-91DB-077626B415DB}"/>
              </a:ext>
            </a:extLst>
          </p:cNvPr>
          <p:cNvPicPr>
            <a:picLocks noGrp="1" noChangeAspect="1"/>
          </p:cNvPicPr>
          <p:nvPr>
            <p:ph sz="half" idx="1"/>
          </p:nvPr>
        </p:nvPicPr>
        <p:blipFill rotWithShape="1">
          <a:blip r:embed="rId2"/>
          <a:srcRect l="12969" r="-2" b="-2"/>
          <a:stretch/>
        </p:blipFill>
        <p:spPr>
          <a:xfrm>
            <a:off x="7837371" y="237744"/>
            <a:ext cx="4124416" cy="6382512"/>
          </a:xfrm>
          <a:prstGeom prst="rect">
            <a:avLst/>
          </a:prstGeom>
        </p:spPr>
      </p:pic>
      <p:sp>
        <p:nvSpPr>
          <p:cNvPr id="13" name="Rectangle 12">
            <a:extLst>
              <a:ext uri="{FF2B5EF4-FFF2-40B4-BE49-F238E27FC236}">
                <a16:creationId xmlns:a16="http://schemas.microsoft.com/office/drawing/2014/main" id="{891D1FF4-7F97-4936-9A4C-9FB71D8FB4F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7744" y="237744"/>
            <a:ext cx="7652977"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id="{6C2AB945-077A-4A41-A9BB-DAB463D8F391}"/>
              </a:ext>
            </a:extLst>
          </p:cNvPr>
          <p:cNvSpPr>
            <a:spLocks noGrp="1"/>
          </p:cNvSpPr>
          <p:nvPr>
            <p:ph type="title"/>
          </p:nvPr>
        </p:nvSpPr>
        <p:spPr>
          <a:xfrm>
            <a:off x="868680" y="642594"/>
            <a:ext cx="6281928" cy="1070092"/>
          </a:xfrm>
        </p:spPr>
        <p:txBody>
          <a:bodyPr vert="horz" lIns="91440" tIns="45720" rIns="91440" bIns="45720" rtlCol="0" anchor="ctr">
            <a:normAutofit fontScale="90000"/>
          </a:bodyPr>
          <a:lstStyle/>
          <a:p>
            <a:pPr algn="ctr"/>
            <a:r>
              <a:rPr lang="en-US" dirty="0"/>
              <a:t>DISCORSO DI SOCRATE/DIOTIMA</a:t>
            </a:r>
          </a:p>
        </p:txBody>
      </p:sp>
      <p:sp>
        <p:nvSpPr>
          <p:cNvPr id="4" name="Segnaposto contenuto 3">
            <a:extLst>
              <a:ext uri="{FF2B5EF4-FFF2-40B4-BE49-F238E27FC236}">
                <a16:creationId xmlns:a16="http://schemas.microsoft.com/office/drawing/2014/main" id="{D904D506-FD13-4B07-A24F-D3B03365F422}"/>
              </a:ext>
            </a:extLst>
          </p:cNvPr>
          <p:cNvSpPr>
            <a:spLocks noGrp="1"/>
          </p:cNvSpPr>
          <p:nvPr>
            <p:ph sz="half" idx="2"/>
          </p:nvPr>
        </p:nvSpPr>
        <p:spPr>
          <a:xfrm>
            <a:off x="868680" y="2117536"/>
            <a:ext cx="6281928" cy="4502720"/>
          </a:xfrm>
        </p:spPr>
        <p:txBody>
          <a:bodyPr vert="horz" lIns="91440" tIns="45720" rIns="91440" bIns="45720" rtlCol="0">
            <a:noAutofit/>
          </a:bodyPr>
          <a:lstStyle/>
          <a:p>
            <a:pPr marL="0" indent="0" algn="just">
              <a:buNone/>
            </a:pPr>
            <a:r>
              <a:rPr lang="it-IT" sz="2400" dirty="0"/>
              <a:t>Nel preludio </a:t>
            </a:r>
            <a:r>
              <a:rPr lang="it-IT" sz="2400" b="1" dirty="0"/>
              <a:t>maieutico</a:t>
            </a:r>
            <a:r>
              <a:rPr lang="it-IT" sz="2400" dirty="0"/>
              <a:t>, prendendo a disputare con Agatone, </a:t>
            </a:r>
            <a:r>
              <a:rPr lang="it-IT" sz="2400" b="1" dirty="0"/>
              <a:t>Socrate</a:t>
            </a:r>
            <a:r>
              <a:rPr lang="it-IT" sz="2400" dirty="0"/>
              <a:t> individua la caratteristica dominante del desiderio amoroso, che è desiderio di ciò di cui </a:t>
            </a:r>
            <a:r>
              <a:rPr lang="it-IT" sz="2400" b="1" dirty="0"/>
              <a:t>non</a:t>
            </a:r>
            <a:r>
              <a:rPr lang="it-IT" sz="2400" dirty="0"/>
              <a:t> si dispone al presente e, quindi, di ciò di cui si è </a:t>
            </a:r>
            <a:r>
              <a:rPr lang="it-IT" sz="2400" b="1" dirty="0"/>
              <a:t>mancanti</a:t>
            </a:r>
            <a:r>
              <a:rPr lang="it-IT" sz="2400" dirty="0"/>
              <a:t>. Dopodiché egli comincia a narrare di una discussione – un escamotage narrativo probabilmente – avuta con una certa </a:t>
            </a:r>
            <a:r>
              <a:rPr lang="it-IT" sz="2400" b="1" dirty="0" err="1"/>
              <a:t>Diotima</a:t>
            </a:r>
            <a:r>
              <a:rPr lang="it-IT" sz="2400" dirty="0"/>
              <a:t>, sacerdotessa di </a:t>
            </a:r>
            <a:r>
              <a:rPr lang="it-IT" sz="2400" dirty="0" err="1"/>
              <a:t>Mantinea</a:t>
            </a:r>
            <a:r>
              <a:rPr lang="it-IT" sz="2400" dirty="0"/>
              <a:t>, la quale lo ha iniziato alle «</a:t>
            </a:r>
            <a:r>
              <a:rPr lang="it-IT" sz="2400" u="sng" dirty="0"/>
              <a:t>cose d'amore</a:t>
            </a:r>
            <a:r>
              <a:rPr lang="it-IT" sz="2400" dirty="0"/>
              <a:t>».</a:t>
            </a:r>
            <a:endParaRPr lang="en-US" sz="2400" dirty="0"/>
          </a:p>
        </p:txBody>
      </p:sp>
    </p:spTree>
    <p:extLst>
      <p:ext uri="{BB962C8B-B14F-4D97-AF65-F5344CB8AC3E}">
        <p14:creationId xmlns:p14="http://schemas.microsoft.com/office/powerpoint/2010/main" val="3814104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l Banchetto di Platone  Diotima 1">
            <a:hlinkClick r:id="" action="ppaction://media"/>
            <a:extLst>
              <a:ext uri="{FF2B5EF4-FFF2-40B4-BE49-F238E27FC236}">
                <a16:creationId xmlns:a16="http://schemas.microsoft.com/office/drawing/2014/main" id="{ABB104E3-013C-4757-81B2-6802259C949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1257" y="217714"/>
            <a:ext cx="11684000" cy="6386286"/>
          </a:xfrm>
          <a:prstGeom prst="rect">
            <a:avLst/>
          </a:prstGeom>
        </p:spPr>
      </p:pic>
    </p:spTree>
    <p:extLst>
      <p:ext uri="{BB962C8B-B14F-4D97-AF65-F5344CB8AC3E}">
        <p14:creationId xmlns:p14="http://schemas.microsoft.com/office/powerpoint/2010/main" val="53830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75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DD5F66-F41A-4523-8E9D-3C5E5EDE61B4}"/>
              </a:ext>
            </a:extLst>
          </p:cNvPr>
          <p:cNvSpPr>
            <a:spLocks noGrp="1"/>
          </p:cNvSpPr>
          <p:nvPr>
            <p:ph type="title"/>
          </p:nvPr>
        </p:nvSpPr>
        <p:spPr/>
        <p:txBody>
          <a:bodyPr/>
          <a:lstStyle/>
          <a:p>
            <a:pPr algn="ctr"/>
            <a:r>
              <a:rPr lang="it-IT" dirty="0"/>
              <a:t>MITO DELLA NASCITA DI EROS</a:t>
            </a:r>
          </a:p>
        </p:txBody>
      </p:sp>
      <p:sp>
        <p:nvSpPr>
          <p:cNvPr id="3" name="Segnaposto contenuto 2">
            <a:extLst>
              <a:ext uri="{FF2B5EF4-FFF2-40B4-BE49-F238E27FC236}">
                <a16:creationId xmlns:a16="http://schemas.microsoft.com/office/drawing/2014/main" id="{D0874047-CC5F-43DA-869D-7E1ECC414BD5}"/>
              </a:ext>
            </a:extLst>
          </p:cNvPr>
          <p:cNvSpPr>
            <a:spLocks noGrp="1"/>
          </p:cNvSpPr>
          <p:nvPr>
            <p:ph idx="1"/>
          </p:nvPr>
        </p:nvSpPr>
        <p:spPr>
          <a:xfrm>
            <a:off x="1066800" y="2103119"/>
            <a:ext cx="10058400" cy="4471851"/>
          </a:xfrm>
        </p:spPr>
        <p:txBody>
          <a:bodyPr>
            <a:noAutofit/>
          </a:bodyPr>
          <a:lstStyle/>
          <a:p>
            <a:pPr marL="0" indent="0" algn="just">
              <a:buNone/>
            </a:pPr>
            <a:r>
              <a:rPr lang="it-IT" sz="2400" dirty="0"/>
              <a:t>Il mito del </a:t>
            </a:r>
            <a:r>
              <a:rPr lang="it-IT" sz="2400" b="1" dirty="0"/>
              <a:t>concepimento</a:t>
            </a:r>
            <a:r>
              <a:rPr lang="it-IT" sz="2400" dirty="0"/>
              <a:t> di Eros da </a:t>
            </a:r>
            <a:r>
              <a:rPr lang="it-IT" sz="2400" b="1" dirty="0" err="1"/>
              <a:t>Poros</a:t>
            </a:r>
            <a:r>
              <a:rPr lang="it-IT" sz="2400" dirty="0"/>
              <a:t> (</a:t>
            </a:r>
            <a:r>
              <a:rPr lang="it-IT" sz="2400" u="sng" dirty="0"/>
              <a:t>Espediente</a:t>
            </a:r>
            <a:r>
              <a:rPr lang="it-IT" sz="2400" dirty="0"/>
              <a:t>) e da </a:t>
            </a:r>
            <a:r>
              <a:rPr lang="it-IT" sz="2400" b="1" dirty="0"/>
              <a:t>Penia</a:t>
            </a:r>
            <a:r>
              <a:rPr lang="it-IT" sz="2400" dirty="0"/>
              <a:t> (</a:t>
            </a:r>
            <a:r>
              <a:rPr lang="it-IT" sz="2400" u="sng" dirty="0"/>
              <a:t>Mancanza</a:t>
            </a:r>
            <a:r>
              <a:rPr lang="it-IT" sz="2400" dirty="0"/>
              <a:t>) – avvenuto durante la </a:t>
            </a:r>
            <a:r>
              <a:rPr lang="it-IT" sz="2400" u="sng" dirty="0"/>
              <a:t>festa</a:t>
            </a:r>
            <a:r>
              <a:rPr lang="it-IT" sz="2400" dirty="0"/>
              <a:t> per la nascita di </a:t>
            </a:r>
            <a:r>
              <a:rPr lang="it-IT" sz="2400" b="1" dirty="0"/>
              <a:t>Afrodite</a:t>
            </a:r>
            <a:r>
              <a:rPr lang="it-IT" sz="2400" dirty="0"/>
              <a:t> – è alla base della sua natura ambivalente: di entrambi i genitori, infatti, partecipa le due nature differenti. </a:t>
            </a:r>
            <a:r>
              <a:rPr lang="it-IT" sz="2400" dirty="0" err="1"/>
              <a:t>Poros</a:t>
            </a:r>
            <a:r>
              <a:rPr lang="it-IT" sz="2400" dirty="0"/>
              <a:t>, ubriacatosi di nettare, si addormenta e Penia ne approfitta per unirsi a lui. Come la madre, Eros desidera quello che </a:t>
            </a:r>
            <a:r>
              <a:rPr lang="it-IT" sz="2400" b="1" dirty="0"/>
              <a:t>non</a:t>
            </a:r>
            <a:r>
              <a:rPr lang="it-IT" sz="2400" dirty="0"/>
              <a:t> ha e, come il padre, fa di </a:t>
            </a:r>
            <a:r>
              <a:rPr lang="it-IT" sz="2400" b="1" dirty="0"/>
              <a:t>tutto</a:t>
            </a:r>
            <a:r>
              <a:rPr lang="it-IT" sz="2400" dirty="0"/>
              <a:t> per averlo. Quindi, pur non essendo sapiente, Eros è «</a:t>
            </a:r>
            <a:r>
              <a:rPr lang="it-IT" sz="2400" u="sng" dirty="0"/>
              <a:t>amante della sapienza</a:t>
            </a:r>
            <a:r>
              <a:rPr lang="it-IT" sz="2400" dirty="0"/>
              <a:t>». In altri termini: pur non essendo perfetto, insegue la perfezione di cui è mancante. L'amore è questo anelito alla perfezione. L’amore aspira a possedere la verità/bellezza suprema: «[...] è un </a:t>
            </a:r>
            <a:r>
              <a:rPr lang="it-IT" sz="2400" u="sng" dirty="0"/>
              <a:t>dare alla luce in ciò che è bello</a:t>
            </a:r>
            <a:r>
              <a:rPr lang="it-IT" sz="2400" dirty="0"/>
              <a:t> sia rispetto al </a:t>
            </a:r>
            <a:r>
              <a:rPr lang="it-IT" sz="2400" b="1" dirty="0"/>
              <a:t>corpo</a:t>
            </a:r>
            <a:r>
              <a:rPr lang="it-IT" sz="2400" dirty="0"/>
              <a:t> sia rispetto all'</a:t>
            </a:r>
            <a:r>
              <a:rPr lang="it-IT" sz="2400" b="1" dirty="0"/>
              <a:t>anima</a:t>
            </a:r>
            <a:r>
              <a:rPr lang="it-IT" sz="2400" dirty="0"/>
              <a:t>». </a:t>
            </a:r>
          </a:p>
        </p:txBody>
      </p:sp>
    </p:spTree>
    <p:extLst>
      <p:ext uri="{BB962C8B-B14F-4D97-AF65-F5344CB8AC3E}">
        <p14:creationId xmlns:p14="http://schemas.microsoft.com/office/powerpoint/2010/main" val="2722591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l Banchetto di Platone  Diotima 2">
            <a:hlinkClick r:id="" action="ppaction://media"/>
            <a:extLst>
              <a:ext uri="{FF2B5EF4-FFF2-40B4-BE49-F238E27FC236}">
                <a16:creationId xmlns:a16="http://schemas.microsoft.com/office/drawing/2014/main" id="{DF4CFA1B-4294-4A0D-9E10-A792019D96F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6743" y="246743"/>
            <a:ext cx="11713028" cy="6371771"/>
          </a:xfrm>
          <a:prstGeom prst="rect">
            <a:avLst/>
          </a:prstGeom>
        </p:spPr>
      </p:pic>
    </p:spTree>
    <p:extLst>
      <p:ext uri="{BB962C8B-B14F-4D97-AF65-F5344CB8AC3E}">
        <p14:creationId xmlns:p14="http://schemas.microsoft.com/office/powerpoint/2010/main" val="332318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2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443C68-23DD-4993-A85B-853F9A346875}"/>
              </a:ext>
            </a:extLst>
          </p:cNvPr>
          <p:cNvSpPr>
            <a:spLocks noGrp="1"/>
          </p:cNvSpPr>
          <p:nvPr>
            <p:ph type="title"/>
          </p:nvPr>
        </p:nvSpPr>
        <p:spPr/>
        <p:txBody>
          <a:bodyPr/>
          <a:lstStyle/>
          <a:p>
            <a:pPr algn="ctr"/>
            <a:r>
              <a:rPr lang="it-IT" dirty="0"/>
              <a:t>AMORE = IMMORTALITÀ (I FIGLI)</a:t>
            </a:r>
          </a:p>
        </p:txBody>
      </p:sp>
      <p:sp>
        <p:nvSpPr>
          <p:cNvPr id="3" name="Segnaposto contenuto 2">
            <a:extLst>
              <a:ext uri="{FF2B5EF4-FFF2-40B4-BE49-F238E27FC236}">
                <a16:creationId xmlns:a16="http://schemas.microsoft.com/office/drawing/2014/main" id="{5467D30D-ED89-4758-AA69-250EBD81E7F1}"/>
              </a:ext>
            </a:extLst>
          </p:cNvPr>
          <p:cNvSpPr>
            <a:spLocks noGrp="1"/>
          </p:cNvSpPr>
          <p:nvPr>
            <p:ph idx="1"/>
          </p:nvPr>
        </p:nvSpPr>
        <p:spPr>
          <a:xfrm>
            <a:off x="1066800" y="2103120"/>
            <a:ext cx="10058400" cy="4413794"/>
          </a:xfrm>
        </p:spPr>
        <p:txBody>
          <a:bodyPr>
            <a:noAutofit/>
          </a:bodyPr>
          <a:lstStyle/>
          <a:p>
            <a:pPr marL="0" indent="0" algn="just">
              <a:buNone/>
            </a:pPr>
            <a:r>
              <a:rPr lang="it-IT" sz="2800" dirty="0"/>
              <a:t>Fine ultimo di ogni amore è tendere, con tutte le corde del proprio essere, all'immortalità, ovvero a </a:t>
            </a:r>
            <a:r>
              <a:rPr lang="it-IT" sz="2800" b="1" dirty="0"/>
              <a:t>un'eterna duplicazione</a:t>
            </a:r>
            <a:r>
              <a:rPr lang="it-IT" sz="2800" dirty="0"/>
              <a:t> </a:t>
            </a:r>
            <a:r>
              <a:rPr lang="it-IT" sz="2800" u="sng" dirty="0"/>
              <a:t>del bello nel bello</a:t>
            </a:r>
            <a:r>
              <a:rPr lang="it-IT" sz="2800" dirty="0"/>
              <a:t>. Solo nella bellezza ci è consentito procreare, dal momento che la bruttezza ci disgusta. Verso il </a:t>
            </a:r>
            <a:r>
              <a:rPr lang="it-IT" sz="2800" b="1" dirty="0"/>
              <a:t>frutto</a:t>
            </a:r>
            <a:r>
              <a:rPr lang="it-IT" sz="2800" dirty="0"/>
              <a:t> dei nostri lombi vediamo tralucere la nostra </a:t>
            </a:r>
            <a:r>
              <a:rPr lang="it-IT" sz="2800" u="sng" dirty="0"/>
              <a:t>natura immortale</a:t>
            </a:r>
            <a:r>
              <a:rPr lang="it-IT" sz="2800" dirty="0"/>
              <a:t> e pur invecchiando e dovendo morire quel che ci consola – almeno in parte – è sapere di lasciare dietro di noi il giovane «in luogo del vecchio», vale a dire: il frutto dei nostri lombi, i figli.</a:t>
            </a:r>
          </a:p>
        </p:txBody>
      </p:sp>
    </p:spTree>
    <p:extLst>
      <p:ext uri="{BB962C8B-B14F-4D97-AF65-F5344CB8AC3E}">
        <p14:creationId xmlns:p14="http://schemas.microsoft.com/office/powerpoint/2010/main" val="3267342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612E3C-DBE5-4FB1-8472-703C6C7B2279}"/>
              </a:ext>
            </a:extLst>
          </p:cNvPr>
          <p:cNvSpPr>
            <a:spLocks noGrp="1"/>
          </p:cNvSpPr>
          <p:nvPr>
            <p:ph type="title"/>
          </p:nvPr>
        </p:nvSpPr>
        <p:spPr>
          <a:xfrm>
            <a:off x="1066800" y="642594"/>
            <a:ext cx="10058400" cy="1403920"/>
          </a:xfrm>
        </p:spPr>
        <p:txBody>
          <a:bodyPr>
            <a:normAutofit fontScale="90000"/>
          </a:bodyPr>
          <a:lstStyle/>
          <a:p>
            <a:pPr algn="ctr"/>
            <a:r>
              <a:rPr lang="it-IT" dirty="0"/>
              <a:t>AMORE = IMMORTALITÀ (I DISCEPOLI)</a:t>
            </a:r>
          </a:p>
        </p:txBody>
      </p:sp>
      <p:sp>
        <p:nvSpPr>
          <p:cNvPr id="3" name="Segnaposto contenuto 2">
            <a:extLst>
              <a:ext uri="{FF2B5EF4-FFF2-40B4-BE49-F238E27FC236}">
                <a16:creationId xmlns:a16="http://schemas.microsoft.com/office/drawing/2014/main" id="{534F9CEA-CB7D-4770-8000-DFA1B0FADA25}"/>
              </a:ext>
            </a:extLst>
          </p:cNvPr>
          <p:cNvSpPr>
            <a:spLocks noGrp="1"/>
          </p:cNvSpPr>
          <p:nvPr>
            <p:ph idx="1"/>
          </p:nvPr>
        </p:nvSpPr>
        <p:spPr>
          <a:xfrm>
            <a:off x="1066800" y="2235200"/>
            <a:ext cx="10058400" cy="4339771"/>
          </a:xfrm>
        </p:spPr>
        <p:txBody>
          <a:bodyPr>
            <a:noAutofit/>
          </a:bodyPr>
          <a:lstStyle/>
          <a:p>
            <a:pPr marL="0" indent="0" algn="just">
              <a:buNone/>
            </a:pPr>
            <a:r>
              <a:rPr lang="it-IT" sz="2800" dirty="0"/>
              <a:t>«[…] Socrate/</a:t>
            </a:r>
            <a:r>
              <a:rPr lang="it-IT" sz="2800" dirty="0" err="1"/>
              <a:t>Diotima</a:t>
            </a:r>
            <a:r>
              <a:rPr lang="it-IT" sz="2800" dirty="0"/>
              <a:t> dice che </a:t>
            </a:r>
            <a:r>
              <a:rPr lang="it-IT" sz="2800" u="sng" dirty="0"/>
              <a:t>tutti</a:t>
            </a:r>
            <a:r>
              <a:rPr lang="it-IT" sz="2800" dirty="0"/>
              <a:t> gli esseri sono </a:t>
            </a:r>
            <a:r>
              <a:rPr lang="it-IT" sz="2800" b="1" dirty="0"/>
              <a:t>gravidi</a:t>
            </a:r>
            <a:r>
              <a:rPr lang="it-IT" sz="2800" dirty="0"/>
              <a:t>, ma </a:t>
            </a:r>
            <a:r>
              <a:rPr lang="it-IT" sz="2800" u="sng" dirty="0"/>
              <a:t>non tutti allo stesso modo</a:t>
            </a:r>
            <a:r>
              <a:rPr lang="it-IT" sz="2800" dirty="0"/>
              <a:t>. Ovvero: esistono coloro che ingravidano, o sono gravidi, </a:t>
            </a:r>
            <a:r>
              <a:rPr lang="it-IT" sz="2800" u="sng" dirty="0"/>
              <a:t>nel corpo</a:t>
            </a:r>
            <a:r>
              <a:rPr lang="it-IT" sz="2800" dirty="0"/>
              <a:t> e generano </a:t>
            </a:r>
            <a:r>
              <a:rPr lang="it-IT" sz="2800" b="1" i="1" dirty="0"/>
              <a:t>figli</a:t>
            </a:r>
            <a:r>
              <a:rPr lang="it-IT" sz="2800" dirty="0"/>
              <a:t>, e coloro invece che ingravidano, o sono gravidi, </a:t>
            </a:r>
            <a:r>
              <a:rPr lang="it-IT" sz="2800" u="sng" dirty="0"/>
              <a:t>nell’anima</a:t>
            </a:r>
            <a:r>
              <a:rPr lang="it-IT" sz="2800" dirty="0"/>
              <a:t> e generano </a:t>
            </a:r>
            <a:r>
              <a:rPr lang="it-IT" sz="2800" b="1" i="1" dirty="0"/>
              <a:t>discepoli</a:t>
            </a:r>
            <a:r>
              <a:rPr lang="it-IT" sz="2800" dirty="0"/>
              <a:t>. Questi ultimi sono gli «</a:t>
            </a:r>
            <a:r>
              <a:rPr lang="it-IT" sz="2800" b="1" dirty="0"/>
              <a:t>inventivi</a:t>
            </a:r>
            <a:r>
              <a:rPr lang="it-IT" sz="2800" dirty="0"/>
              <a:t>». Per usare un’immagine del </a:t>
            </a:r>
            <a:r>
              <a:rPr lang="it-IT" sz="2800" i="1" dirty="0"/>
              <a:t>Fedro</a:t>
            </a:r>
            <a:r>
              <a:rPr lang="it-IT" sz="2800" dirty="0"/>
              <a:t>: costoro </a:t>
            </a:r>
            <a:r>
              <a:rPr lang="it-IT" sz="2800" i="1" u="sng" dirty="0"/>
              <a:t>scrivono nelle anime</a:t>
            </a:r>
            <a:r>
              <a:rPr lang="it-IT" sz="2800" dirty="0"/>
              <a:t> dei discepoli e anche questo è un modo come un altro per tendere all’immortalità e anzi, secondo Platone, è il modo </a:t>
            </a:r>
            <a:r>
              <a:rPr lang="it-IT" sz="2800" b="1" dirty="0"/>
              <a:t>migliore</a:t>
            </a:r>
            <a:r>
              <a:rPr lang="it-IT" sz="2800" dirty="0"/>
              <a:t>.</a:t>
            </a:r>
          </a:p>
        </p:txBody>
      </p:sp>
    </p:spTree>
    <p:extLst>
      <p:ext uri="{BB962C8B-B14F-4D97-AF65-F5344CB8AC3E}">
        <p14:creationId xmlns:p14="http://schemas.microsoft.com/office/powerpoint/2010/main" val="2990325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13" name="Rectangle 12">
            <a:extLst>
              <a:ext uri="{FF2B5EF4-FFF2-40B4-BE49-F238E27FC236}">
                <a16:creationId xmlns:a16="http://schemas.microsoft.com/office/drawing/2014/main" id="{B4E3C025-1190-490D-A7E8-FBB16A2CAA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3106E57-42AD-4803-8DA8-AA87F53BC71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730" y="311577"/>
            <a:ext cx="8531352" cy="638251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7" name="Rectangle 16">
            <a:extLst>
              <a:ext uri="{FF2B5EF4-FFF2-40B4-BE49-F238E27FC236}">
                <a16:creationId xmlns:a16="http://schemas.microsoft.com/office/drawing/2014/main" id="{A668FB66-7DA2-4943-B38E-6DE102F0918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Segnaposto contenuto 5">
            <a:extLst>
              <a:ext uri="{FF2B5EF4-FFF2-40B4-BE49-F238E27FC236}">
                <a16:creationId xmlns:a16="http://schemas.microsoft.com/office/drawing/2014/main" id="{03756826-9864-4411-A855-7D57B97CA1A3}"/>
              </a:ext>
            </a:extLst>
          </p:cNvPr>
          <p:cNvPicPr>
            <a:picLocks noGrp="1" noChangeAspect="1"/>
          </p:cNvPicPr>
          <p:nvPr>
            <p:ph sz="half" idx="1"/>
          </p:nvPr>
        </p:nvPicPr>
        <p:blipFill rotWithShape="1">
          <a:blip r:embed="rId2"/>
          <a:srcRect t="5109" r="1" b="50610"/>
          <a:stretch/>
        </p:blipFill>
        <p:spPr>
          <a:xfrm>
            <a:off x="487321" y="476169"/>
            <a:ext cx="8202168" cy="6053328"/>
          </a:xfrm>
          <a:prstGeom prst="rect">
            <a:avLst/>
          </a:prstGeom>
        </p:spPr>
      </p:pic>
      <p:sp>
        <p:nvSpPr>
          <p:cNvPr id="2" name="Titolo 1">
            <a:extLst>
              <a:ext uri="{FF2B5EF4-FFF2-40B4-BE49-F238E27FC236}">
                <a16:creationId xmlns:a16="http://schemas.microsoft.com/office/drawing/2014/main" id="{EE685026-C7EF-405A-B0E5-A919C392C661}"/>
              </a:ext>
            </a:extLst>
          </p:cNvPr>
          <p:cNvSpPr>
            <a:spLocks noGrp="1"/>
          </p:cNvSpPr>
          <p:nvPr>
            <p:ph type="title"/>
          </p:nvPr>
        </p:nvSpPr>
        <p:spPr>
          <a:xfrm>
            <a:off x="9018673" y="476169"/>
            <a:ext cx="2927793" cy="1027801"/>
          </a:xfrm>
        </p:spPr>
        <p:txBody>
          <a:bodyPr vert="horz" lIns="91440" tIns="45720" rIns="91440" bIns="45720" rtlCol="0" anchor="b">
            <a:normAutofit/>
          </a:bodyPr>
          <a:lstStyle/>
          <a:p>
            <a:pPr algn="ctr"/>
            <a:r>
              <a:rPr lang="en-US" sz="2400" dirty="0">
                <a:solidFill>
                  <a:srgbClr val="FFFFFF"/>
                </a:solidFill>
              </a:rPr>
              <a:t>IRRUZIONE DI ALCIBIADE</a:t>
            </a:r>
          </a:p>
        </p:txBody>
      </p:sp>
      <p:sp>
        <p:nvSpPr>
          <p:cNvPr id="4" name="Segnaposto contenuto 3">
            <a:extLst>
              <a:ext uri="{FF2B5EF4-FFF2-40B4-BE49-F238E27FC236}">
                <a16:creationId xmlns:a16="http://schemas.microsoft.com/office/drawing/2014/main" id="{40052125-6A3F-4D3E-88B2-0769AEB34130}"/>
              </a:ext>
            </a:extLst>
          </p:cNvPr>
          <p:cNvSpPr>
            <a:spLocks noGrp="1"/>
          </p:cNvSpPr>
          <p:nvPr>
            <p:ph sz="half" idx="2"/>
          </p:nvPr>
        </p:nvSpPr>
        <p:spPr>
          <a:xfrm>
            <a:off x="9009548" y="1741714"/>
            <a:ext cx="2936918" cy="4787783"/>
          </a:xfrm>
        </p:spPr>
        <p:txBody>
          <a:bodyPr vert="horz" lIns="91440" tIns="45720" rIns="91440" bIns="45720" rtlCol="0">
            <a:noAutofit/>
          </a:bodyPr>
          <a:lstStyle/>
          <a:p>
            <a:pPr marL="0" indent="0" algn="just">
              <a:buNone/>
            </a:pPr>
            <a:r>
              <a:rPr lang="it-IT" dirty="0">
                <a:solidFill>
                  <a:srgbClr val="FFFFFF"/>
                </a:solidFill>
              </a:rPr>
              <a:t>Alcibiade paragona Socrate a un </a:t>
            </a:r>
            <a:r>
              <a:rPr lang="it-IT" u="sng" dirty="0">
                <a:solidFill>
                  <a:srgbClr val="FFFFFF"/>
                </a:solidFill>
              </a:rPr>
              <a:t>suonatore di flauto</a:t>
            </a:r>
            <a:r>
              <a:rPr lang="it-IT" dirty="0">
                <a:solidFill>
                  <a:srgbClr val="FFFFFF"/>
                </a:solidFill>
              </a:rPr>
              <a:t> che con il suo strumento </a:t>
            </a:r>
            <a:r>
              <a:rPr lang="it-IT" b="1" dirty="0">
                <a:solidFill>
                  <a:srgbClr val="FFFFFF"/>
                </a:solidFill>
              </a:rPr>
              <a:t>ammalia</a:t>
            </a:r>
            <a:r>
              <a:rPr lang="it-IT" dirty="0">
                <a:solidFill>
                  <a:srgbClr val="FFFFFF"/>
                </a:solidFill>
              </a:rPr>
              <a:t>, </a:t>
            </a:r>
            <a:r>
              <a:rPr lang="it-IT" b="1" dirty="0">
                <a:solidFill>
                  <a:srgbClr val="FFFFFF"/>
                </a:solidFill>
              </a:rPr>
              <a:t>rapisce</a:t>
            </a:r>
            <a:r>
              <a:rPr lang="it-IT" dirty="0">
                <a:solidFill>
                  <a:srgbClr val="FFFFFF"/>
                </a:solidFill>
              </a:rPr>
              <a:t> l’uditorio. Più che un adulatore Socrate è secondo Alcibiade un </a:t>
            </a:r>
            <a:r>
              <a:rPr lang="it-IT" u="sng" dirty="0">
                <a:solidFill>
                  <a:srgbClr val="FFFFFF"/>
                </a:solidFill>
              </a:rPr>
              <a:t>incantatore di giovani</a:t>
            </a:r>
            <a:r>
              <a:rPr lang="it-IT" dirty="0">
                <a:solidFill>
                  <a:srgbClr val="FFFFFF"/>
                </a:solidFill>
              </a:rPr>
              <a:t>: «</a:t>
            </a:r>
            <a:r>
              <a:rPr lang="it-IT" u="sng" dirty="0">
                <a:solidFill>
                  <a:srgbClr val="FFFFFF"/>
                </a:solidFill>
              </a:rPr>
              <a:t>innamorato dei belli</a:t>
            </a:r>
            <a:r>
              <a:rPr lang="it-IT" dirty="0">
                <a:solidFill>
                  <a:srgbClr val="FFFFFF"/>
                </a:solidFill>
              </a:rPr>
              <a:t>» è il termine appropriato con cui lo definisce. Ad essi si presenta sotto le mentite spoglie dell'amante solo per poter essere da loro molto </a:t>
            </a:r>
            <a:r>
              <a:rPr lang="it-IT" b="1" dirty="0">
                <a:solidFill>
                  <a:srgbClr val="FFFFFF"/>
                </a:solidFill>
              </a:rPr>
              <a:t>amato</a:t>
            </a:r>
            <a:r>
              <a:rPr lang="it-IT" dirty="0">
                <a:solidFill>
                  <a:srgbClr val="FFFFFF"/>
                </a:solidFill>
              </a:rPr>
              <a:t>.</a:t>
            </a:r>
            <a:endParaRPr lang="en-US" dirty="0">
              <a:solidFill>
                <a:srgbClr val="FFFFFF"/>
              </a:solidFill>
            </a:endParaRPr>
          </a:p>
        </p:txBody>
      </p:sp>
    </p:spTree>
    <p:extLst>
      <p:ext uri="{BB962C8B-B14F-4D97-AF65-F5344CB8AC3E}">
        <p14:creationId xmlns:p14="http://schemas.microsoft.com/office/powerpoint/2010/main" val="3430449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5DF084-3743-452C-9A13-AE96A7A1552B}"/>
              </a:ext>
            </a:extLst>
          </p:cNvPr>
          <p:cNvSpPr>
            <a:spLocks noGrp="1"/>
          </p:cNvSpPr>
          <p:nvPr>
            <p:ph type="title"/>
          </p:nvPr>
        </p:nvSpPr>
        <p:spPr/>
        <p:txBody>
          <a:bodyPr/>
          <a:lstStyle/>
          <a:p>
            <a:pPr algn="ctr"/>
            <a:r>
              <a:rPr lang="it-IT" dirty="0"/>
              <a:t>DISCORSO DI ALCIBIADE</a:t>
            </a:r>
          </a:p>
        </p:txBody>
      </p:sp>
      <p:sp>
        <p:nvSpPr>
          <p:cNvPr id="3" name="Segnaposto contenuto 2">
            <a:extLst>
              <a:ext uri="{FF2B5EF4-FFF2-40B4-BE49-F238E27FC236}">
                <a16:creationId xmlns:a16="http://schemas.microsoft.com/office/drawing/2014/main" id="{280053D0-D4EE-4346-8A05-473E5455B39E}"/>
              </a:ext>
            </a:extLst>
          </p:cNvPr>
          <p:cNvSpPr>
            <a:spLocks noGrp="1"/>
          </p:cNvSpPr>
          <p:nvPr>
            <p:ph idx="1"/>
          </p:nvPr>
        </p:nvSpPr>
        <p:spPr>
          <a:xfrm>
            <a:off x="1066800" y="2103119"/>
            <a:ext cx="10058400" cy="4341223"/>
          </a:xfrm>
        </p:spPr>
        <p:txBody>
          <a:bodyPr>
            <a:noAutofit/>
          </a:bodyPr>
          <a:lstStyle/>
          <a:p>
            <a:pPr marL="0" indent="0" algn="just">
              <a:buNone/>
            </a:pPr>
            <a:r>
              <a:rPr lang="it-IT" sz="2800" dirty="0"/>
              <a:t>Alcibiade racconta poi di essersi dichiarato a Socrate ritenendolo degno dei suoi favori, ma aggiunge poi di essere stato </a:t>
            </a:r>
            <a:r>
              <a:rPr lang="it-IT" sz="2800" b="1" dirty="0"/>
              <a:t>rifiutato</a:t>
            </a:r>
            <a:r>
              <a:rPr lang="it-IT" sz="2800" dirty="0"/>
              <a:t> da questi, che molto semplicemente non si era detto disposto a barattare «</a:t>
            </a:r>
            <a:r>
              <a:rPr lang="it-IT" sz="2800" u="sng" dirty="0"/>
              <a:t>armi d'oro per armi di bronzo</a:t>
            </a:r>
            <a:r>
              <a:rPr lang="it-IT" sz="2800" dirty="0"/>
              <a:t>», ovvero la sua </a:t>
            </a:r>
            <a:r>
              <a:rPr lang="it-IT" sz="2800" i="1" u="sng" dirty="0"/>
              <a:t>bellezza dell'anima</a:t>
            </a:r>
            <a:r>
              <a:rPr lang="it-IT" sz="2800" i="1" dirty="0"/>
              <a:t> </a:t>
            </a:r>
            <a:r>
              <a:rPr lang="it-IT" sz="2800" dirty="0"/>
              <a:t>per l'altrui </a:t>
            </a:r>
            <a:r>
              <a:rPr lang="it-IT" sz="2800" i="1" u="sng" dirty="0"/>
              <a:t>bellezza del corpo</a:t>
            </a:r>
            <a:r>
              <a:rPr lang="it-IT" sz="2800" dirty="0"/>
              <a:t> – ritenendo quest'ultima di gran lunga inferiore alla prima. Nonostante i due trascorsero una notte a letto insieme, Alcibiade confessa di essersi risvegliato senza che Socrate avesse colto il fiore della sua giovinezza.</a:t>
            </a:r>
          </a:p>
          <a:p>
            <a:pPr marL="0" indent="0" algn="just">
              <a:buNone/>
            </a:pPr>
            <a:endParaRPr lang="it-IT" sz="2800" dirty="0"/>
          </a:p>
        </p:txBody>
      </p:sp>
    </p:spTree>
    <p:extLst>
      <p:ext uri="{BB962C8B-B14F-4D97-AF65-F5344CB8AC3E}">
        <p14:creationId xmlns:p14="http://schemas.microsoft.com/office/powerpoint/2010/main" val="1709068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95126A-A9B8-4699-9D5B-983DB24271D4}"/>
              </a:ext>
            </a:extLst>
          </p:cNvPr>
          <p:cNvSpPr>
            <a:spLocks noGrp="1"/>
          </p:cNvSpPr>
          <p:nvPr>
            <p:ph type="title"/>
          </p:nvPr>
        </p:nvSpPr>
        <p:spPr/>
        <p:txBody>
          <a:bodyPr/>
          <a:lstStyle/>
          <a:p>
            <a:pPr algn="ctr"/>
            <a:r>
              <a:rPr lang="it-IT" dirty="0"/>
              <a:t>FINALE APOLLINEO-SOCRATICO</a:t>
            </a:r>
          </a:p>
        </p:txBody>
      </p:sp>
      <p:sp>
        <p:nvSpPr>
          <p:cNvPr id="3" name="Segnaposto contenuto 2">
            <a:extLst>
              <a:ext uri="{FF2B5EF4-FFF2-40B4-BE49-F238E27FC236}">
                <a16:creationId xmlns:a16="http://schemas.microsoft.com/office/drawing/2014/main" id="{E9C1FD93-9E31-4B9F-ADE4-A85CCEA46D7A}"/>
              </a:ext>
            </a:extLst>
          </p:cNvPr>
          <p:cNvSpPr>
            <a:spLocks noGrp="1"/>
          </p:cNvSpPr>
          <p:nvPr>
            <p:ph idx="1"/>
          </p:nvPr>
        </p:nvSpPr>
        <p:spPr>
          <a:xfrm>
            <a:off x="1066800" y="2103120"/>
            <a:ext cx="10058400" cy="4443454"/>
          </a:xfrm>
        </p:spPr>
        <p:txBody>
          <a:bodyPr>
            <a:noAutofit/>
          </a:bodyPr>
          <a:lstStyle/>
          <a:p>
            <a:pPr marL="0" indent="0" algn="just">
              <a:buNone/>
            </a:pPr>
            <a:r>
              <a:rPr lang="it-IT" sz="2800" dirty="0"/>
              <a:t>Mentre tutti sono ubriachi, l'infaticabile </a:t>
            </a:r>
            <a:r>
              <a:rPr lang="it-IT" sz="2800" b="1" dirty="0"/>
              <a:t>Socrate</a:t>
            </a:r>
            <a:r>
              <a:rPr lang="it-IT" sz="2800" dirty="0"/>
              <a:t> prende da parte, tenendoli svegli, sia Aristofane sia Agatone. A questi due, infatti, riserva la perla finale del </a:t>
            </a:r>
            <a:r>
              <a:rPr lang="it-IT" sz="2800" i="1" dirty="0"/>
              <a:t>Simposio</a:t>
            </a:r>
            <a:r>
              <a:rPr lang="it-IT" sz="2800" dirty="0"/>
              <a:t>, vale a dire: </a:t>
            </a:r>
            <a:r>
              <a:rPr lang="it-IT" sz="2800" b="1" dirty="0"/>
              <a:t>commedia</a:t>
            </a:r>
            <a:r>
              <a:rPr lang="it-IT" sz="2800" dirty="0"/>
              <a:t> e </a:t>
            </a:r>
            <a:r>
              <a:rPr lang="it-IT" sz="2800" b="1" dirty="0"/>
              <a:t>tragedia</a:t>
            </a:r>
            <a:r>
              <a:rPr lang="it-IT" sz="2800" dirty="0"/>
              <a:t> sono le due facce di un'unica medaglia, </a:t>
            </a:r>
            <a:r>
              <a:rPr lang="it-IT" sz="2800" b="1" dirty="0"/>
              <a:t>commediografo</a:t>
            </a:r>
            <a:r>
              <a:rPr lang="it-IT" sz="2800" dirty="0"/>
              <a:t> e </a:t>
            </a:r>
            <a:r>
              <a:rPr lang="it-IT" sz="2800" b="1" dirty="0"/>
              <a:t>tragediografo</a:t>
            </a:r>
            <a:r>
              <a:rPr lang="it-IT" sz="2800" dirty="0"/>
              <a:t> sono in realtà un tutt'uno: il </a:t>
            </a:r>
            <a:r>
              <a:rPr lang="it-IT" sz="2800" b="1" dirty="0"/>
              <a:t>filosofo </a:t>
            </a:r>
            <a:r>
              <a:rPr lang="it-IT" sz="2800" dirty="0"/>
              <a:t>infatti, cioè lui, riunisce in sé i connotati dell'uno e dell'altro. Con questa rivelazione Socrate sancisce il trionfo dell'</a:t>
            </a:r>
            <a:r>
              <a:rPr lang="it-IT" sz="2800" u="sng" dirty="0"/>
              <a:t>apollineo-socratico</a:t>
            </a:r>
            <a:r>
              <a:rPr lang="it-IT" sz="2800" dirty="0"/>
              <a:t> sul </a:t>
            </a:r>
            <a:r>
              <a:rPr lang="it-IT" sz="2800" u="sng" dirty="0"/>
              <a:t>dionisiaco-tragico</a:t>
            </a:r>
            <a:r>
              <a:rPr lang="it-IT" sz="2800" dirty="0"/>
              <a:t> per la disperazione di </a:t>
            </a:r>
            <a:r>
              <a:rPr lang="it-IT" sz="2800" b="1" dirty="0"/>
              <a:t>Nietzsche</a:t>
            </a:r>
            <a:r>
              <a:rPr lang="it-IT" sz="2800" dirty="0"/>
              <a:t> (come si vedrà ne </a:t>
            </a:r>
            <a:r>
              <a:rPr lang="it-IT" sz="2800" i="1" dirty="0"/>
              <a:t>La nascita della tragedia</a:t>
            </a:r>
            <a:r>
              <a:rPr lang="it-IT" sz="2800" dirty="0"/>
              <a:t>).</a:t>
            </a:r>
          </a:p>
        </p:txBody>
      </p:sp>
    </p:spTree>
    <p:extLst>
      <p:ext uri="{BB962C8B-B14F-4D97-AF65-F5344CB8AC3E}">
        <p14:creationId xmlns:p14="http://schemas.microsoft.com/office/powerpoint/2010/main" val="592539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41" name="Rectangle 40">
            <a:extLst>
              <a:ext uri="{FF2B5EF4-FFF2-40B4-BE49-F238E27FC236}">
                <a16:creationId xmlns:a16="http://schemas.microsoft.com/office/drawing/2014/main" id="{B4E3C025-1190-490D-A7E8-FBB16A2CAA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3106E57-42AD-4803-8DA8-AA87F53BC71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730" y="311577"/>
            <a:ext cx="8531352" cy="638251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45" name="Rectangle 44">
            <a:extLst>
              <a:ext uri="{FF2B5EF4-FFF2-40B4-BE49-F238E27FC236}">
                <a16:creationId xmlns:a16="http://schemas.microsoft.com/office/drawing/2014/main" id="{A668FB66-7DA2-4943-B38E-6DE102F0918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4" name="Segnaposto contenuto 33">
            <a:extLst>
              <a:ext uri="{FF2B5EF4-FFF2-40B4-BE49-F238E27FC236}">
                <a16:creationId xmlns:a16="http://schemas.microsoft.com/office/drawing/2014/main" id="{CC7661A5-51DE-43AD-B346-2D4E7516CC79}"/>
              </a:ext>
            </a:extLst>
          </p:cNvPr>
          <p:cNvPicPr>
            <a:picLocks noGrp="1" noChangeAspect="1"/>
          </p:cNvPicPr>
          <p:nvPr>
            <p:ph sz="half" idx="1"/>
          </p:nvPr>
        </p:nvPicPr>
        <p:blipFill rotWithShape="1">
          <a:blip r:embed="rId2"/>
          <a:srcRect l="3473" r="6761" b="1"/>
          <a:stretch/>
        </p:blipFill>
        <p:spPr>
          <a:xfrm>
            <a:off x="487321" y="476169"/>
            <a:ext cx="8202168" cy="6053328"/>
          </a:xfrm>
          <a:prstGeom prst="rect">
            <a:avLst/>
          </a:prstGeom>
        </p:spPr>
      </p:pic>
      <p:sp>
        <p:nvSpPr>
          <p:cNvPr id="2" name="Titolo 1">
            <a:extLst>
              <a:ext uri="{FF2B5EF4-FFF2-40B4-BE49-F238E27FC236}">
                <a16:creationId xmlns:a16="http://schemas.microsoft.com/office/drawing/2014/main" id="{DD3BA1A0-183A-47D3-A2F7-FE762D53861F}"/>
              </a:ext>
            </a:extLst>
          </p:cNvPr>
          <p:cNvSpPr>
            <a:spLocks noGrp="1"/>
          </p:cNvSpPr>
          <p:nvPr>
            <p:ph type="title"/>
          </p:nvPr>
        </p:nvSpPr>
        <p:spPr>
          <a:xfrm>
            <a:off x="9018673" y="476169"/>
            <a:ext cx="2927793" cy="724843"/>
          </a:xfrm>
        </p:spPr>
        <p:txBody>
          <a:bodyPr vert="horz" lIns="91440" tIns="45720" rIns="91440" bIns="45720" rtlCol="0" anchor="b">
            <a:normAutofit fontScale="90000"/>
          </a:bodyPr>
          <a:lstStyle/>
          <a:p>
            <a:pPr algn="ctr"/>
            <a:r>
              <a:rPr lang="en-US" sz="2400" dirty="0">
                <a:solidFill>
                  <a:srgbClr val="FFFFFF"/>
                </a:solidFill>
              </a:rPr>
              <a:t>ANTICHI AMORI OMOSESSUALI</a:t>
            </a:r>
          </a:p>
        </p:txBody>
      </p:sp>
      <p:sp>
        <p:nvSpPr>
          <p:cNvPr id="4" name="Segnaposto contenuto 3">
            <a:extLst>
              <a:ext uri="{FF2B5EF4-FFF2-40B4-BE49-F238E27FC236}">
                <a16:creationId xmlns:a16="http://schemas.microsoft.com/office/drawing/2014/main" id="{FDBB5305-A589-4EAB-9D16-48B295B4A091}"/>
              </a:ext>
            </a:extLst>
          </p:cNvPr>
          <p:cNvSpPr>
            <a:spLocks noGrp="1"/>
          </p:cNvSpPr>
          <p:nvPr>
            <p:ph sz="half" idx="2"/>
          </p:nvPr>
        </p:nvSpPr>
        <p:spPr>
          <a:xfrm>
            <a:off x="9018673" y="1291771"/>
            <a:ext cx="2927793" cy="5237727"/>
          </a:xfrm>
        </p:spPr>
        <p:txBody>
          <a:bodyPr vert="horz" lIns="91440" tIns="45720" rIns="91440" bIns="45720" rtlCol="0">
            <a:noAutofit/>
          </a:bodyPr>
          <a:lstStyle/>
          <a:p>
            <a:pPr marL="0" indent="0" algn="just">
              <a:buNone/>
            </a:pPr>
            <a:r>
              <a:rPr lang="it-IT" sz="1900" dirty="0">
                <a:solidFill>
                  <a:srgbClr val="FFFFFF"/>
                </a:solidFill>
              </a:rPr>
              <a:t>La predominanza degli amori omosessuali nel mondo antico – non solo in quello greco, ma anche in quello romano – era dovuta principalmente allo scarso peso sociale rivestito dalle </a:t>
            </a:r>
            <a:r>
              <a:rPr lang="it-IT" sz="1900" b="1" dirty="0">
                <a:solidFill>
                  <a:srgbClr val="FFFFFF"/>
                </a:solidFill>
              </a:rPr>
              <a:t>donne</a:t>
            </a:r>
            <a:r>
              <a:rPr lang="it-IT" sz="1900" dirty="0">
                <a:solidFill>
                  <a:srgbClr val="FFFFFF"/>
                </a:solidFill>
              </a:rPr>
              <a:t>, relegate al ruolo marginale di </a:t>
            </a:r>
            <a:r>
              <a:rPr lang="it-IT" sz="1900" u="sng" dirty="0">
                <a:solidFill>
                  <a:srgbClr val="FFFFFF"/>
                </a:solidFill>
              </a:rPr>
              <a:t>custodi del focolare domestico</a:t>
            </a:r>
            <a:r>
              <a:rPr lang="it-IT" sz="1900" dirty="0">
                <a:solidFill>
                  <a:srgbClr val="FFFFFF"/>
                </a:solidFill>
              </a:rPr>
              <a:t>. Esse dovevano limitarsi a tessere la tela come </a:t>
            </a:r>
            <a:r>
              <a:rPr lang="it-IT" sz="1900" b="1" dirty="0">
                <a:solidFill>
                  <a:srgbClr val="FFFFFF"/>
                </a:solidFill>
              </a:rPr>
              <a:t>Penelope</a:t>
            </a:r>
            <a:r>
              <a:rPr lang="it-IT" sz="1900" dirty="0">
                <a:solidFill>
                  <a:srgbClr val="FFFFFF"/>
                </a:solidFill>
              </a:rPr>
              <a:t> in attesa del ritorno del loro </a:t>
            </a:r>
            <a:r>
              <a:rPr lang="it-IT" sz="1900" b="1" dirty="0">
                <a:solidFill>
                  <a:srgbClr val="FFFFFF"/>
                </a:solidFill>
              </a:rPr>
              <a:t>Odisseo</a:t>
            </a:r>
            <a:r>
              <a:rPr lang="it-IT" sz="1900" dirty="0">
                <a:solidFill>
                  <a:srgbClr val="FFFFFF"/>
                </a:solidFill>
              </a:rPr>
              <a:t>.</a:t>
            </a:r>
            <a:endParaRPr lang="en-US" sz="1900" dirty="0">
              <a:solidFill>
                <a:srgbClr val="FFFFFF"/>
              </a:solidFill>
            </a:endParaRPr>
          </a:p>
        </p:txBody>
      </p:sp>
    </p:spTree>
    <p:extLst>
      <p:ext uri="{BB962C8B-B14F-4D97-AF65-F5344CB8AC3E}">
        <p14:creationId xmlns:p14="http://schemas.microsoft.com/office/powerpoint/2010/main" val="3285862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99FE9C-D8F9-4F9B-B95B-608C3EF6B20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useBgFill="1">
        <p:nvSpPr>
          <p:cNvPr id="13" name="Rectangle 12">
            <a:extLst>
              <a:ext uri="{FF2B5EF4-FFF2-40B4-BE49-F238E27FC236}">
                <a16:creationId xmlns:a16="http://schemas.microsoft.com/office/drawing/2014/main" id="{6B6401A4-FEE5-4976-857C-1FD0CDB2E2D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contenuto 5">
            <a:extLst>
              <a:ext uri="{FF2B5EF4-FFF2-40B4-BE49-F238E27FC236}">
                <a16:creationId xmlns:a16="http://schemas.microsoft.com/office/drawing/2014/main" id="{FBE3B7D7-E441-46E6-A372-9A5E59433667}"/>
              </a:ext>
            </a:extLst>
          </p:cNvPr>
          <p:cNvPicPr>
            <a:picLocks noGrp="1" noChangeAspect="1"/>
          </p:cNvPicPr>
          <p:nvPr>
            <p:ph sz="half" idx="1"/>
          </p:nvPr>
        </p:nvPicPr>
        <p:blipFill>
          <a:blip r:embed="rId2"/>
          <a:stretch>
            <a:fillRect/>
          </a:stretch>
        </p:blipFill>
        <p:spPr>
          <a:xfrm>
            <a:off x="4667497" y="768542"/>
            <a:ext cx="6880072" cy="5160054"/>
          </a:xfrm>
          <a:prstGeom prst="rect">
            <a:avLst/>
          </a:prstGeom>
        </p:spPr>
      </p:pic>
      <p:sp>
        <p:nvSpPr>
          <p:cNvPr id="15" name="Rectangle 14">
            <a:extLst>
              <a:ext uri="{FF2B5EF4-FFF2-40B4-BE49-F238E27FC236}">
                <a16:creationId xmlns:a16="http://schemas.microsoft.com/office/drawing/2014/main" id="{0E9B969E-CD96-4162-BA90-449BBDA95EA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47AF1DF-6993-45FB-92A5-C36B1A680F6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id="{2E777B99-FA38-4F61-8150-026BACA61240}"/>
              </a:ext>
            </a:extLst>
          </p:cNvPr>
          <p:cNvSpPr>
            <a:spLocks noGrp="1"/>
          </p:cNvSpPr>
          <p:nvPr>
            <p:ph type="title"/>
          </p:nvPr>
        </p:nvSpPr>
        <p:spPr>
          <a:xfrm>
            <a:off x="643433" y="643465"/>
            <a:ext cx="2888344" cy="973986"/>
          </a:xfrm>
        </p:spPr>
        <p:txBody>
          <a:bodyPr vert="horz" lIns="91440" tIns="45720" rIns="91440" bIns="45720" rtlCol="0" anchor="ctr">
            <a:noAutofit/>
          </a:bodyPr>
          <a:lstStyle/>
          <a:p>
            <a:pPr algn="ctr"/>
            <a:r>
              <a:rPr lang="en-US" sz="2400" dirty="0">
                <a:solidFill>
                  <a:srgbClr val="FFFFFF"/>
                </a:solidFill>
              </a:rPr>
              <a:t>LA BISESSUALITÀ NELLA GRECIA ANTICA</a:t>
            </a:r>
          </a:p>
        </p:txBody>
      </p:sp>
      <p:sp>
        <p:nvSpPr>
          <p:cNvPr id="4" name="Segnaposto contenuto 3">
            <a:extLst>
              <a:ext uri="{FF2B5EF4-FFF2-40B4-BE49-F238E27FC236}">
                <a16:creationId xmlns:a16="http://schemas.microsoft.com/office/drawing/2014/main" id="{D74B36A9-8292-4B99-BE66-3B49593EBC3E}"/>
              </a:ext>
            </a:extLst>
          </p:cNvPr>
          <p:cNvSpPr>
            <a:spLocks noGrp="1"/>
          </p:cNvSpPr>
          <p:nvPr>
            <p:ph sz="half" idx="2"/>
          </p:nvPr>
        </p:nvSpPr>
        <p:spPr>
          <a:xfrm>
            <a:off x="643337" y="1855195"/>
            <a:ext cx="2888439" cy="4198475"/>
          </a:xfrm>
        </p:spPr>
        <p:txBody>
          <a:bodyPr vert="horz" lIns="91440" tIns="45720" rIns="91440" bIns="45720" rtlCol="0">
            <a:noAutofit/>
          </a:bodyPr>
          <a:lstStyle/>
          <a:p>
            <a:pPr marL="0" indent="0" algn="just">
              <a:buNone/>
            </a:pPr>
            <a:r>
              <a:rPr lang="it-IT" dirty="0">
                <a:solidFill>
                  <a:srgbClr val="FFFFFF"/>
                </a:solidFill>
              </a:rPr>
              <a:t>Al ruolo di seduttori dei maschi adulti pensavano i giovinetti, i quali esibivano nelle </a:t>
            </a:r>
            <a:r>
              <a:rPr lang="it-IT" b="1" dirty="0">
                <a:solidFill>
                  <a:srgbClr val="FFFFFF"/>
                </a:solidFill>
              </a:rPr>
              <a:t>palestre</a:t>
            </a:r>
            <a:r>
              <a:rPr lang="it-IT" dirty="0">
                <a:solidFill>
                  <a:srgbClr val="FFFFFF"/>
                </a:solidFill>
              </a:rPr>
              <a:t> i loro corpi esibiti in abiti succinti, che lasciavano poco o nulla all'immaginazione. Proprio in ciò si potrebbe riscontrare una delle principali ragioni della capillare diffusione dell'</a:t>
            </a:r>
            <a:r>
              <a:rPr lang="it-IT" u="sng" dirty="0">
                <a:solidFill>
                  <a:srgbClr val="FFFFFF"/>
                </a:solidFill>
              </a:rPr>
              <a:t>amore tra uomini</a:t>
            </a:r>
            <a:r>
              <a:rPr lang="it-IT" dirty="0">
                <a:solidFill>
                  <a:srgbClr val="FFFFFF"/>
                </a:solidFill>
              </a:rPr>
              <a:t> nella Grecia antica.</a:t>
            </a:r>
            <a:endParaRPr lang="en-US" dirty="0">
              <a:solidFill>
                <a:srgbClr val="FFFFFF"/>
              </a:solidFill>
            </a:endParaRPr>
          </a:p>
        </p:txBody>
      </p:sp>
    </p:spTree>
    <p:extLst>
      <p:ext uri="{BB962C8B-B14F-4D97-AF65-F5344CB8AC3E}">
        <p14:creationId xmlns:p14="http://schemas.microsoft.com/office/powerpoint/2010/main" val="3354588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51A4F4A1-146B-4D29-852A-F6099667978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A4C31FF5-F97E-4082-BFC5-A880DB9F3F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 name="Rectangle 13">
            <a:extLst>
              <a:ext uri="{FF2B5EF4-FFF2-40B4-BE49-F238E27FC236}">
                <a16:creationId xmlns:a16="http://schemas.microsoft.com/office/drawing/2014/main" id="{6015B4CE-42DE-4E9B-B800-B5B8142E6FC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noFill/>
          <a:ln w="6350" cap="sq" cmpd="sng" algn="ctr">
            <a:solidFill>
              <a:schemeClr val="tx1">
                <a:lumMod val="75000"/>
                <a:lumOff val="25000"/>
              </a:schemeClr>
            </a:solidFill>
            <a:prstDash val="solid"/>
            <a:miter lim="800000"/>
          </a:ln>
          <a:effectLst/>
        </p:spPr>
      </p:sp>
      <p:sp>
        <p:nvSpPr>
          <p:cNvPr id="2" name="Titolo 1">
            <a:extLst>
              <a:ext uri="{FF2B5EF4-FFF2-40B4-BE49-F238E27FC236}">
                <a16:creationId xmlns:a16="http://schemas.microsoft.com/office/drawing/2014/main" id="{A735008B-5D6D-42F5-951F-3E1CC68B3C59}"/>
              </a:ext>
            </a:extLst>
          </p:cNvPr>
          <p:cNvSpPr>
            <a:spLocks noGrp="1"/>
          </p:cNvSpPr>
          <p:nvPr>
            <p:ph type="title"/>
          </p:nvPr>
        </p:nvSpPr>
        <p:spPr>
          <a:xfrm>
            <a:off x="3372466" y="621794"/>
            <a:ext cx="8198781" cy="1350069"/>
          </a:xfrm>
        </p:spPr>
        <p:txBody>
          <a:bodyPr>
            <a:normAutofit/>
          </a:bodyPr>
          <a:lstStyle/>
          <a:p>
            <a:pPr algn="ctr"/>
            <a:r>
              <a:rPr lang="it-IT" sz="4400" dirty="0">
                <a:solidFill>
                  <a:schemeClr val="tx1">
                    <a:lumMod val="75000"/>
                    <a:lumOff val="25000"/>
                  </a:schemeClr>
                </a:solidFill>
              </a:rPr>
              <a:t>	EDUCAZIONE CIVICA E SESSUALE: «ALL’ANTICA»</a:t>
            </a:r>
          </a:p>
        </p:txBody>
      </p:sp>
      <p:sp>
        <p:nvSpPr>
          <p:cNvPr id="3" name="Segnaposto contenuto 2">
            <a:extLst>
              <a:ext uri="{FF2B5EF4-FFF2-40B4-BE49-F238E27FC236}">
                <a16:creationId xmlns:a16="http://schemas.microsoft.com/office/drawing/2014/main" id="{2EA6658E-0725-4807-8C89-AA9A5C967F68}"/>
              </a:ext>
            </a:extLst>
          </p:cNvPr>
          <p:cNvSpPr>
            <a:spLocks noGrp="1"/>
          </p:cNvSpPr>
          <p:nvPr>
            <p:ph idx="1"/>
          </p:nvPr>
        </p:nvSpPr>
        <p:spPr>
          <a:xfrm>
            <a:off x="3372466" y="2136458"/>
            <a:ext cx="8198781" cy="4099752"/>
          </a:xfrm>
        </p:spPr>
        <p:txBody>
          <a:bodyPr>
            <a:noAutofit/>
          </a:bodyPr>
          <a:lstStyle/>
          <a:p>
            <a:pPr marL="0" indent="0" algn="just">
              <a:lnSpc>
                <a:spcPct val="90000"/>
              </a:lnSpc>
              <a:buNone/>
            </a:pPr>
            <a:r>
              <a:rPr lang="it-IT" sz="2200" dirty="0">
                <a:solidFill>
                  <a:schemeClr val="tx1">
                    <a:lumMod val="75000"/>
                    <a:lumOff val="25000"/>
                  </a:schemeClr>
                </a:solidFill>
              </a:rPr>
              <a:t>A </a:t>
            </a:r>
            <a:r>
              <a:rPr lang="it-IT" sz="2200" b="1" dirty="0">
                <a:solidFill>
                  <a:schemeClr val="tx1">
                    <a:lumMod val="75000"/>
                    <a:lumOff val="25000"/>
                  </a:schemeClr>
                </a:solidFill>
              </a:rPr>
              <a:t>Creta</a:t>
            </a:r>
            <a:r>
              <a:rPr lang="it-IT" sz="2200" dirty="0">
                <a:solidFill>
                  <a:schemeClr val="tx1">
                    <a:lumMod val="75000"/>
                    <a:lumOff val="25000"/>
                  </a:schemeClr>
                </a:solidFill>
              </a:rPr>
              <a:t> gli </a:t>
            </a:r>
            <a:r>
              <a:rPr lang="it-IT" sz="2200" b="1" dirty="0" err="1">
                <a:solidFill>
                  <a:schemeClr val="tx1">
                    <a:lumMod val="75000"/>
                    <a:lumOff val="25000"/>
                  </a:schemeClr>
                </a:solidFill>
              </a:rPr>
              <a:t>erastai</a:t>
            </a:r>
            <a:r>
              <a:rPr lang="it-IT" sz="2200" dirty="0">
                <a:solidFill>
                  <a:schemeClr val="tx1">
                    <a:lumMod val="75000"/>
                    <a:lumOff val="25000"/>
                  </a:schemeClr>
                </a:solidFill>
              </a:rPr>
              <a:t>, gli amanti adulti, prendevano con sé per un periodo di due mesi gli </a:t>
            </a:r>
            <a:r>
              <a:rPr lang="it-IT" sz="2200" b="1" dirty="0" err="1">
                <a:solidFill>
                  <a:schemeClr val="tx1">
                    <a:lumMod val="75000"/>
                    <a:lumOff val="25000"/>
                  </a:schemeClr>
                </a:solidFill>
              </a:rPr>
              <a:t>erōmenoi</a:t>
            </a:r>
            <a:r>
              <a:rPr lang="it-IT" sz="2200" dirty="0">
                <a:solidFill>
                  <a:schemeClr val="tx1">
                    <a:lumMod val="75000"/>
                    <a:lumOff val="25000"/>
                  </a:schemeClr>
                </a:solidFill>
              </a:rPr>
              <a:t>, gli amati adolescenti. A </a:t>
            </a:r>
            <a:r>
              <a:rPr lang="it-IT" sz="2200" b="1" dirty="0">
                <a:solidFill>
                  <a:schemeClr val="tx1">
                    <a:lumMod val="75000"/>
                    <a:lumOff val="25000"/>
                  </a:schemeClr>
                </a:solidFill>
              </a:rPr>
              <a:t>Sparta</a:t>
            </a:r>
            <a:r>
              <a:rPr lang="it-IT" sz="2200" dirty="0">
                <a:solidFill>
                  <a:schemeClr val="tx1">
                    <a:lumMod val="75000"/>
                    <a:lumOff val="25000"/>
                  </a:schemeClr>
                </a:solidFill>
              </a:rPr>
              <a:t> invece i fanciulli all'età di dodici anni venivano affidati alle </a:t>
            </a:r>
            <a:r>
              <a:rPr lang="it-IT" sz="2200" u="sng" dirty="0">
                <a:solidFill>
                  <a:schemeClr val="tx1">
                    <a:lumMod val="75000"/>
                    <a:lumOff val="25000"/>
                  </a:schemeClr>
                </a:solidFill>
              </a:rPr>
              <a:t>amorevoli cure</a:t>
            </a:r>
            <a:r>
              <a:rPr lang="it-IT" sz="2200" dirty="0">
                <a:solidFill>
                  <a:schemeClr val="tx1">
                    <a:lumMod val="75000"/>
                    <a:lumOff val="25000"/>
                  </a:schemeClr>
                </a:solidFill>
              </a:rPr>
              <a:t> di cittadini adulti, esponenti di rango della società spartana, i quali dovevano insegnar loro «</a:t>
            </a:r>
            <a:r>
              <a:rPr lang="it-IT" sz="2200" u="sng" dirty="0">
                <a:solidFill>
                  <a:schemeClr val="tx1">
                    <a:lumMod val="75000"/>
                    <a:lumOff val="25000"/>
                  </a:schemeClr>
                </a:solidFill>
              </a:rPr>
              <a:t>a essere dei veri spartiati</a:t>
            </a:r>
            <a:r>
              <a:rPr lang="it-IT" sz="2200" dirty="0">
                <a:solidFill>
                  <a:schemeClr val="tx1">
                    <a:lumMod val="75000"/>
                    <a:lumOff val="25000"/>
                  </a:schemeClr>
                </a:solidFill>
              </a:rPr>
              <a:t>» . Inoltre, i graffiti ritrovati nell'antica </a:t>
            </a:r>
            <a:r>
              <a:rPr lang="it-IT" sz="2200" b="1" dirty="0" err="1">
                <a:solidFill>
                  <a:schemeClr val="tx1">
                    <a:lumMod val="75000"/>
                    <a:lumOff val="25000"/>
                  </a:schemeClr>
                </a:solidFill>
              </a:rPr>
              <a:t>Thera</a:t>
            </a:r>
            <a:r>
              <a:rPr lang="it-IT" sz="2200" dirty="0">
                <a:solidFill>
                  <a:schemeClr val="tx1">
                    <a:lumMod val="75000"/>
                    <a:lumOff val="25000"/>
                  </a:schemeClr>
                </a:solidFill>
              </a:rPr>
              <a:t> – corrispondente all'odierna </a:t>
            </a:r>
            <a:r>
              <a:rPr lang="it-IT" sz="2200" b="1" dirty="0">
                <a:solidFill>
                  <a:schemeClr val="tx1">
                    <a:lumMod val="75000"/>
                    <a:lumOff val="25000"/>
                  </a:schemeClr>
                </a:solidFill>
              </a:rPr>
              <a:t>Santorini</a:t>
            </a:r>
            <a:r>
              <a:rPr lang="it-IT" sz="2200" dirty="0">
                <a:solidFill>
                  <a:schemeClr val="tx1">
                    <a:lumMod val="75000"/>
                    <a:lumOff val="25000"/>
                  </a:schemeClr>
                </a:solidFill>
              </a:rPr>
              <a:t> – gettano luce sull'amore pederastico praticato al tempo dei Greci. Da ciò potremmo ricavare la seguente deduzione: la componente </a:t>
            </a:r>
            <a:r>
              <a:rPr lang="it-IT" sz="2200" b="1" dirty="0">
                <a:solidFill>
                  <a:schemeClr val="tx1">
                    <a:lumMod val="75000"/>
                    <a:lumOff val="25000"/>
                  </a:schemeClr>
                </a:solidFill>
              </a:rPr>
              <a:t>pedagogico-iniziatica</a:t>
            </a:r>
            <a:r>
              <a:rPr lang="it-IT" sz="2200" dirty="0">
                <a:solidFill>
                  <a:schemeClr val="tx1">
                    <a:lumMod val="75000"/>
                    <a:lumOff val="25000"/>
                  </a:schemeClr>
                </a:solidFill>
              </a:rPr>
              <a:t> era sì importante per la società greca dell'epoca, fermo restando però il fine ultimo culminante nella pratica </a:t>
            </a:r>
            <a:r>
              <a:rPr lang="it-IT" sz="2200" b="1" dirty="0">
                <a:solidFill>
                  <a:schemeClr val="tx1">
                    <a:lumMod val="75000"/>
                    <a:lumOff val="25000"/>
                  </a:schemeClr>
                </a:solidFill>
              </a:rPr>
              <a:t>sessuale</a:t>
            </a:r>
            <a:r>
              <a:rPr lang="it-IT" sz="2200" dirty="0">
                <a:solidFill>
                  <a:schemeClr val="tx1">
                    <a:lumMod val="75000"/>
                    <a:lumOff val="25000"/>
                  </a:schemeClr>
                </a:solidFill>
              </a:rPr>
              <a:t>.</a:t>
            </a:r>
          </a:p>
        </p:txBody>
      </p:sp>
    </p:spTree>
    <p:extLst>
      <p:ext uri="{BB962C8B-B14F-4D97-AF65-F5344CB8AC3E}">
        <p14:creationId xmlns:p14="http://schemas.microsoft.com/office/powerpoint/2010/main" val="2108228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13" name="Rectangle 12">
            <a:extLst>
              <a:ext uri="{FF2B5EF4-FFF2-40B4-BE49-F238E27FC236}">
                <a16:creationId xmlns:a16="http://schemas.microsoft.com/office/drawing/2014/main" id="{43047B46-4F2F-4746-8B82-B30EAAAE033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63443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54E8A8E-D194-4D55-92A3-6B0799722E6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024" y="253548"/>
            <a:ext cx="5851795" cy="6384816"/>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6" name="Segnaposto contenuto 5">
            <a:extLst>
              <a:ext uri="{FF2B5EF4-FFF2-40B4-BE49-F238E27FC236}">
                <a16:creationId xmlns:a16="http://schemas.microsoft.com/office/drawing/2014/main" id="{A74A05A8-696A-499D-BCDF-EECA20908E1E}"/>
              </a:ext>
            </a:extLst>
          </p:cNvPr>
          <p:cNvPicPr>
            <a:picLocks noGrp="1" noChangeAspect="1"/>
          </p:cNvPicPr>
          <p:nvPr>
            <p:ph sz="half" idx="1"/>
          </p:nvPr>
        </p:nvPicPr>
        <p:blipFill rotWithShape="1">
          <a:blip r:embed="rId2"/>
          <a:srcRect l="3032" r="5728" b="-2"/>
          <a:stretch/>
        </p:blipFill>
        <p:spPr>
          <a:xfrm>
            <a:off x="407432" y="419292"/>
            <a:ext cx="5522976" cy="6053328"/>
          </a:xfrm>
          <a:prstGeom prst="rect">
            <a:avLst/>
          </a:prstGeom>
        </p:spPr>
      </p:pic>
      <p:sp>
        <p:nvSpPr>
          <p:cNvPr id="2" name="Titolo 1">
            <a:extLst>
              <a:ext uri="{FF2B5EF4-FFF2-40B4-BE49-F238E27FC236}">
                <a16:creationId xmlns:a16="http://schemas.microsoft.com/office/drawing/2014/main" id="{C3431D9A-A095-495F-9898-C225A02903B9}"/>
              </a:ext>
            </a:extLst>
          </p:cNvPr>
          <p:cNvSpPr>
            <a:spLocks noGrp="1"/>
          </p:cNvSpPr>
          <p:nvPr>
            <p:ph type="title"/>
          </p:nvPr>
        </p:nvSpPr>
        <p:spPr>
          <a:xfrm>
            <a:off x="6339708" y="419292"/>
            <a:ext cx="5617595" cy="460564"/>
          </a:xfrm>
        </p:spPr>
        <p:txBody>
          <a:bodyPr vert="horz" lIns="91440" tIns="45720" rIns="91440" bIns="45720" rtlCol="0" anchor="ctr">
            <a:noAutofit/>
          </a:bodyPr>
          <a:lstStyle/>
          <a:p>
            <a:pPr algn="ctr"/>
            <a:r>
              <a:rPr lang="en-US" sz="3200" dirty="0"/>
              <a:t>IPOTESI INIZIATICA</a:t>
            </a:r>
          </a:p>
        </p:txBody>
      </p:sp>
      <p:sp>
        <p:nvSpPr>
          <p:cNvPr id="4" name="Segnaposto contenuto 3">
            <a:extLst>
              <a:ext uri="{FF2B5EF4-FFF2-40B4-BE49-F238E27FC236}">
                <a16:creationId xmlns:a16="http://schemas.microsoft.com/office/drawing/2014/main" id="{70E6F7D7-6E73-4186-8947-342998346F52}"/>
              </a:ext>
            </a:extLst>
          </p:cNvPr>
          <p:cNvSpPr>
            <a:spLocks noGrp="1"/>
          </p:cNvSpPr>
          <p:nvPr>
            <p:ph sz="half" idx="2"/>
          </p:nvPr>
        </p:nvSpPr>
        <p:spPr>
          <a:xfrm>
            <a:off x="6339709" y="1117600"/>
            <a:ext cx="5617595" cy="5355021"/>
          </a:xfrm>
        </p:spPr>
        <p:txBody>
          <a:bodyPr vert="horz" lIns="91440" tIns="45720" rIns="91440" bIns="45720" rtlCol="0">
            <a:noAutofit/>
          </a:bodyPr>
          <a:lstStyle/>
          <a:p>
            <a:pPr marL="0" indent="0" algn="just">
              <a:buNone/>
            </a:pPr>
            <a:r>
              <a:rPr lang="it-IT" sz="2500" dirty="0"/>
              <a:t>La tesi di </a:t>
            </a:r>
            <a:r>
              <a:rPr lang="it-IT" sz="2500" b="1" dirty="0"/>
              <a:t>Eric </a:t>
            </a:r>
            <a:r>
              <a:rPr lang="it-IT" sz="2500" b="1" dirty="0" err="1"/>
              <a:t>Bethe</a:t>
            </a:r>
            <a:r>
              <a:rPr lang="it-IT" sz="2500" dirty="0"/>
              <a:t> è che attraverso lo sperma l'amante potesse imprimere nel giovane amato «</a:t>
            </a:r>
            <a:r>
              <a:rPr lang="it-IT" sz="2500" u="sng" dirty="0"/>
              <a:t>le virtù virili</a:t>
            </a:r>
            <a:r>
              <a:rPr lang="it-IT" sz="2500" dirty="0"/>
              <a:t>» del cittadino. Secondo </a:t>
            </a:r>
            <a:r>
              <a:rPr lang="it-IT" sz="2500" b="1" dirty="0"/>
              <a:t>Eva </a:t>
            </a:r>
            <a:r>
              <a:rPr lang="it-IT" sz="2500" b="1" dirty="0" err="1"/>
              <a:t>Keuls</a:t>
            </a:r>
            <a:r>
              <a:rPr lang="it-IT" sz="2500" dirty="0"/>
              <a:t> con la sodomizzazione l'amante più esperto </a:t>
            </a:r>
            <a:r>
              <a:rPr lang="it-IT" sz="2500" b="1" dirty="0"/>
              <a:t>acculturava</a:t>
            </a:r>
            <a:r>
              <a:rPr lang="it-IT" sz="2500" dirty="0"/>
              <a:t> l'amato meno esperto, il quale offrendo le proprie natiche era come se si sottomettesse simbolicamente all'autorità dell'altro, suo mentore. Queste due tesi propendono decisamente per l'</a:t>
            </a:r>
            <a:r>
              <a:rPr lang="it-IT" sz="2500" u="sng" dirty="0"/>
              <a:t>ipotesi iniziatica</a:t>
            </a:r>
            <a:r>
              <a:rPr lang="it-IT" sz="2500" dirty="0"/>
              <a:t> delle unioni omosessuali.</a:t>
            </a:r>
          </a:p>
          <a:p>
            <a:pPr marL="0" indent="0" algn="just">
              <a:buNone/>
            </a:pPr>
            <a:endParaRPr lang="en-US" sz="2500" dirty="0"/>
          </a:p>
        </p:txBody>
      </p:sp>
    </p:spTree>
    <p:extLst>
      <p:ext uri="{BB962C8B-B14F-4D97-AF65-F5344CB8AC3E}">
        <p14:creationId xmlns:p14="http://schemas.microsoft.com/office/powerpoint/2010/main" val="27466399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B0D7AA-9C45-4135-A260-450971168A52}"/>
              </a:ext>
            </a:extLst>
          </p:cNvPr>
          <p:cNvSpPr>
            <a:spLocks noGrp="1"/>
          </p:cNvSpPr>
          <p:nvPr>
            <p:ph type="title"/>
          </p:nvPr>
        </p:nvSpPr>
        <p:spPr>
          <a:xfrm>
            <a:off x="232229" y="232230"/>
            <a:ext cx="11713028" cy="914400"/>
          </a:xfrm>
        </p:spPr>
        <p:txBody>
          <a:bodyPr/>
          <a:lstStyle/>
          <a:p>
            <a:pPr algn="ctr"/>
            <a:r>
              <a:rPr lang="it-IT" dirty="0"/>
              <a:t>L’OMOSESSUALITÀ LECITA</a:t>
            </a:r>
          </a:p>
        </p:txBody>
      </p:sp>
      <p:sp>
        <p:nvSpPr>
          <p:cNvPr id="3" name="Segnaposto contenuto 2">
            <a:extLst>
              <a:ext uri="{FF2B5EF4-FFF2-40B4-BE49-F238E27FC236}">
                <a16:creationId xmlns:a16="http://schemas.microsoft.com/office/drawing/2014/main" id="{9A1D6E69-D4EB-4050-BF44-9B70D0D5217B}"/>
              </a:ext>
            </a:extLst>
          </p:cNvPr>
          <p:cNvSpPr>
            <a:spLocks noGrp="1"/>
          </p:cNvSpPr>
          <p:nvPr>
            <p:ph idx="1"/>
          </p:nvPr>
        </p:nvSpPr>
        <p:spPr>
          <a:xfrm>
            <a:off x="232229" y="1291771"/>
            <a:ext cx="11713028" cy="5326743"/>
          </a:xfrm>
        </p:spPr>
        <p:txBody>
          <a:bodyPr>
            <a:noAutofit/>
          </a:bodyPr>
          <a:lstStyle/>
          <a:p>
            <a:pPr algn="just"/>
            <a:r>
              <a:rPr lang="it-IT" sz="2300" dirty="0"/>
              <a:t>L'omosessualità per i Greci era una sorta di </a:t>
            </a:r>
            <a:r>
              <a:rPr lang="it-IT" sz="2300" u="sng" dirty="0"/>
              <a:t>tappa istituzionale</a:t>
            </a:r>
            <a:r>
              <a:rPr lang="it-IT" sz="2300" dirty="0"/>
              <a:t> da compiersi nei </a:t>
            </a:r>
            <a:r>
              <a:rPr lang="it-IT" sz="2300" b="1" dirty="0"/>
              <a:t>tempi</a:t>
            </a:r>
            <a:r>
              <a:rPr lang="it-IT" sz="2300" dirty="0"/>
              <a:t> e nei </a:t>
            </a:r>
            <a:r>
              <a:rPr lang="it-IT" sz="2300" b="1" dirty="0"/>
              <a:t>modi</a:t>
            </a:r>
            <a:r>
              <a:rPr lang="it-IT" sz="2300" dirty="0"/>
              <a:t> stabiliti. Essi stabilivano un'età che sanciva il passaggio dalla </a:t>
            </a:r>
            <a:r>
              <a:rPr lang="it-IT" sz="2300" u="sng" dirty="0"/>
              <a:t>fase passiva</a:t>
            </a:r>
            <a:r>
              <a:rPr lang="it-IT" sz="2300" dirty="0"/>
              <a:t> alla </a:t>
            </a:r>
            <a:r>
              <a:rPr lang="it-IT" sz="2300" u="sng" dirty="0"/>
              <a:t>fase attiva</a:t>
            </a:r>
            <a:r>
              <a:rPr lang="it-IT" sz="2300" dirty="0"/>
              <a:t> della propria sessualità. Fase, quest'ultima, in cui ciascun maschio – ormai diventato adulto – avrebbe dovuto trovare moglie e mettere al mondo una prole numerosa da destinare al servizio dell'intera comunità. Perciò l'amante doveva essere guidato dall'Eros </a:t>
            </a:r>
            <a:r>
              <a:rPr lang="it-IT" sz="2300" b="1" dirty="0"/>
              <a:t>celeste</a:t>
            </a:r>
            <a:r>
              <a:rPr lang="it-IT" sz="2300" dirty="0"/>
              <a:t> e non da quello </a:t>
            </a:r>
            <a:r>
              <a:rPr lang="it-IT" sz="2300" b="1" dirty="0"/>
              <a:t>volgare</a:t>
            </a:r>
            <a:r>
              <a:rPr lang="it-IT" sz="2300" dirty="0"/>
              <a:t>, avere intenzioni serie con il proprio amato così da non rovinargli la reputazione usandolo come un semplice trastullo.</a:t>
            </a:r>
          </a:p>
          <a:p>
            <a:pPr algn="just"/>
            <a:r>
              <a:rPr lang="it-IT" sz="2300" dirty="0"/>
              <a:t>Il solo amore pederastico ritenuto </a:t>
            </a:r>
            <a:r>
              <a:rPr lang="it-IT" sz="2300" b="1" dirty="0"/>
              <a:t>riprovevole</a:t>
            </a:r>
            <a:r>
              <a:rPr lang="it-IT" sz="2300" dirty="0"/>
              <a:t> era quello diretto ai </a:t>
            </a:r>
            <a:r>
              <a:rPr lang="it-IT" sz="2300" u="sng" dirty="0"/>
              <a:t>minori di dodici anni</a:t>
            </a:r>
            <a:r>
              <a:rPr lang="it-IT" sz="2300" dirty="0"/>
              <a:t>. La fascia d'età entro la quale era consentito agli amanti pescare i loro amati andava appunto </a:t>
            </a:r>
            <a:r>
              <a:rPr lang="it-IT" sz="2300" u="sng" dirty="0"/>
              <a:t>dai dodici ai diciassette anni</a:t>
            </a:r>
            <a:r>
              <a:rPr lang="it-IT" sz="2300" dirty="0"/>
              <a:t> – età, quest'ultima, in cui cominciava a spuntare la prima peluria. Gli unici eccessi tollerati erano quelli di chi si sceglieva giovani sopra il limite massimo d'età, mentre poteva passare guai seri con la giustizia chi infrangeva il limite minimo previsto.</a:t>
            </a:r>
          </a:p>
          <a:p>
            <a:pPr algn="just"/>
            <a:endParaRPr lang="it-IT" sz="2300" dirty="0"/>
          </a:p>
        </p:txBody>
      </p:sp>
    </p:spTree>
    <p:extLst>
      <p:ext uri="{BB962C8B-B14F-4D97-AF65-F5344CB8AC3E}">
        <p14:creationId xmlns:p14="http://schemas.microsoft.com/office/powerpoint/2010/main" val="2694597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0">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19" name="Rectangle 12">
            <a:extLst>
              <a:ext uri="{FF2B5EF4-FFF2-40B4-BE49-F238E27FC236}">
                <a16:creationId xmlns:a16="http://schemas.microsoft.com/office/drawing/2014/main" id="{B4E3C025-1190-490D-A7E8-FBB16A2CAA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20" name="Rectangle 14">
            <a:extLst>
              <a:ext uri="{FF2B5EF4-FFF2-40B4-BE49-F238E27FC236}">
                <a16:creationId xmlns:a16="http://schemas.microsoft.com/office/drawing/2014/main" id="{73106E57-42AD-4803-8DA8-AA87F53BC71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730" y="311577"/>
            <a:ext cx="8531352" cy="638251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7" name="Rectangle 16">
            <a:extLst>
              <a:ext uri="{FF2B5EF4-FFF2-40B4-BE49-F238E27FC236}">
                <a16:creationId xmlns:a16="http://schemas.microsoft.com/office/drawing/2014/main" id="{A668FB66-7DA2-4943-B38E-6DE102F0918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Segnaposto contenuto 5">
            <a:extLst>
              <a:ext uri="{FF2B5EF4-FFF2-40B4-BE49-F238E27FC236}">
                <a16:creationId xmlns:a16="http://schemas.microsoft.com/office/drawing/2014/main" id="{7B90FD20-D8F5-4891-A794-39CDE2919DF6}"/>
              </a:ext>
            </a:extLst>
          </p:cNvPr>
          <p:cNvPicPr>
            <a:picLocks noGrp="1" noChangeAspect="1"/>
          </p:cNvPicPr>
          <p:nvPr>
            <p:ph sz="half" idx="1"/>
          </p:nvPr>
        </p:nvPicPr>
        <p:blipFill rotWithShape="1">
          <a:blip r:embed="rId2"/>
          <a:srcRect t="10135" b="19569"/>
          <a:stretch/>
        </p:blipFill>
        <p:spPr>
          <a:xfrm>
            <a:off x="487321" y="476169"/>
            <a:ext cx="8202168" cy="6053328"/>
          </a:xfrm>
          <a:prstGeom prst="rect">
            <a:avLst/>
          </a:prstGeom>
        </p:spPr>
      </p:pic>
      <p:sp>
        <p:nvSpPr>
          <p:cNvPr id="2" name="Titolo 1">
            <a:extLst>
              <a:ext uri="{FF2B5EF4-FFF2-40B4-BE49-F238E27FC236}">
                <a16:creationId xmlns:a16="http://schemas.microsoft.com/office/drawing/2014/main" id="{A7FDB109-93F7-412F-BB8B-73127F41F1A6}"/>
              </a:ext>
            </a:extLst>
          </p:cNvPr>
          <p:cNvSpPr>
            <a:spLocks noGrp="1"/>
          </p:cNvSpPr>
          <p:nvPr>
            <p:ph type="title"/>
          </p:nvPr>
        </p:nvSpPr>
        <p:spPr>
          <a:xfrm>
            <a:off x="9009548" y="476170"/>
            <a:ext cx="2936917" cy="452744"/>
          </a:xfrm>
        </p:spPr>
        <p:txBody>
          <a:bodyPr vert="horz" lIns="91440" tIns="45720" rIns="91440" bIns="45720" rtlCol="0" anchor="b">
            <a:normAutofit fontScale="90000"/>
          </a:bodyPr>
          <a:lstStyle/>
          <a:p>
            <a:pPr algn="ctr"/>
            <a:r>
              <a:rPr lang="en-US" sz="2800" dirty="0">
                <a:solidFill>
                  <a:srgbClr val="FFFFFF"/>
                </a:solidFill>
              </a:rPr>
              <a:t>ARISTOFANE</a:t>
            </a:r>
          </a:p>
        </p:txBody>
      </p:sp>
      <p:sp>
        <p:nvSpPr>
          <p:cNvPr id="4" name="Segnaposto contenuto 3">
            <a:extLst>
              <a:ext uri="{FF2B5EF4-FFF2-40B4-BE49-F238E27FC236}">
                <a16:creationId xmlns:a16="http://schemas.microsoft.com/office/drawing/2014/main" id="{3F5BE295-D831-42C8-8681-4B2380B6467E}"/>
              </a:ext>
            </a:extLst>
          </p:cNvPr>
          <p:cNvSpPr>
            <a:spLocks noGrp="1"/>
          </p:cNvSpPr>
          <p:nvPr>
            <p:ph sz="half" idx="2"/>
          </p:nvPr>
        </p:nvSpPr>
        <p:spPr>
          <a:xfrm>
            <a:off x="9009548" y="1166658"/>
            <a:ext cx="2936918" cy="5362839"/>
          </a:xfrm>
        </p:spPr>
        <p:txBody>
          <a:bodyPr vert="horz" lIns="91440" tIns="45720" rIns="91440" bIns="45720" rtlCol="0">
            <a:noAutofit/>
          </a:bodyPr>
          <a:lstStyle/>
          <a:p>
            <a:pPr marL="0" indent="0" algn="just">
              <a:buNone/>
            </a:pPr>
            <a:r>
              <a:rPr lang="it-IT" sz="1900" dirty="0">
                <a:solidFill>
                  <a:srgbClr val="FFFFFF"/>
                </a:solidFill>
              </a:rPr>
              <a:t>Platone a parte, non tutti gli intellettuali dell'epoca si dichiaravano apertamente favorevoli agli amori omosessuali. C’era chi anzi, come </a:t>
            </a:r>
            <a:r>
              <a:rPr lang="it-IT" sz="1900" b="1" dirty="0">
                <a:solidFill>
                  <a:srgbClr val="FFFFFF"/>
                </a:solidFill>
              </a:rPr>
              <a:t>Aristofane</a:t>
            </a:r>
            <a:r>
              <a:rPr lang="it-IT" sz="1900" dirty="0">
                <a:solidFill>
                  <a:srgbClr val="FFFFFF"/>
                </a:solidFill>
              </a:rPr>
              <a:t>, non perdeva occasione per attribuire la </a:t>
            </a:r>
            <a:r>
              <a:rPr lang="it-IT" sz="1900" b="1" dirty="0">
                <a:solidFill>
                  <a:srgbClr val="FFFFFF"/>
                </a:solidFill>
              </a:rPr>
              <a:t>decadenza</a:t>
            </a:r>
            <a:r>
              <a:rPr lang="it-IT" sz="1900" dirty="0">
                <a:solidFill>
                  <a:srgbClr val="FFFFFF"/>
                </a:solidFill>
              </a:rPr>
              <a:t> dei costumi ateniesi proprio a chi si abbandonava dissennatamente alla </a:t>
            </a:r>
            <a:r>
              <a:rPr lang="it-IT" sz="1900" b="1" dirty="0">
                <a:solidFill>
                  <a:srgbClr val="FFFFFF"/>
                </a:solidFill>
              </a:rPr>
              <a:t>viziosa</a:t>
            </a:r>
            <a:r>
              <a:rPr lang="it-IT" sz="1900" dirty="0">
                <a:solidFill>
                  <a:srgbClr val="FFFFFF"/>
                </a:solidFill>
              </a:rPr>
              <a:t> </a:t>
            </a:r>
            <a:r>
              <a:rPr lang="it-IT" sz="1900" u="sng" dirty="0">
                <a:solidFill>
                  <a:srgbClr val="FFFFFF"/>
                </a:solidFill>
              </a:rPr>
              <a:t>pratica omosessuale</a:t>
            </a:r>
            <a:r>
              <a:rPr lang="it-IT" sz="1900" dirty="0">
                <a:solidFill>
                  <a:srgbClr val="FFFFFF"/>
                </a:solidFill>
              </a:rPr>
              <a:t>.</a:t>
            </a:r>
            <a:endParaRPr lang="en-US" sz="1900" dirty="0">
              <a:solidFill>
                <a:srgbClr val="FFFFFF"/>
              </a:solidFill>
            </a:endParaRPr>
          </a:p>
        </p:txBody>
      </p:sp>
    </p:spTree>
    <p:extLst>
      <p:ext uri="{BB962C8B-B14F-4D97-AF65-F5344CB8AC3E}">
        <p14:creationId xmlns:p14="http://schemas.microsoft.com/office/powerpoint/2010/main" val="3798305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pic>
        <p:nvPicPr>
          <p:cNvPr id="6" name="Segnaposto contenuto 5">
            <a:extLst>
              <a:ext uri="{FF2B5EF4-FFF2-40B4-BE49-F238E27FC236}">
                <a16:creationId xmlns:a16="http://schemas.microsoft.com/office/drawing/2014/main" id="{5C9CAB57-137D-4A67-96DB-14E2A6336C97}"/>
              </a:ext>
            </a:extLst>
          </p:cNvPr>
          <p:cNvPicPr>
            <a:picLocks noGrp="1" noChangeAspect="1"/>
          </p:cNvPicPr>
          <p:nvPr>
            <p:ph sz="half" idx="1"/>
          </p:nvPr>
        </p:nvPicPr>
        <p:blipFill rotWithShape="1">
          <a:blip r:embed="rId2"/>
          <a:srcRect l="5253" r="8585" b="-2"/>
          <a:stretch/>
        </p:blipFill>
        <p:spPr>
          <a:xfrm>
            <a:off x="7837371" y="237744"/>
            <a:ext cx="4124416" cy="6382512"/>
          </a:xfrm>
          <a:prstGeom prst="rect">
            <a:avLst/>
          </a:prstGeom>
        </p:spPr>
      </p:pic>
      <p:sp>
        <p:nvSpPr>
          <p:cNvPr id="13" name="Rectangle 12">
            <a:extLst>
              <a:ext uri="{FF2B5EF4-FFF2-40B4-BE49-F238E27FC236}">
                <a16:creationId xmlns:a16="http://schemas.microsoft.com/office/drawing/2014/main" id="{891D1FF4-7F97-4936-9A4C-9FB71D8FB4F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7744" y="237744"/>
            <a:ext cx="7652977"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id="{19AF6C87-C14F-4C9B-A3E5-C499E04FF4C2}"/>
              </a:ext>
            </a:extLst>
          </p:cNvPr>
          <p:cNvSpPr>
            <a:spLocks noGrp="1"/>
          </p:cNvSpPr>
          <p:nvPr>
            <p:ph type="title"/>
          </p:nvPr>
        </p:nvSpPr>
        <p:spPr>
          <a:xfrm>
            <a:off x="868680" y="642594"/>
            <a:ext cx="6281928" cy="837864"/>
          </a:xfrm>
        </p:spPr>
        <p:txBody>
          <a:bodyPr vert="horz" lIns="91440" tIns="45720" rIns="91440" bIns="45720" rtlCol="0" anchor="ctr">
            <a:normAutofit/>
          </a:bodyPr>
          <a:lstStyle/>
          <a:p>
            <a:pPr algn="ctr"/>
            <a:r>
              <a:rPr lang="en-US" dirty="0"/>
              <a:t>SENOFONTE</a:t>
            </a:r>
          </a:p>
        </p:txBody>
      </p:sp>
      <p:sp>
        <p:nvSpPr>
          <p:cNvPr id="4" name="Segnaposto contenuto 3">
            <a:extLst>
              <a:ext uri="{FF2B5EF4-FFF2-40B4-BE49-F238E27FC236}">
                <a16:creationId xmlns:a16="http://schemas.microsoft.com/office/drawing/2014/main" id="{CBE67603-E472-4604-8B02-B2CA7E769112}"/>
              </a:ext>
            </a:extLst>
          </p:cNvPr>
          <p:cNvSpPr>
            <a:spLocks noGrp="1"/>
          </p:cNvSpPr>
          <p:nvPr>
            <p:ph sz="half" idx="2"/>
          </p:nvPr>
        </p:nvSpPr>
        <p:spPr>
          <a:xfrm>
            <a:off x="868680" y="1885309"/>
            <a:ext cx="6281928" cy="4559034"/>
          </a:xfrm>
        </p:spPr>
        <p:txBody>
          <a:bodyPr vert="horz" lIns="91440" tIns="45720" rIns="91440" bIns="45720" rtlCol="0">
            <a:noAutofit/>
          </a:bodyPr>
          <a:lstStyle/>
          <a:p>
            <a:pPr marL="0" indent="0" algn="just">
              <a:buNone/>
            </a:pPr>
            <a:r>
              <a:rPr lang="it-IT" sz="2400" dirty="0"/>
              <a:t>Senofonte, autore di un'opera omonima a quella più celebre platonica e anch'essa intitolata </a:t>
            </a:r>
            <a:r>
              <a:rPr lang="it-IT" sz="2400" b="1" i="1" dirty="0"/>
              <a:t>Simposio</a:t>
            </a:r>
            <a:r>
              <a:rPr lang="it-IT" sz="2400" dirty="0"/>
              <a:t>, il cui fine dichiarato voleva essere, appunto, quello di </a:t>
            </a:r>
            <a:r>
              <a:rPr lang="it-IT" sz="2400" b="1" dirty="0"/>
              <a:t>smontare</a:t>
            </a:r>
            <a:r>
              <a:rPr lang="it-IT" sz="2400" dirty="0"/>
              <a:t> la teoria in difesa dell'amore omosessuale avanzata da Platone. Senofonte era infatti convinto sostenitore della teoria opposta, ovvero della </a:t>
            </a:r>
            <a:r>
              <a:rPr lang="it-IT" sz="2400" b="1" dirty="0"/>
              <a:t>supremazia</a:t>
            </a:r>
            <a:r>
              <a:rPr lang="it-IT" sz="2400" dirty="0"/>
              <a:t> </a:t>
            </a:r>
            <a:r>
              <a:rPr lang="it-IT" sz="2400" u="sng" dirty="0"/>
              <a:t>dell'amore eterosessuale</a:t>
            </a:r>
            <a:r>
              <a:rPr lang="it-IT" sz="2400" dirty="0"/>
              <a:t>, purché confinato </a:t>
            </a:r>
            <a:r>
              <a:rPr lang="it-IT" sz="2400" u="sng" dirty="0"/>
              <a:t>entro i limiti</a:t>
            </a:r>
            <a:r>
              <a:rPr lang="it-IT" sz="2400" dirty="0"/>
              <a:t> ristretti del matrimonio e finalizzato alla </a:t>
            </a:r>
            <a:r>
              <a:rPr lang="it-IT" sz="2400" b="1" dirty="0"/>
              <a:t>riproduzione</a:t>
            </a:r>
            <a:r>
              <a:rPr lang="it-IT" sz="2400" dirty="0"/>
              <a:t>.</a:t>
            </a:r>
            <a:endParaRPr lang="en-US" sz="2400" dirty="0"/>
          </a:p>
        </p:txBody>
      </p:sp>
    </p:spTree>
    <p:extLst>
      <p:ext uri="{BB962C8B-B14F-4D97-AF65-F5344CB8AC3E}">
        <p14:creationId xmlns:p14="http://schemas.microsoft.com/office/powerpoint/2010/main" val="1423082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13" name="Rectangle 12">
            <a:extLst>
              <a:ext uri="{FF2B5EF4-FFF2-40B4-BE49-F238E27FC236}">
                <a16:creationId xmlns:a16="http://schemas.microsoft.com/office/drawing/2014/main" id="{B4E3C025-1190-490D-A7E8-FBB16A2CAA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3106E57-42AD-4803-8DA8-AA87F53BC71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730" y="311577"/>
            <a:ext cx="8531352" cy="638251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7" name="Rectangle 16">
            <a:extLst>
              <a:ext uri="{FF2B5EF4-FFF2-40B4-BE49-F238E27FC236}">
                <a16:creationId xmlns:a16="http://schemas.microsoft.com/office/drawing/2014/main" id="{A668FB66-7DA2-4943-B38E-6DE102F0918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Segnaposto contenuto 5">
            <a:extLst>
              <a:ext uri="{FF2B5EF4-FFF2-40B4-BE49-F238E27FC236}">
                <a16:creationId xmlns:a16="http://schemas.microsoft.com/office/drawing/2014/main" id="{947E1BBA-8770-47A8-845B-31AB26E9CBFC}"/>
              </a:ext>
            </a:extLst>
          </p:cNvPr>
          <p:cNvPicPr>
            <a:picLocks noGrp="1" noChangeAspect="1"/>
          </p:cNvPicPr>
          <p:nvPr>
            <p:ph sz="half" idx="1"/>
          </p:nvPr>
        </p:nvPicPr>
        <p:blipFill rotWithShape="1">
          <a:blip r:embed="rId2"/>
          <a:srcRect l="11645" r="17897" b="2"/>
          <a:stretch/>
        </p:blipFill>
        <p:spPr>
          <a:xfrm>
            <a:off x="487321" y="476169"/>
            <a:ext cx="8202168" cy="6053328"/>
          </a:xfrm>
          <a:prstGeom prst="rect">
            <a:avLst/>
          </a:prstGeom>
        </p:spPr>
      </p:pic>
      <p:sp>
        <p:nvSpPr>
          <p:cNvPr id="2" name="Titolo 1">
            <a:extLst>
              <a:ext uri="{FF2B5EF4-FFF2-40B4-BE49-F238E27FC236}">
                <a16:creationId xmlns:a16="http://schemas.microsoft.com/office/drawing/2014/main" id="{857D74B3-8202-415A-B65B-9E831568F8F5}"/>
              </a:ext>
            </a:extLst>
          </p:cNvPr>
          <p:cNvSpPr>
            <a:spLocks noGrp="1"/>
          </p:cNvSpPr>
          <p:nvPr>
            <p:ph type="title"/>
          </p:nvPr>
        </p:nvSpPr>
        <p:spPr>
          <a:xfrm>
            <a:off x="9018673" y="476170"/>
            <a:ext cx="2927793" cy="583374"/>
          </a:xfrm>
        </p:spPr>
        <p:txBody>
          <a:bodyPr vert="horz" lIns="91440" tIns="45720" rIns="91440" bIns="45720" rtlCol="0" anchor="b">
            <a:normAutofit/>
          </a:bodyPr>
          <a:lstStyle/>
          <a:p>
            <a:pPr algn="ctr"/>
            <a:r>
              <a:rPr lang="en-US" sz="2800" dirty="0">
                <a:solidFill>
                  <a:srgbClr val="FFFFFF"/>
                </a:solidFill>
              </a:rPr>
              <a:t>PLUTARCO 1/2</a:t>
            </a:r>
          </a:p>
        </p:txBody>
      </p:sp>
      <p:sp>
        <p:nvSpPr>
          <p:cNvPr id="4" name="Segnaposto contenuto 3">
            <a:extLst>
              <a:ext uri="{FF2B5EF4-FFF2-40B4-BE49-F238E27FC236}">
                <a16:creationId xmlns:a16="http://schemas.microsoft.com/office/drawing/2014/main" id="{42BFBC24-D79C-4B9C-8BF3-5E8C4A32C359}"/>
              </a:ext>
            </a:extLst>
          </p:cNvPr>
          <p:cNvSpPr>
            <a:spLocks noGrp="1"/>
          </p:cNvSpPr>
          <p:nvPr>
            <p:ph sz="half" idx="2"/>
          </p:nvPr>
        </p:nvSpPr>
        <p:spPr>
          <a:xfrm>
            <a:off x="9009548" y="1297288"/>
            <a:ext cx="2936918" cy="5232209"/>
          </a:xfrm>
        </p:spPr>
        <p:txBody>
          <a:bodyPr vert="horz" lIns="91440" tIns="45720" rIns="91440" bIns="45720" rtlCol="0">
            <a:noAutofit/>
          </a:bodyPr>
          <a:lstStyle/>
          <a:p>
            <a:pPr marL="0" indent="0" algn="just">
              <a:buNone/>
            </a:pPr>
            <a:r>
              <a:rPr lang="it-IT" sz="2000" dirty="0">
                <a:solidFill>
                  <a:srgbClr val="FFFFFF"/>
                </a:solidFill>
              </a:rPr>
              <a:t>Più ambivalente è la posizione di </a:t>
            </a:r>
            <a:r>
              <a:rPr lang="it-IT" sz="2000" b="1" dirty="0">
                <a:solidFill>
                  <a:srgbClr val="FFFFFF"/>
                </a:solidFill>
              </a:rPr>
              <a:t>Plutarco</a:t>
            </a:r>
            <a:r>
              <a:rPr lang="it-IT" sz="2000" dirty="0">
                <a:solidFill>
                  <a:srgbClr val="FFFFFF"/>
                </a:solidFill>
              </a:rPr>
              <a:t>, dove nell'</a:t>
            </a:r>
            <a:r>
              <a:rPr lang="it-IT" sz="2000" b="1" i="1" dirty="0" err="1">
                <a:solidFill>
                  <a:srgbClr val="FFFFFF"/>
                </a:solidFill>
              </a:rPr>
              <a:t>Amatorius</a:t>
            </a:r>
            <a:r>
              <a:rPr lang="it-IT" sz="2000" dirty="0">
                <a:solidFill>
                  <a:srgbClr val="FFFFFF"/>
                </a:solidFill>
              </a:rPr>
              <a:t> pare anch'egli convinto come Senofonte della bontà di un amore consumato </a:t>
            </a:r>
            <a:r>
              <a:rPr lang="it-IT" sz="2000" u="sng" dirty="0">
                <a:solidFill>
                  <a:srgbClr val="FFFFFF"/>
                </a:solidFill>
              </a:rPr>
              <a:t>entro i confini</a:t>
            </a:r>
            <a:r>
              <a:rPr lang="it-IT" sz="2000" dirty="0">
                <a:solidFill>
                  <a:srgbClr val="FFFFFF"/>
                </a:solidFill>
              </a:rPr>
              <a:t> del </a:t>
            </a:r>
            <a:r>
              <a:rPr lang="it-IT" sz="2000" b="1" dirty="0">
                <a:solidFill>
                  <a:srgbClr val="FFFFFF"/>
                </a:solidFill>
              </a:rPr>
              <a:t>matrimonio</a:t>
            </a:r>
            <a:r>
              <a:rPr lang="it-IT" sz="2000" dirty="0">
                <a:solidFill>
                  <a:srgbClr val="FFFFFF"/>
                </a:solidFill>
              </a:rPr>
              <a:t> – non a caso lui stesso si era sposato –, soprattutto vista l'indiscussa «</a:t>
            </a:r>
            <a:r>
              <a:rPr lang="it-IT" sz="2000" u="sng" dirty="0">
                <a:solidFill>
                  <a:srgbClr val="FFFFFF"/>
                </a:solidFill>
              </a:rPr>
              <a:t>utilità biologica</a:t>
            </a:r>
            <a:r>
              <a:rPr lang="it-IT" sz="2000" dirty="0">
                <a:solidFill>
                  <a:srgbClr val="FFFFFF"/>
                </a:solidFill>
              </a:rPr>
              <a:t>» di un'unione fra maschio e femmina.</a:t>
            </a:r>
            <a:endParaRPr lang="en-US" sz="2000" dirty="0">
              <a:solidFill>
                <a:srgbClr val="FFFFFF"/>
              </a:solidFill>
            </a:endParaRPr>
          </a:p>
        </p:txBody>
      </p:sp>
    </p:spTree>
    <p:extLst>
      <p:ext uri="{BB962C8B-B14F-4D97-AF65-F5344CB8AC3E}">
        <p14:creationId xmlns:p14="http://schemas.microsoft.com/office/powerpoint/2010/main" val="2555597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0">
            <a:extLst>
              <a:ext uri="{FF2B5EF4-FFF2-40B4-BE49-F238E27FC236}">
                <a16:creationId xmlns:a16="http://schemas.microsoft.com/office/drawing/2014/main" id="{4999FE9C-D8F9-4F9B-B95B-608C3EF6B20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1" name="Rectangle 12">
            <a:extLst>
              <a:ext uri="{FF2B5EF4-FFF2-40B4-BE49-F238E27FC236}">
                <a16:creationId xmlns:a16="http://schemas.microsoft.com/office/drawing/2014/main" id="{E8370766-CC13-4DF4-AF0A-0E820B8DC82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useBgFill="1">
        <p:nvSpPr>
          <p:cNvPr id="22" name="Rectangle 14">
            <a:extLst>
              <a:ext uri="{FF2B5EF4-FFF2-40B4-BE49-F238E27FC236}">
                <a16:creationId xmlns:a16="http://schemas.microsoft.com/office/drawing/2014/main" id="{57B3C4F9-03D9-4B39-9F3C-03665423051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29" y="237744"/>
            <a:ext cx="8531352" cy="6382512"/>
          </a:xfrm>
          <a:prstGeom prst="rect">
            <a:avLst/>
          </a:prstGeom>
          <a:ln w="6350" cap="flat" cmpd="sng" algn="ctr">
            <a:noFill/>
            <a:prstDash val="solid"/>
          </a:ln>
          <a:effectLst>
            <a:outerShdw blurRad="50800" algn="ctr" rotWithShape="0">
              <a:prstClr val="black">
                <a:alpha val="66000"/>
              </a:prstClr>
            </a:outerShdw>
            <a:softEdge rad="0"/>
          </a:effectLst>
        </p:spPr>
      </p:sp>
      <p:sp>
        <p:nvSpPr>
          <p:cNvPr id="23" name="Rectangle 16">
            <a:extLst>
              <a:ext uri="{FF2B5EF4-FFF2-40B4-BE49-F238E27FC236}">
                <a16:creationId xmlns:a16="http://schemas.microsoft.com/office/drawing/2014/main" id="{3B61CA66-E7F4-49EC-89DC-F37EE693340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886ACB74-3D88-4CD7-B619-829D70AD4C1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0122" y="413053"/>
            <a:ext cx="8212114" cy="6064596"/>
          </a:xfrm>
          <a:prstGeom prst="rect">
            <a:avLst/>
          </a:prstGeom>
          <a:noFill/>
          <a:ln w="6350" cap="sq" cmpd="sng" algn="ctr">
            <a:solidFill>
              <a:schemeClr val="tx1">
                <a:lumMod val="75000"/>
                <a:lumOff val="25000"/>
              </a:schemeClr>
            </a:solidFill>
            <a:prstDash val="solid"/>
            <a:miter lim="800000"/>
          </a:ln>
          <a:effectLst/>
        </p:spPr>
      </p:sp>
      <p:pic>
        <p:nvPicPr>
          <p:cNvPr id="6" name="Segnaposto contenuto 5">
            <a:extLst>
              <a:ext uri="{FF2B5EF4-FFF2-40B4-BE49-F238E27FC236}">
                <a16:creationId xmlns:a16="http://schemas.microsoft.com/office/drawing/2014/main" id="{ED7A0910-35E8-4D72-B5D0-A708731B5FC9}"/>
              </a:ext>
            </a:extLst>
          </p:cNvPr>
          <p:cNvPicPr>
            <a:picLocks noGrp="1" noChangeAspect="1"/>
          </p:cNvPicPr>
          <p:nvPr>
            <p:ph sz="half" idx="1"/>
          </p:nvPr>
        </p:nvPicPr>
        <p:blipFill>
          <a:blip r:embed="rId2"/>
          <a:stretch>
            <a:fillRect/>
          </a:stretch>
        </p:blipFill>
        <p:spPr>
          <a:xfrm>
            <a:off x="730162" y="864114"/>
            <a:ext cx="7561991" cy="5158179"/>
          </a:xfrm>
          <a:prstGeom prst="rect">
            <a:avLst/>
          </a:prstGeom>
        </p:spPr>
      </p:pic>
      <p:sp>
        <p:nvSpPr>
          <p:cNvPr id="2" name="Titolo 1">
            <a:extLst>
              <a:ext uri="{FF2B5EF4-FFF2-40B4-BE49-F238E27FC236}">
                <a16:creationId xmlns:a16="http://schemas.microsoft.com/office/drawing/2014/main" id="{8AEC91F0-E4CC-48B0-9F11-8CE3FE37D890}"/>
              </a:ext>
            </a:extLst>
          </p:cNvPr>
          <p:cNvSpPr>
            <a:spLocks noGrp="1"/>
          </p:cNvSpPr>
          <p:nvPr>
            <p:ph type="title"/>
          </p:nvPr>
        </p:nvSpPr>
        <p:spPr>
          <a:xfrm>
            <a:off x="9020386" y="413053"/>
            <a:ext cx="2926079" cy="573918"/>
          </a:xfrm>
        </p:spPr>
        <p:txBody>
          <a:bodyPr vert="horz" lIns="91440" tIns="45720" rIns="91440" bIns="45720" rtlCol="0" anchor="b">
            <a:normAutofit/>
          </a:bodyPr>
          <a:lstStyle/>
          <a:p>
            <a:pPr algn="ctr"/>
            <a:r>
              <a:rPr lang="en-US" sz="2800" dirty="0">
                <a:solidFill>
                  <a:srgbClr val="FFFFFF"/>
                </a:solidFill>
              </a:rPr>
              <a:t>PLUTARCO 2/2</a:t>
            </a:r>
          </a:p>
        </p:txBody>
      </p:sp>
      <p:sp>
        <p:nvSpPr>
          <p:cNvPr id="4" name="Segnaposto contenuto 3">
            <a:extLst>
              <a:ext uri="{FF2B5EF4-FFF2-40B4-BE49-F238E27FC236}">
                <a16:creationId xmlns:a16="http://schemas.microsoft.com/office/drawing/2014/main" id="{2F31B74B-D9D9-43F0-9200-66D924DAB836}"/>
              </a:ext>
            </a:extLst>
          </p:cNvPr>
          <p:cNvSpPr>
            <a:spLocks noGrp="1"/>
          </p:cNvSpPr>
          <p:nvPr>
            <p:ph sz="half" idx="2"/>
          </p:nvPr>
        </p:nvSpPr>
        <p:spPr>
          <a:xfrm>
            <a:off x="9020385" y="1162280"/>
            <a:ext cx="2926079" cy="5315369"/>
          </a:xfrm>
        </p:spPr>
        <p:txBody>
          <a:bodyPr vert="horz" lIns="91440" tIns="45720" rIns="91440" bIns="45720" rtlCol="0">
            <a:noAutofit/>
          </a:bodyPr>
          <a:lstStyle/>
          <a:p>
            <a:pPr marL="0" indent="0" algn="just">
              <a:buNone/>
            </a:pPr>
            <a:r>
              <a:rPr lang="it-IT" dirty="0">
                <a:solidFill>
                  <a:srgbClr val="FFFFFF"/>
                </a:solidFill>
              </a:rPr>
              <a:t>Tuttavia nella </a:t>
            </a:r>
            <a:r>
              <a:rPr lang="it-IT" b="1" i="1" dirty="0">
                <a:solidFill>
                  <a:srgbClr val="FFFFFF"/>
                </a:solidFill>
              </a:rPr>
              <a:t>Vita di </a:t>
            </a:r>
            <a:r>
              <a:rPr lang="it-IT" b="1" i="1" dirty="0" err="1">
                <a:solidFill>
                  <a:srgbClr val="FFFFFF"/>
                </a:solidFill>
              </a:rPr>
              <a:t>Pelopida</a:t>
            </a:r>
            <a:r>
              <a:rPr lang="it-IT" dirty="0">
                <a:solidFill>
                  <a:srgbClr val="FFFFFF"/>
                </a:solidFill>
              </a:rPr>
              <a:t> elogia il </a:t>
            </a:r>
            <a:r>
              <a:rPr lang="it-IT" u="sng" dirty="0">
                <a:solidFill>
                  <a:srgbClr val="FFFFFF"/>
                </a:solidFill>
              </a:rPr>
              <a:t>battaglione sacro</a:t>
            </a:r>
            <a:r>
              <a:rPr lang="it-IT" dirty="0">
                <a:solidFill>
                  <a:srgbClr val="FFFFFF"/>
                </a:solidFill>
              </a:rPr>
              <a:t> dei </a:t>
            </a:r>
            <a:r>
              <a:rPr lang="it-IT" b="1" dirty="0">
                <a:solidFill>
                  <a:srgbClr val="FFFFFF"/>
                </a:solidFill>
              </a:rPr>
              <a:t>tebani</a:t>
            </a:r>
            <a:r>
              <a:rPr lang="it-IT" dirty="0">
                <a:solidFill>
                  <a:srgbClr val="FFFFFF"/>
                </a:solidFill>
              </a:rPr>
              <a:t> “composto da centocinquanta coppie di amanti”, che morirono sì nella </a:t>
            </a:r>
            <a:r>
              <a:rPr lang="it-IT" u="sng" dirty="0">
                <a:solidFill>
                  <a:srgbClr val="FFFFFF"/>
                </a:solidFill>
              </a:rPr>
              <a:t>battaglia di </a:t>
            </a:r>
            <a:r>
              <a:rPr lang="it-IT" u="sng" dirty="0" err="1">
                <a:solidFill>
                  <a:srgbClr val="FFFFFF"/>
                </a:solidFill>
              </a:rPr>
              <a:t>Cheronea</a:t>
            </a:r>
            <a:r>
              <a:rPr lang="it-IT" dirty="0">
                <a:solidFill>
                  <a:srgbClr val="FFFFFF"/>
                </a:solidFill>
              </a:rPr>
              <a:t>, ma da invitti, l’uno al fianco dell’altro, dimostrando fino all’ultimo il valore di compagni d’arme e di amanti. È un po’ come se Plutarco rispettasse sia l'amore eterosessuale-biologico sia l'amore omosessuale-eroico.</a:t>
            </a:r>
            <a:endParaRPr lang="en-US" dirty="0">
              <a:solidFill>
                <a:srgbClr val="FFFFFF"/>
              </a:solidFill>
            </a:endParaRPr>
          </a:p>
        </p:txBody>
      </p:sp>
    </p:spTree>
    <p:extLst>
      <p:ext uri="{BB962C8B-B14F-4D97-AF65-F5344CB8AC3E}">
        <p14:creationId xmlns:p14="http://schemas.microsoft.com/office/powerpoint/2010/main" val="3360476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99FE9C-D8F9-4F9B-B95B-608C3EF6B20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useBgFill="1">
        <p:nvSpPr>
          <p:cNvPr id="13" name="Rectangle 12">
            <a:extLst>
              <a:ext uri="{FF2B5EF4-FFF2-40B4-BE49-F238E27FC236}">
                <a16:creationId xmlns:a16="http://schemas.microsoft.com/office/drawing/2014/main" id="{6B6401A4-FEE5-4976-857C-1FD0CDB2E2D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contenuto 5">
            <a:extLst>
              <a:ext uri="{FF2B5EF4-FFF2-40B4-BE49-F238E27FC236}">
                <a16:creationId xmlns:a16="http://schemas.microsoft.com/office/drawing/2014/main" id="{AE812DDC-29AA-4D5B-BAA8-44BF89817578}"/>
              </a:ext>
            </a:extLst>
          </p:cNvPr>
          <p:cNvPicPr>
            <a:picLocks noGrp="1" noChangeAspect="1"/>
          </p:cNvPicPr>
          <p:nvPr>
            <p:ph sz="half" idx="1"/>
          </p:nvPr>
        </p:nvPicPr>
        <p:blipFill>
          <a:blip r:embed="rId2"/>
          <a:stretch>
            <a:fillRect/>
          </a:stretch>
        </p:blipFill>
        <p:spPr>
          <a:xfrm>
            <a:off x="4667497" y="768542"/>
            <a:ext cx="6880072" cy="5160054"/>
          </a:xfrm>
          <a:prstGeom prst="rect">
            <a:avLst/>
          </a:prstGeom>
        </p:spPr>
      </p:pic>
      <p:sp>
        <p:nvSpPr>
          <p:cNvPr id="15" name="Rectangle 14">
            <a:extLst>
              <a:ext uri="{FF2B5EF4-FFF2-40B4-BE49-F238E27FC236}">
                <a16:creationId xmlns:a16="http://schemas.microsoft.com/office/drawing/2014/main" id="{0E9B969E-CD96-4162-BA90-449BBDA95EA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47AF1DF-6993-45FB-92A5-C36B1A680F6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id="{70C0A2D1-9FA3-4B71-ADF7-456333BA7BDE}"/>
              </a:ext>
            </a:extLst>
          </p:cNvPr>
          <p:cNvSpPr>
            <a:spLocks noGrp="1"/>
          </p:cNvSpPr>
          <p:nvPr>
            <p:ph type="title"/>
          </p:nvPr>
        </p:nvSpPr>
        <p:spPr>
          <a:xfrm>
            <a:off x="0" y="768542"/>
            <a:ext cx="4021295" cy="833545"/>
          </a:xfrm>
        </p:spPr>
        <p:txBody>
          <a:bodyPr vert="horz" lIns="91440" tIns="45720" rIns="91440" bIns="45720" rtlCol="0" anchor="ctr">
            <a:normAutofit/>
          </a:bodyPr>
          <a:lstStyle/>
          <a:p>
            <a:pPr algn="ctr"/>
            <a:r>
              <a:rPr lang="en-US" sz="3200" dirty="0">
                <a:solidFill>
                  <a:srgbClr val="FFFFFF"/>
                </a:solidFill>
              </a:rPr>
              <a:t>ARISTOTELE</a:t>
            </a:r>
          </a:p>
        </p:txBody>
      </p:sp>
      <p:sp>
        <p:nvSpPr>
          <p:cNvPr id="4" name="Segnaposto contenuto 3">
            <a:extLst>
              <a:ext uri="{FF2B5EF4-FFF2-40B4-BE49-F238E27FC236}">
                <a16:creationId xmlns:a16="http://schemas.microsoft.com/office/drawing/2014/main" id="{89FB183F-0487-42BA-BE3D-16CBC781DC97}"/>
              </a:ext>
            </a:extLst>
          </p:cNvPr>
          <p:cNvSpPr>
            <a:spLocks noGrp="1"/>
          </p:cNvSpPr>
          <p:nvPr>
            <p:ph sz="half" idx="2"/>
          </p:nvPr>
        </p:nvSpPr>
        <p:spPr>
          <a:xfrm>
            <a:off x="1" y="1839831"/>
            <a:ext cx="4021294" cy="4088765"/>
          </a:xfrm>
        </p:spPr>
        <p:txBody>
          <a:bodyPr vert="horz" lIns="91440" tIns="45720" rIns="91440" bIns="45720" rtlCol="0">
            <a:noAutofit/>
          </a:bodyPr>
          <a:lstStyle/>
          <a:p>
            <a:pPr marL="0" indent="0" algn="just">
              <a:buNone/>
            </a:pPr>
            <a:r>
              <a:rPr lang="it-IT" sz="2000" b="1" dirty="0">
                <a:solidFill>
                  <a:srgbClr val="FFFFFF"/>
                </a:solidFill>
              </a:rPr>
              <a:t>Aristotele</a:t>
            </a:r>
            <a:r>
              <a:rPr lang="it-IT" sz="2000" dirty="0">
                <a:solidFill>
                  <a:srgbClr val="FFFFFF"/>
                </a:solidFill>
              </a:rPr>
              <a:t> aveva una </a:t>
            </a:r>
            <a:r>
              <a:rPr lang="it-IT" sz="2000" u="sng" dirty="0">
                <a:solidFill>
                  <a:srgbClr val="FFFFFF"/>
                </a:solidFill>
              </a:rPr>
              <a:t>posizione dispregiativa</a:t>
            </a:r>
            <a:r>
              <a:rPr lang="it-IT" sz="2000" dirty="0">
                <a:solidFill>
                  <a:srgbClr val="FFFFFF"/>
                </a:solidFill>
              </a:rPr>
              <a:t> verso gli omosessuali, che alla sua maniera si limitava a distinguere in due categorie: omosessuali «</a:t>
            </a:r>
            <a:r>
              <a:rPr lang="it-IT" sz="2000" u="sng" dirty="0">
                <a:solidFill>
                  <a:srgbClr val="FFFFFF"/>
                </a:solidFill>
              </a:rPr>
              <a:t>per natura</a:t>
            </a:r>
            <a:r>
              <a:rPr lang="it-IT" sz="2000" dirty="0">
                <a:solidFill>
                  <a:srgbClr val="FFFFFF"/>
                </a:solidFill>
              </a:rPr>
              <a:t>» o «</a:t>
            </a:r>
            <a:r>
              <a:rPr lang="it-IT" sz="2000" u="sng" dirty="0">
                <a:solidFill>
                  <a:srgbClr val="FFFFFF"/>
                </a:solidFill>
              </a:rPr>
              <a:t>per abitudine</a:t>
            </a:r>
            <a:r>
              <a:rPr lang="it-IT" sz="2000" dirty="0">
                <a:solidFill>
                  <a:srgbClr val="FFFFFF"/>
                </a:solidFill>
              </a:rPr>
              <a:t>»  e li considerava dei malati. Il </a:t>
            </a:r>
            <a:r>
              <a:rPr lang="it-IT" sz="2000" b="1" dirty="0">
                <a:solidFill>
                  <a:srgbClr val="FFFFFF"/>
                </a:solidFill>
              </a:rPr>
              <a:t>pregiudizio</a:t>
            </a:r>
            <a:r>
              <a:rPr lang="it-IT" sz="2000" dirty="0">
                <a:solidFill>
                  <a:srgbClr val="FFFFFF"/>
                </a:solidFill>
              </a:rPr>
              <a:t> dell’omosessualità trattata alla stregua di una </a:t>
            </a:r>
            <a:r>
              <a:rPr lang="it-IT" sz="2000" b="1" dirty="0">
                <a:solidFill>
                  <a:srgbClr val="FFFFFF"/>
                </a:solidFill>
              </a:rPr>
              <a:t>patologia</a:t>
            </a:r>
            <a:r>
              <a:rPr lang="it-IT" sz="2000" dirty="0">
                <a:solidFill>
                  <a:srgbClr val="FFFFFF"/>
                </a:solidFill>
              </a:rPr>
              <a:t> da curare risale a questa distorta visione aristotelica.</a:t>
            </a:r>
            <a:endParaRPr lang="en-US" sz="2000" dirty="0">
              <a:solidFill>
                <a:srgbClr val="FFFFFF"/>
              </a:solidFill>
            </a:endParaRPr>
          </a:p>
        </p:txBody>
      </p:sp>
    </p:spTree>
    <p:extLst>
      <p:ext uri="{BB962C8B-B14F-4D97-AF65-F5344CB8AC3E}">
        <p14:creationId xmlns:p14="http://schemas.microsoft.com/office/powerpoint/2010/main" val="1464269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0">
            <a:extLst>
              <a:ext uri="{FF2B5EF4-FFF2-40B4-BE49-F238E27FC236}">
                <a16:creationId xmlns:a16="http://schemas.microsoft.com/office/drawing/2014/main" id="{4999FE9C-D8F9-4F9B-B95B-608C3EF6B20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useBgFill="1">
        <p:nvSpPr>
          <p:cNvPr id="21" name="Rectangle 12">
            <a:extLst>
              <a:ext uri="{FF2B5EF4-FFF2-40B4-BE49-F238E27FC236}">
                <a16:creationId xmlns:a16="http://schemas.microsoft.com/office/drawing/2014/main" id="{6936D704-5904-42AD-9DA1-E236DCE15D6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57945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contenuto 5">
            <a:extLst>
              <a:ext uri="{FF2B5EF4-FFF2-40B4-BE49-F238E27FC236}">
                <a16:creationId xmlns:a16="http://schemas.microsoft.com/office/drawing/2014/main" id="{E3C28503-BA13-4C14-902B-95C31B768503}"/>
              </a:ext>
            </a:extLst>
          </p:cNvPr>
          <p:cNvPicPr>
            <a:picLocks noGrp="1" noChangeAspect="1"/>
          </p:cNvPicPr>
          <p:nvPr>
            <p:ph sz="half" idx="1"/>
          </p:nvPr>
        </p:nvPicPr>
        <p:blipFill>
          <a:blip r:embed="rId2"/>
          <a:stretch>
            <a:fillRect/>
          </a:stretch>
        </p:blipFill>
        <p:spPr>
          <a:xfrm>
            <a:off x="727654" y="1288538"/>
            <a:ext cx="5367165" cy="4293732"/>
          </a:xfrm>
          <a:prstGeom prst="rect">
            <a:avLst/>
          </a:prstGeom>
        </p:spPr>
      </p:pic>
      <p:sp>
        <p:nvSpPr>
          <p:cNvPr id="2" name="Titolo 1">
            <a:extLst>
              <a:ext uri="{FF2B5EF4-FFF2-40B4-BE49-F238E27FC236}">
                <a16:creationId xmlns:a16="http://schemas.microsoft.com/office/drawing/2014/main" id="{657B61CE-7447-4E53-8BA8-C9D041E76173}"/>
              </a:ext>
            </a:extLst>
          </p:cNvPr>
          <p:cNvSpPr>
            <a:spLocks noGrp="1"/>
          </p:cNvSpPr>
          <p:nvPr>
            <p:ph type="title"/>
          </p:nvPr>
        </p:nvSpPr>
        <p:spPr>
          <a:xfrm>
            <a:off x="6587777" y="237744"/>
            <a:ext cx="5369527" cy="647627"/>
          </a:xfrm>
        </p:spPr>
        <p:txBody>
          <a:bodyPr vert="horz" lIns="91440" tIns="45720" rIns="91440" bIns="45720" rtlCol="0" anchor="ctr">
            <a:normAutofit fontScale="90000"/>
          </a:bodyPr>
          <a:lstStyle/>
          <a:p>
            <a:pPr algn="ctr"/>
            <a:r>
              <a:rPr lang="en-US" dirty="0"/>
              <a:t>COME LA PENSO</a:t>
            </a:r>
          </a:p>
        </p:txBody>
      </p:sp>
      <p:sp>
        <p:nvSpPr>
          <p:cNvPr id="4" name="Segnaposto contenuto 3">
            <a:extLst>
              <a:ext uri="{FF2B5EF4-FFF2-40B4-BE49-F238E27FC236}">
                <a16:creationId xmlns:a16="http://schemas.microsoft.com/office/drawing/2014/main" id="{0067473E-877B-4571-A446-B6AA7B301F37}"/>
              </a:ext>
            </a:extLst>
          </p:cNvPr>
          <p:cNvSpPr>
            <a:spLocks noGrp="1"/>
          </p:cNvSpPr>
          <p:nvPr>
            <p:ph sz="half" idx="2"/>
          </p:nvPr>
        </p:nvSpPr>
        <p:spPr>
          <a:xfrm>
            <a:off x="6587777" y="1045029"/>
            <a:ext cx="5369527" cy="5575227"/>
          </a:xfrm>
        </p:spPr>
        <p:txBody>
          <a:bodyPr vert="horz" lIns="91440" tIns="45720" rIns="91440" bIns="45720" rtlCol="0">
            <a:noAutofit/>
          </a:bodyPr>
          <a:lstStyle/>
          <a:p>
            <a:pPr marL="0" indent="0" algn="just">
              <a:buNone/>
            </a:pPr>
            <a:r>
              <a:rPr lang="it-IT" sz="2400" dirty="0"/>
              <a:t>Ogni amore è lecito purché sia baciato dall’Eros </a:t>
            </a:r>
            <a:r>
              <a:rPr lang="it-IT" sz="2400" b="1" dirty="0"/>
              <a:t>celeste</a:t>
            </a:r>
            <a:r>
              <a:rPr lang="it-IT" sz="2400" dirty="0"/>
              <a:t>. Perché «se il sesso </a:t>
            </a:r>
            <a:r>
              <a:rPr lang="it-IT" sz="2400" u="sng" dirty="0"/>
              <a:t>da solo</a:t>
            </a:r>
            <a:r>
              <a:rPr lang="it-IT" sz="2400" dirty="0"/>
              <a:t> è una forma di ginnastica dei corpi, il sesso </a:t>
            </a:r>
            <a:r>
              <a:rPr lang="it-IT" sz="2400" b="1" dirty="0"/>
              <a:t>alleato</a:t>
            </a:r>
            <a:r>
              <a:rPr lang="it-IT" sz="2400" dirty="0"/>
              <a:t> dell’amore è il più efficace </a:t>
            </a:r>
            <a:r>
              <a:rPr lang="it-IT" sz="2400" b="1" dirty="0"/>
              <a:t>antidoto</a:t>
            </a:r>
            <a:r>
              <a:rPr lang="it-IT" sz="2400" dirty="0"/>
              <a:t> alla </a:t>
            </a:r>
            <a:r>
              <a:rPr lang="it-IT" sz="2400" u="sng" dirty="0"/>
              <a:t>sofferenza umana</a:t>
            </a:r>
            <a:r>
              <a:rPr lang="it-IT" sz="2400" dirty="0"/>
              <a:t>. È vero, </a:t>
            </a:r>
            <a:r>
              <a:rPr lang="it-IT" sz="2400" b="1" dirty="0"/>
              <a:t>Eros</a:t>
            </a:r>
            <a:r>
              <a:rPr lang="it-IT" sz="2400" dirty="0"/>
              <a:t>, che è </a:t>
            </a:r>
            <a:r>
              <a:rPr lang="it-IT" sz="2400" u="sng" dirty="0"/>
              <a:t>istinto di vita</a:t>
            </a:r>
            <a:r>
              <a:rPr lang="it-IT" sz="2400" dirty="0"/>
              <a:t>, non può curarci da </a:t>
            </a:r>
            <a:r>
              <a:rPr lang="it-IT" sz="2400" b="1" dirty="0"/>
              <a:t>Thanatos</a:t>
            </a:r>
            <a:r>
              <a:rPr lang="it-IT" sz="2400" dirty="0"/>
              <a:t>, che è – all’opposto – </a:t>
            </a:r>
            <a:r>
              <a:rPr lang="it-IT" sz="2400" u="sng" dirty="0"/>
              <a:t>istinto di morte</a:t>
            </a:r>
            <a:r>
              <a:rPr lang="it-IT" sz="2400" dirty="0"/>
              <a:t>» pur tuttavia «rimane il suo più valido </a:t>
            </a:r>
            <a:r>
              <a:rPr lang="it-IT" sz="2400" b="1" dirty="0"/>
              <a:t>antagonista</a:t>
            </a:r>
            <a:r>
              <a:rPr lang="it-IT" sz="2400" dirty="0"/>
              <a:t>. Dobbiamo a quello che Platone definisce «</a:t>
            </a:r>
            <a:r>
              <a:rPr lang="it-IT" sz="2400" dirty="0" err="1"/>
              <a:t>dèmone</a:t>
            </a:r>
            <a:r>
              <a:rPr lang="it-IT" sz="2400" dirty="0"/>
              <a:t> mediatore» se: la vita ha ancora una parola da </a:t>
            </a:r>
            <a:r>
              <a:rPr lang="it-IT" sz="2400" b="1" dirty="0"/>
              <a:t>opporre</a:t>
            </a:r>
            <a:r>
              <a:rPr lang="it-IT" sz="2400" dirty="0"/>
              <a:t> alla morte» (pp. 246-247).</a:t>
            </a:r>
          </a:p>
        </p:txBody>
      </p:sp>
    </p:spTree>
    <p:extLst>
      <p:ext uri="{BB962C8B-B14F-4D97-AF65-F5344CB8AC3E}">
        <p14:creationId xmlns:p14="http://schemas.microsoft.com/office/powerpoint/2010/main" val="10370127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pone">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TM03457510[[fn=Sapone]]</Template>
  <TotalTime>212</TotalTime>
  <Words>2685</Words>
  <Application>Microsoft Office PowerPoint</Application>
  <PresentationFormat>Widescreen</PresentationFormat>
  <Paragraphs>64</Paragraphs>
  <Slides>33</Slides>
  <Notes>0</Notes>
  <HiddenSlides>0</HiddenSlides>
  <MMClips>4</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33</vt:i4>
      </vt:variant>
    </vt:vector>
  </HeadingPairs>
  <TitlesOfParts>
    <vt:vector size="36" baseType="lpstr">
      <vt:lpstr>Century Gothic</vt:lpstr>
      <vt:lpstr>Garamond</vt:lpstr>
      <vt:lpstr>Sapone</vt:lpstr>
      <vt:lpstr>l’amore</vt:lpstr>
      <vt:lpstr> IL FILM</vt:lpstr>
      <vt:lpstr>Presentazione standard di PowerPoint</vt:lpstr>
      <vt:lpstr>J’ACCUSE</vt:lpstr>
      <vt:lpstr>Presentazione standard di PowerPoint</vt:lpstr>
      <vt:lpstr>SIMPOSIO</vt:lpstr>
      <vt:lpstr>DISCORSO DI FEDRO</vt:lpstr>
      <vt:lpstr>DISCORSO DI PAUSANIA</vt:lpstr>
      <vt:lpstr>DISCORSO DI ERISSIMACO</vt:lpstr>
      <vt:lpstr>DISCORSO DI ARISTOFANE</vt:lpstr>
      <vt:lpstr>MITO DELL’ANDROGINO 1/2</vt:lpstr>
      <vt:lpstr>MITO DELL’ANDROGINO 2/2</vt:lpstr>
      <vt:lpstr>DISCORSO DI AGATONE</vt:lpstr>
      <vt:lpstr>DISCORSO DI SOCRATE/DIOTIMA</vt:lpstr>
      <vt:lpstr>Presentazione standard di PowerPoint</vt:lpstr>
      <vt:lpstr>MITO DELLA NASCITA DI EROS</vt:lpstr>
      <vt:lpstr>Presentazione standard di PowerPoint</vt:lpstr>
      <vt:lpstr>AMORE = IMMORTALITÀ (I FIGLI)</vt:lpstr>
      <vt:lpstr>AMORE = IMMORTALITÀ (I DISCEPOLI)</vt:lpstr>
      <vt:lpstr>IRRUZIONE DI ALCIBIADE</vt:lpstr>
      <vt:lpstr>DISCORSO DI ALCIBIADE</vt:lpstr>
      <vt:lpstr>FINALE APOLLINEO-SOCRATICO</vt:lpstr>
      <vt:lpstr>ANTICHI AMORI OMOSESSUALI</vt:lpstr>
      <vt:lpstr>LA BISESSUALITÀ NELLA GRECIA ANTICA</vt:lpstr>
      <vt:lpstr> EDUCAZIONE CIVICA E SESSUALE: «ALL’ANTICA»</vt:lpstr>
      <vt:lpstr>IPOTESI INIZIATICA</vt:lpstr>
      <vt:lpstr>L’OMOSESSUALITÀ LECITA</vt:lpstr>
      <vt:lpstr>ARISTOFANE</vt:lpstr>
      <vt:lpstr>SENOFONTE</vt:lpstr>
      <vt:lpstr>PLUTARCO 1/2</vt:lpstr>
      <vt:lpstr>PLUTARCO 2/2</vt:lpstr>
      <vt:lpstr>ARISTOTELE</vt:lpstr>
      <vt:lpstr>COME LA PENSO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l’amore</dc:title>
  <dc:creator>Marco Apolloni</dc:creator>
  <cp:lastModifiedBy>Marco Apolloni</cp:lastModifiedBy>
  <cp:revision>28</cp:revision>
  <dcterms:created xsi:type="dcterms:W3CDTF">2017-10-29T15:32:59Z</dcterms:created>
  <dcterms:modified xsi:type="dcterms:W3CDTF">2017-10-29T22:24:36Z</dcterms:modified>
</cp:coreProperties>
</file>