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8" r:id="rId15"/>
    <p:sldId id="269" r:id="rId16"/>
    <p:sldId id="270" r:id="rId17"/>
    <p:sldId id="271" r:id="rId18"/>
    <p:sldId id="272" r:id="rId19"/>
    <p:sldId id="273" r:id="rId20"/>
    <p:sldId id="274" r:id="rId21"/>
    <p:sldId id="275" r:id="rId22"/>
    <p:sldId id="276" r:id="rId23"/>
    <p:sldId id="277" r:id="rId24"/>
    <p:sldId id="279" r:id="rId25"/>
    <p:sldId id="280" r:id="rId26"/>
    <p:sldId id="281" r:id="rId27"/>
    <p:sldId id="28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6" d="100"/>
          <a:sy n="66" d="100"/>
        </p:scale>
        <p:origin x="900"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48A87A34-81AB-432B-8DAE-1953F412C126}" type="datetimeFigureOut">
              <a:rPr lang="en-US" dirty="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913795" y="2912232"/>
            <a:ext cx="5107208" cy="287896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72200" y="2912232"/>
            <a:ext cx="5095357" cy="287896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10/22/2017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10/22/2017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10/22/2017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10/22/2017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10/22/2017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10/22/2017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it-IT"/>
              <a:t>Fare clic per modificare lo stile del titolo dello schema</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10/22/2017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10/22/2017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it-IT"/>
              <a:t>Fare clic per modificare lo stile del titolo dello schema</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48A87A34-81AB-432B-8DAE-1953F412C126}" type="datetimeFigureOut">
              <a:rPr lang="en-US" dirty="0"/>
              <a:t>10/22/2017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it-IT"/>
              <a:t>Fare clic per modificare lo stile del titolo dello schema</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48A87A34-81AB-432B-8DAE-1953F412C126}" type="datetimeFigureOut">
              <a:rPr lang="en-US" dirty="0"/>
              <a:t>10/22/2017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10/22/2017</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A91F572-C3A6-4614-B74A-3DC227E756BF}"/>
              </a:ext>
            </a:extLst>
          </p:cNvPr>
          <p:cNvSpPr>
            <a:spLocks noGrp="1"/>
          </p:cNvSpPr>
          <p:nvPr>
            <p:ph type="ctrTitle"/>
          </p:nvPr>
        </p:nvSpPr>
        <p:spPr/>
        <p:txBody>
          <a:bodyPr/>
          <a:lstStyle/>
          <a:p>
            <a:r>
              <a:rPr lang="it-IT" dirty="0"/>
              <a:t>LA GIUSTIZIA</a:t>
            </a:r>
          </a:p>
        </p:txBody>
      </p:sp>
      <p:sp>
        <p:nvSpPr>
          <p:cNvPr id="3" name="Sottotitolo 2">
            <a:extLst>
              <a:ext uri="{FF2B5EF4-FFF2-40B4-BE49-F238E27FC236}">
                <a16:creationId xmlns:a16="http://schemas.microsoft.com/office/drawing/2014/main" id="{FB326D84-62CE-4EA3-A3C9-552BE0B9512A}"/>
              </a:ext>
            </a:extLst>
          </p:cNvPr>
          <p:cNvSpPr>
            <a:spLocks noGrp="1"/>
          </p:cNvSpPr>
          <p:nvPr>
            <p:ph type="subTitle" idx="1"/>
          </p:nvPr>
        </p:nvSpPr>
        <p:spPr/>
        <p:txBody>
          <a:bodyPr/>
          <a:lstStyle/>
          <a:p>
            <a:r>
              <a:rPr lang="it-IT" dirty="0"/>
              <a:t>Prof. Marco Apolloni</a:t>
            </a:r>
          </a:p>
        </p:txBody>
      </p:sp>
    </p:spTree>
    <p:extLst>
      <p:ext uri="{BB962C8B-B14F-4D97-AF65-F5344CB8AC3E}">
        <p14:creationId xmlns:p14="http://schemas.microsoft.com/office/powerpoint/2010/main" val="2323560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blipFill rotWithShape="1">
            <a:blip r:embed="rId2">
              <a:duotone>
                <a:schemeClr val="bg2">
                  <a:shade val="18000"/>
                  <a:satMod val="160000"/>
                  <a:lumMod val="28000"/>
                </a:schemeClr>
                <a:schemeClr val="bg2">
                  <a:tint val="95000"/>
                  <a:satMod val="160000"/>
                  <a:lumMod val="116000"/>
                </a:schemeClr>
              </a:duotone>
            </a:blip>
            <a:stretch/>
          </a:blipFill>
          <a:ln>
            <a:noFill/>
          </a:ln>
          <a:effectLst/>
        </p:spPr>
      </p:sp>
      <p:pic>
        <p:nvPicPr>
          <p:cNvPr id="9" name="Segnaposto contenuto 5">
            <a:extLst>
              <a:ext uri="{FF2B5EF4-FFF2-40B4-BE49-F238E27FC236}">
                <a16:creationId xmlns:a16="http://schemas.microsoft.com/office/drawing/2014/main" id="{9303995F-887F-46F7-807B-BA06A5ABF671}"/>
              </a:ext>
            </a:extLst>
          </p:cNvPr>
          <p:cNvPicPr>
            <a:picLocks noGrp="1" noChangeAspect="1"/>
          </p:cNvPicPr>
          <p:nvPr>
            <p:ph sz="half" idx="2"/>
          </p:nvPr>
        </p:nvPicPr>
        <p:blipFill rotWithShape="1">
          <a:blip r:embed="rId3"/>
          <a:srcRect t="27333" b="32589"/>
          <a:stretch/>
        </p:blipFill>
        <p:spPr>
          <a:xfrm>
            <a:off x="20" y="10"/>
            <a:ext cx="12191980" cy="6857990"/>
          </a:xfrm>
          <a:prstGeom prst="rect">
            <a:avLst/>
          </a:prstGeom>
        </p:spPr>
      </p:pic>
    </p:spTree>
    <p:extLst>
      <p:ext uri="{BB962C8B-B14F-4D97-AF65-F5344CB8AC3E}">
        <p14:creationId xmlns:p14="http://schemas.microsoft.com/office/powerpoint/2010/main" val="1712866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blipFill rotWithShape="1">
            <a:blip r:embed="rId2">
              <a:duotone>
                <a:schemeClr val="bg2">
                  <a:shade val="18000"/>
                  <a:satMod val="160000"/>
                  <a:lumMod val="28000"/>
                </a:schemeClr>
                <a:schemeClr val="bg2">
                  <a:tint val="95000"/>
                  <a:satMod val="160000"/>
                  <a:lumMod val="116000"/>
                </a:schemeClr>
              </a:duotone>
            </a:blip>
            <a:stretch/>
          </a:blipFill>
          <a:ln>
            <a:noFill/>
          </a:ln>
          <a:effectLst/>
        </p:spPr>
      </p:sp>
      <p:pic>
        <p:nvPicPr>
          <p:cNvPr id="6" name="Segnaposto contenuto 5">
            <a:extLst>
              <a:ext uri="{FF2B5EF4-FFF2-40B4-BE49-F238E27FC236}">
                <a16:creationId xmlns:a16="http://schemas.microsoft.com/office/drawing/2014/main" id="{92180FC6-1FA9-4BDC-8B86-AC00CBC377C8}"/>
              </a:ext>
            </a:extLst>
          </p:cNvPr>
          <p:cNvPicPr>
            <a:picLocks noGrp="1" noChangeAspect="1"/>
          </p:cNvPicPr>
          <p:nvPr>
            <p:ph sz="half" idx="1"/>
          </p:nvPr>
        </p:nvPicPr>
        <p:blipFill rotWithShape="1">
          <a:blip r:embed="rId3"/>
          <a:srcRect l="4009" r="13391"/>
          <a:stretch/>
        </p:blipFill>
        <p:spPr>
          <a:xfrm>
            <a:off x="20" y="10"/>
            <a:ext cx="7552924" cy="6857990"/>
          </a:xfrm>
          <a:prstGeom prst="rect">
            <a:avLst/>
          </a:prstGeom>
        </p:spPr>
      </p:pic>
      <p:cxnSp>
        <p:nvCxnSpPr>
          <p:cNvPr id="13" name="Straight Connector 12">
            <a:extLst>
              <a:ext uri="{FF2B5EF4-FFF2-40B4-BE49-F238E27FC236}">
                <a16:creationId xmlns:a16="http://schemas.microsoft.com/office/drawing/2014/main" id="{A4F35239-EB86-4ACB-91DE-4989620C2C1A}"/>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9209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C25FF5E4-A037-44FB-A12E-CED459672A62}"/>
              </a:ext>
            </a:extLst>
          </p:cNvPr>
          <p:cNvSpPr>
            <a:spLocks noGrp="1"/>
          </p:cNvSpPr>
          <p:nvPr>
            <p:ph type="title"/>
          </p:nvPr>
        </p:nvSpPr>
        <p:spPr>
          <a:xfrm>
            <a:off x="8154444" y="609600"/>
            <a:ext cx="3113112" cy="1326321"/>
          </a:xfrm>
        </p:spPr>
        <p:txBody>
          <a:bodyPr vert="horz" lIns="91440" tIns="45720" rIns="91440" bIns="45720" rtlCol="0" anchor="ctr">
            <a:normAutofit fontScale="90000"/>
          </a:bodyPr>
          <a:lstStyle/>
          <a:p>
            <a:r>
              <a:rPr lang="it-IT" dirty="0"/>
              <a:t>Un film? No, un capolavoro</a:t>
            </a:r>
          </a:p>
        </p:txBody>
      </p:sp>
      <p:sp>
        <p:nvSpPr>
          <p:cNvPr id="4" name="Segnaposto contenuto 3">
            <a:extLst>
              <a:ext uri="{FF2B5EF4-FFF2-40B4-BE49-F238E27FC236}">
                <a16:creationId xmlns:a16="http://schemas.microsoft.com/office/drawing/2014/main" id="{04398B46-1013-40FF-A37D-03FC9A32FAEF}"/>
              </a:ext>
            </a:extLst>
          </p:cNvPr>
          <p:cNvSpPr>
            <a:spLocks noGrp="1"/>
          </p:cNvSpPr>
          <p:nvPr>
            <p:ph sz="half" idx="2"/>
          </p:nvPr>
        </p:nvSpPr>
        <p:spPr>
          <a:xfrm>
            <a:off x="8154444" y="2096064"/>
            <a:ext cx="3113112" cy="3695136"/>
          </a:xfrm>
        </p:spPr>
        <p:txBody>
          <a:bodyPr vert="horz" lIns="91440" tIns="45720" rIns="91440" bIns="45720" rtlCol="0">
            <a:normAutofit lnSpcReduction="10000"/>
          </a:bodyPr>
          <a:lstStyle/>
          <a:p>
            <a:pPr marL="0" indent="0" algn="just">
              <a:buNone/>
            </a:pPr>
            <a:r>
              <a:rPr lang="it-IT" sz="1800" b="1" i="1" dirty="0"/>
              <a:t>Il cavaliere oscuro</a:t>
            </a:r>
            <a:r>
              <a:rPr lang="it-IT" sz="1800" dirty="0"/>
              <a:t> è un capolavoro perché: primo «è </a:t>
            </a:r>
            <a:r>
              <a:rPr lang="it-IT" sz="1800" i="1" dirty="0"/>
              <a:t>universale</a:t>
            </a:r>
            <a:r>
              <a:rPr lang="it-IT" sz="1800" dirty="0"/>
              <a:t> e tocca il tema della giustizia»; secondo «è </a:t>
            </a:r>
            <a:r>
              <a:rPr lang="it-IT" sz="1800" i="1" dirty="0"/>
              <a:t>originale</a:t>
            </a:r>
            <a:r>
              <a:rPr lang="it-IT" sz="1800" dirty="0"/>
              <a:t> anche se» è tratto da «un fumetto»; terzo  «è già un classico», quindi «parafrasando Italo Calvino, </a:t>
            </a:r>
            <a:r>
              <a:rPr lang="it-IT" sz="1800" i="1" dirty="0"/>
              <a:t>non finirà mai di dire quel che ha da dire</a:t>
            </a:r>
            <a:r>
              <a:rPr lang="it-IT" sz="1800" dirty="0"/>
              <a:t>» (</a:t>
            </a:r>
            <a:r>
              <a:rPr lang="it-IT" sz="1800" b="1" i="1" dirty="0"/>
              <a:t>Filosofi da Oscar</a:t>
            </a:r>
            <a:r>
              <a:rPr lang="it-IT" sz="1800" dirty="0"/>
              <a:t>, p. 107)</a:t>
            </a:r>
            <a:r>
              <a:rPr lang="it-IT" sz="1800" i="1" dirty="0"/>
              <a:t>.</a:t>
            </a:r>
          </a:p>
        </p:txBody>
      </p:sp>
    </p:spTree>
    <p:extLst>
      <p:ext uri="{BB962C8B-B14F-4D97-AF65-F5344CB8AC3E}">
        <p14:creationId xmlns:p14="http://schemas.microsoft.com/office/powerpoint/2010/main" val="4107621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blipFill rotWithShape="1">
            <a:blip r:embed="rId2">
              <a:duotone>
                <a:schemeClr val="bg2">
                  <a:shade val="18000"/>
                  <a:satMod val="160000"/>
                  <a:lumMod val="28000"/>
                </a:schemeClr>
                <a:schemeClr val="bg2">
                  <a:tint val="95000"/>
                  <a:satMod val="160000"/>
                  <a:lumMod val="116000"/>
                </a:schemeClr>
              </a:duotone>
            </a:blip>
            <a:stretch/>
          </a:blipFill>
          <a:ln>
            <a:noFill/>
          </a:ln>
          <a:effectLst/>
        </p:spPr>
      </p:sp>
      <p:pic>
        <p:nvPicPr>
          <p:cNvPr id="9" name="Segnaposto contenuto 5">
            <a:extLst>
              <a:ext uri="{FF2B5EF4-FFF2-40B4-BE49-F238E27FC236}">
                <a16:creationId xmlns:a16="http://schemas.microsoft.com/office/drawing/2014/main" id="{7C4D92DE-B69E-4C7B-86BD-78484734BAEE}"/>
              </a:ext>
            </a:extLst>
          </p:cNvPr>
          <p:cNvPicPr>
            <a:picLocks noGrp="1" noChangeAspect="1"/>
          </p:cNvPicPr>
          <p:nvPr>
            <p:ph sz="half" idx="2"/>
          </p:nvPr>
        </p:nvPicPr>
        <p:blipFill rotWithShape="1">
          <a:blip r:embed="rId3"/>
          <a:srcRect t="198" b="10870"/>
          <a:stretch/>
        </p:blipFill>
        <p:spPr>
          <a:xfrm>
            <a:off x="20" y="10"/>
            <a:ext cx="12191980" cy="6857990"/>
          </a:xfrm>
          <a:prstGeom prst="rect">
            <a:avLst/>
          </a:prstGeom>
        </p:spPr>
      </p:pic>
    </p:spTree>
    <p:extLst>
      <p:ext uri="{BB962C8B-B14F-4D97-AF65-F5344CB8AC3E}">
        <p14:creationId xmlns:p14="http://schemas.microsoft.com/office/powerpoint/2010/main" val="3855159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A09CDA-D6E9-4EF0-A457-65E1E1FAF870}"/>
              </a:ext>
            </a:extLst>
          </p:cNvPr>
          <p:cNvSpPr>
            <a:spLocks noGrp="1"/>
          </p:cNvSpPr>
          <p:nvPr>
            <p:ph type="title"/>
          </p:nvPr>
        </p:nvSpPr>
        <p:spPr>
          <a:xfrm>
            <a:off x="913795" y="609600"/>
            <a:ext cx="10353761" cy="1326321"/>
          </a:xfrm>
        </p:spPr>
        <p:txBody>
          <a:bodyPr/>
          <a:lstStyle/>
          <a:p>
            <a:r>
              <a:rPr lang="it-IT" dirty="0"/>
              <a:t>Il joker-pensiero</a:t>
            </a:r>
          </a:p>
        </p:txBody>
      </p:sp>
      <p:sp>
        <p:nvSpPr>
          <p:cNvPr id="3" name="Segnaposto contenuto 2">
            <a:extLst>
              <a:ext uri="{FF2B5EF4-FFF2-40B4-BE49-F238E27FC236}">
                <a16:creationId xmlns:a16="http://schemas.microsoft.com/office/drawing/2014/main" id="{957140C2-349C-48ED-894A-5FDF0CCFA64B}"/>
              </a:ext>
            </a:extLst>
          </p:cNvPr>
          <p:cNvSpPr>
            <a:spLocks noGrp="1"/>
          </p:cNvSpPr>
          <p:nvPr>
            <p:ph idx="1"/>
          </p:nvPr>
        </p:nvSpPr>
        <p:spPr>
          <a:xfrm>
            <a:off x="913795" y="2096064"/>
            <a:ext cx="10353762" cy="3695136"/>
          </a:xfrm>
        </p:spPr>
        <p:txBody>
          <a:bodyPr>
            <a:normAutofit/>
          </a:bodyPr>
          <a:lstStyle/>
          <a:p>
            <a:pPr marL="0" indent="0" algn="just">
              <a:buNone/>
            </a:pPr>
            <a:r>
              <a:rPr lang="it-IT" sz="2600" dirty="0"/>
              <a:t>«The dark night, oltre al tema della giustizia» ne comprende anche altri due «l’anarchia e indirettamente anche il nichilismo. </a:t>
            </a:r>
            <a:r>
              <a:rPr lang="it-IT" sz="2600" dirty="0" err="1"/>
              <a:t>Anarco</a:t>
            </a:r>
            <a:r>
              <a:rPr lang="it-IT" sz="2600" dirty="0"/>
              <a:t>-nichilista è di certo il personaggio più affascinante, il cattivo di turno: The joker». Il suo pensiero potrebbe venire così riassunto: «Se introduci un po’ di anarchia… se stravolgi l’ordine prestabilito… tutto diventa improvvisamente caos. Sono un agente del caos. E sai qual è il bello del caos? È equo» (pp. 107-108).</a:t>
            </a:r>
          </a:p>
          <a:p>
            <a:pPr marL="0" indent="0" algn="just">
              <a:buNone/>
            </a:pPr>
            <a:endParaRPr lang="it-IT" sz="2600" dirty="0"/>
          </a:p>
        </p:txBody>
      </p:sp>
    </p:spTree>
    <p:extLst>
      <p:ext uri="{BB962C8B-B14F-4D97-AF65-F5344CB8AC3E}">
        <p14:creationId xmlns:p14="http://schemas.microsoft.com/office/powerpoint/2010/main" val="4150536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blipFill rotWithShape="1">
            <a:blip r:embed="rId2">
              <a:duotone>
                <a:schemeClr val="bg2">
                  <a:shade val="18000"/>
                  <a:satMod val="160000"/>
                  <a:lumMod val="28000"/>
                </a:schemeClr>
                <a:schemeClr val="bg2">
                  <a:tint val="95000"/>
                  <a:satMod val="160000"/>
                  <a:lumMod val="116000"/>
                </a:schemeClr>
              </a:duotone>
            </a:blip>
            <a:stretch/>
          </a:blipFill>
          <a:ln>
            <a:noFill/>
          </a:ln>
          <a:effectLst/>
        </p:spPr>
      </p:sp>
      <p:pic>
        <p:nvPicPr>
          <p:cNvPr id="9" name="Segnaposto contenuto 8">
            <a:extLst>
              <a:ext uri="{FF2B5EF4-FFF2-40B4-BE49-F238E27FC236}">
                <a16:creationId xmlns:a16="http://schemas.microsoft.com/office/drawing/2014/main" id="{A08EF99D-1960-4EA5-A880-A6B7C1C72DCF}"/>
              </a:ext>
            </a:extLst>
          </p:cNvPr>
          <p:cNvPicPr>
            <a:picLocks noGrp="1" noChangeAspect="1"/>
          </p:cNvPicPr>
          <p:nvPr>
            <p:ph idx="1"/>
          </p:nvPr>
        </p:nvPicPr>
        <p:blipFill rotWithShape="1">
          <a:blip r:embed="rId3"/>
          <a:srcRect t="13813" b="11187"/>
          <a:stretch/>
        </p:blipFill>
        <p:spPr>
          <a:xfrm>
            <a:off x="20" y="10"/>
            <a:ext cx="12191980" cy="6857990"/>
          </a:xfrm>
          <a:prstGeom prst="rect">
            <a:avLst/>
          </a:prstGeom>
        </p:spPr>
      </p:pic>
    </p:spTree>
    <p:extLst>
      <p:ext uri="{BB962C8B-B14F-4D97-AF65-F5344CB8AC3E}">
        <p14:creationId xmlns:p14="http://schemas.microsoft.com/office/powerpoint/2010/main" val="3913049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147CD6F-515D-40AD-B3CB-046F935D8AF1}"/>
              </a:ext>
            </a:extLst>
          </p:cNvPr>
          <p:cNvSpPr>
            <a:spLocks noGrp="1"/>
          </p:cNvSpPr>
          <p:nvPr>
            <p:ph type="title"/>
          </p:nvPr>
        </p:nvSpPr>
        <p:spPr/>
        <p:txBody>
          <a:bodyPr/>
          <a:lstStyle/>
          <a:p>
            <a:r>
              <a:rPr lang="it-IT" dirty="0"/>
              <a:t>Il Batman-pensiero</a:t>
            </a:r>
          </a:p>
        </p:txBody>
      </p:sp>
      <p:sp>
        <p:nvSpPr>
          <p:cNvPr id="3" name="Segnaposto contenuto 2">
            <a:extLst>
              <a:ext uri="{FF2B5EF4-FFF2-40B4-BE49-F238E27FC236}">
                <a16:creationId xmlns:a16="http://schemas.microsoft.com/office/drawing/2014/main" id="{B2ABB3A2-D5ED-42BE-855A-8328382C3765}"/>
              </a:ext>
            </a:extLst>
          </p:cNvPr>
          <p:cNvSpPr>
            <a:spLocks noGrp="1"/>
          </p:cNvSpPr>
          <p:nvPr>
            <p:ph idx="1"/>
          </p:nvPr>
        </p:nvSpPr>
        <p:spPr>
          <a:xfrm>
            <a:off x="913795" y="2096064"/>
            <a:ext cx="10353762" cy="4013188"/>
          </a:xfrm>
        </p:spPr>
        <p:txBody>
          <a:bodyPr>
            <a:noAutofit/>
          </a:bodyPr>
          <a:lstStyle/>
          <a:p>
            <a:pPr algn="just"/>
            <a:r>
              <a:rPr lang="it-IT" sz="2400" dirty="0"/>
              <a:t>«The joker è controbilanciato da Batman, il quale, da vero eroe, deciderà di eclissarsi e passare addirittura da cattivo, pur di dare alla gente quel qualcosa in più che si merita secondo lui e che la verità da sola non può dare». Il Batman-pensiero è condensato da questa battuta pronunciata dall’uomo pipistrello: «A volte non basta la verità, a volte la gente merita di più». Cosa? «Questo </a:t>
            </a:r>
            <a:r>
              <a:rPr lang="it-IT" sz="2400" i="1" dirty="0"/>
              <a:t>qualcosa in più </a:t>
            </a:r>
            <a:r>
              <a:rPr lang="it-IT" sz="2400" dirty="0"/>
              <a:t>altro non può essere che un catartico principio di giustizia regolante il caos della società, che sappia andare </a:t>
            </a:r>
            <a:r>
              <a:rPr lang="it-IT" sz="2400" i="1" dirty="0"/>
              <a:t>oltre</a:t>
            </a:r>
            <a:r>
              <a:rPr lang="it-IT" sz="2400" dirty="0"/>
              <a:t>. Come dire: oltre l’oscurità, la luce!» (p. 109).</a:t>
            </a:r>
          </a:p>
        </p:txBody>
      </p:sp>
    </p:spTree>
    <p:extLst>
      <p:ext uri="{BB962C8B-B14F-4D97-AF65-F5344CB8AC3E}">
        <p14:creationId xmlns:p14="http://schemas.microsoft.com/office/powerpoint/2010/main" val="220127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blipFill rotWithShape="1">
            <a:blip r:embed="rId2">
              <a:duotone>
                <a:schemeClr val="bg2">
                  <a:shade val="18000"/>
                  <a:satMod val="160000"/>
                  <a:lumMod val="28000"/>
                </a:schemeClr>
                <a:schemeClr val="bg2">
                  <a:tint val="95000"/>
                  <a:satMod val="160000"/>
                  <a:lumMod val="116000"/>
                </a:schemeClr>
              </a:duotone>
            </a:blip>
            <a:stretch/>
          </a:blipFill>
          <a:ln>
            <a:noFill/>
          </a:ln>
          <a:effectLst/>
        </p:spPr>
      </p:sp>
      <p:pic>
        <p:nvPicPr>
          <p:cNvPr id="6" name="Segnaposto contenuto 5">
            <a:extLst>
              <a:ext uri="{FF2B5EF4-FFF2-40B4-BE49-F238E27FC236}">
                <a16:creationId xmlns:a16="http://schemas.microsoft.com/office/drawing/2014/main" id="{3F532C43-9793-45A5-BC12-0431AAB33C7A}"/>
              </a:ext>
            </a:extLst>
          </p:cNvPr>
          <p:cNvPicPr>
            <a:picLocks noGrp="1" noChangeAspect="1"/>
          </p:cNvPicPr>
          <p:nvPr>
            <p:ph sz="half" idx="1"/>
          </p:nvPr>
        </p:nvPicPr>
        <p:blipFill rotWithShape="1">
          <a:blip r:embed="rId3"/>
          <a:srcRect l="30900" r="23119"/>
          <a:stretch/>
        </p:blipFill>
        <p:spPr>
          <a:xfrm>
            <a:off x="20" y="10"/>
            <a:ext cx="7552924" cy="6857990"/>
          </a:xfrm>
          <a:prstGeom prst="rect">
            <a:avLst/>
          </a:prstGeom>
        </p:spPr>
      </p:pic>
      <p:cxnSp>
        <p:nvCxnSpPr>
          <p:cNvPr id="13" name="Straight Connector 12">
            <a:extLst>
              <a:ext uri="{FF2B5EF4-FFF2-40B4-BE49-F238E27FC236}">
                <a16:creationId xmlns:a16="http://schemas.microsoft.com/office/drawing/2014/main" id="{A4F35239-EB86-4ACB-91DE-4989620C2C1A}"/>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9209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02A1A0C2-F18C-44B0-ADBE-A3C3DE9AD534}"/>
              </a:ext>
            </a:extLst>
          </p:cNvPr>
          <p:cNvSpPr>
            <a:spLocks noGrp="1"/>
          </p:cNvSpPr>
          <p:nvPr>
            <p:ph type="title"/>
          </p:nvPr>
        </p:nvSpPr>
        <p:spPr>
          <a:xfrm>
            <a:off x="7779434" y="45720"/>
            <a:ext cx="4290646" cy="1890201"/>
          </a:xfrm>
        </p:spPr>
        <p:txBody>
          <a:bodyPr vert="horz" lIns="91440" tIns="45720" rIns="91440" bIns="45720" rtlCol="0" anchor="ctr">
            <a:normAutofit/>
          </a:bodyPr>
          <a:lstStyle/>
          <a:p>
            <a:r>
              <a:rPr lang="en-US" dirty="0"/>
              <a:t>Gotham</a:t>
            </a:r>
          </a:p>
        </p:txBody>
      </p:sp>
      <p:sp>
        <p:nvSpPr>
          <p:cNvPr id="4" name="Segnaposto contenuto 3">
            <a:extLst>
              <a:ext uri="{FF2B5EF4-FFF2-40B4-BE49-F238E27FC236}">
                <a16:creationId xmlns:a16="http://schemas.microsoft.com/office/drawing/2014/main" id="{78E743A5-B29A-45C5-8BAA-60D74320F8ED}"/>
              </a:ext>
            </a:extLst>
          </p:cNvPr>
          <p:cNvSpPr>
            <a:spLocks noGrp="1"/>
          </p:cNvSpPr>
          <p:nvPr>
            <p:ph sz="half" idx="2"/>
          </p:nvPr>
        </p:nvSpPr>
        <p:spPr>
          <a:xfrm>
            <a:off x="7779434" y="2096064"/>
            <a:ext cx="4290646" cy="4600158"/>
          </a:xfrm>
        </p:spPr>
        <p:txBody>
          <a:bodyPr vert="horz" lIns="91440" tIns="45720" rIns="91440" bIns="45720" rtlCol="0">
            <a:normAutofit/>
          </a:bodyPr>
          <a:lstStyle/>
          <a:p>
            <a:pPr marL="0" indent="0" algn="just">
              <a:buNone/>
            </a:pPr>
            <a:r>
              <a:rPr lang="it-IT" sz="2200" dirty="0"/>
              <a:t>«In un mondo, come Gotham, che sta andando in bancarotta a causa del crimine organizzato, dove la politica è nella migliore delle ipotesi impotente e nella peggiore corrotta, fa» irruzione «un individuo destabilizzatore, che vuol rovesciare l’ordine costituito per mostrarne al mondo intero le insanabili contraddizioni» (pp. 108-109).</a:t>
            </a:r>
          </a:p>
        </p:txBody>
      </p:sp>
    </p:spTree>
    <p:extLst>
      <p:ext uri="{BB962C8B-B14F-4D97-AF65-F5344CB8AC3E}">
        <p14:creationId xmlns:p14="http://schemas.microsoft.com/office/powerpoint/2010/main" val="3171951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blipFill rotWithShape="1">
            <a:blip r:embed="rId2">
              <a:duotone>
                <a:schemeClr val="bg2">
                  <a:shade val="18000"/>
                  <a:satMod val="160000"/>
                  <a:lumMod val="28000"/>
                </a:schemeClr>
                <a:schemeClr val="bg2">
                  <a:tint val="95000"/>
                  <a:satMod val="160000"/>
                  <a:lumMod val="116000"/>
                </a:schemeClr>
              </a:duotone>
            </a:blip>
            <a:stretch/>
          </a:blipFill>
          <a:ln>
            <a:noFill/>
          </a:ln>
          <a:effectLst/>
        </p:spPr>
      </p:sp>
      <p:pic>
        <p:nvPicPr>
          <p:cNvPr id="6" name="Segnaposto contenuto 5">
            <a:extLst>
              <a:ext uri="{FF2B5EF4-FFF2-40B4-BE49-F238E27FC236}">
                <a16:creationId xmlns:a16="http://schemas.microsoft.com/office/drawing/2014/main" id="{5B5F66B1-3E36-412F-A9E7-5B543B0FCB2C}"/>
              </a:ext>
            </a:extLst>
          </p:cNvPr>
          <p:cNvPicPr>
            <a:picLocks noGrp="1" noChangeAspect="1"/>
          </p:cNvPicPr>
          <p:nvPr>
            <p:ph sz="half" idx="1"/>
          </p:nvPr>
        </p:nvPicPr>
        <p:blipFill rotWithShape="1">
          <a:blip r:embed="rId3"/>
          <a:srcRect l="6547" r="10853"/>
          <a:stretch/>
        </p:blipFill>
        <p:spPr>
          <a:xfrm>
            <a:off x="20" y="10"/>
            <a:ext cx="7552924" cy="6857990"/>
          </a:xfrm>
          <a:prstGeom prst="rect">
            <a:avLst/>
          </a:prstGeom>
        </p:spPr>
      </p:pic>
      <p:cxnSp>
        <p:nvCxnSpPr>
          <p:cNvPr id="13" name="Straight Connector 12">
            <a:extLst>
              <a:ext uri="{FF2B5EF4-FFF2-40B4-BE49-F238E27FC236}">
                <a16:creationId xmlns:a16="http://schemas.microsoft.com/office/drawing/2014/main" id="{A4F35239-EB86-4ACB-91DE-4989620C2C1A}"/>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9209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4907DB11-4129-4366-B066-DD2E722253E8}"/>
              </a:ext>
            </a:extLst>
          </p:cNvPr>
          <p:cNvSpPr>
            <a:spLocks noGrp="1"/>
          </p:cNvSpPr>
          <p:nvPr>
            <p:ph type="title"/>
          </p:nvPr>
        </p:nvSpPr>
        <p:spPr>
          <a:xfrm>
            <a:off x="7752521" y="45720"/>
            <a:ext cx="4346713" cy="1716819"/>
          </a:xfrm>
        </p:spPr>
        <p:txBody>
          <a:bodyPr vert="horz" lIns="91440" tIns="45720" rIns="91440" bIns="45720" rtlCol="0" anchor="ctr">
            <a:normAutofit/>
          </a:bodyPr>
          <a:lstStyle/>
          <a:p>
            <a:r>
              <a:rPr lang="it-IT" dirty="0"/>
              <a:t>L’importanza di perdere il controllo</a:t>
            </a:r>
          </a:p>
        </p:txBody>
      </p:sp>
      <p:sp>
        <p:nvSpPr>
          <p:cNvPr id="4" name="Segnaposto contenuto 3">
            <a:extLst>
              <a:ext uri="{FF2B5EF4-FFF2-40B4-BE49-F238E27FC236}">
                <a16:creationId xmlns:a16="http://schemas.microsoft.com/office/drawing/2014/main" id="{257118F1-8A35-4F6B-A2B1-4D37E2F61C53}"/>
              </a:ext>
            </a:extLst>
          </p:cNvPr>
          <p:cNvSpPr>
            <a:spLocks noGrp="1"/>
          </p:cNvSpPr>
          <p:nvPr>
            <p:ph sz="half" idx="2"/>
          </p:nvPr>
        </p:nvSpPr>
        <p:spPr>
          <a:xfrm>
            <a:off x="7752521" y="1948070"/>
            <a:ext cx="4346713" cy="4864210"/>
          </a:xfrm>
        </p:spPr>
        <p:txBody>
          <a:bodyPr vert="horz" lIns="91440" tIns="45720" rIns="91440" bIns="45720" rtlCol="0">
            <a:noAutofit/>
          </a:bodyPr>
          <a:lstStyle/>
          <a:p>
            <a:pPr marL="0" indent="0" algn="just">
              <a:buNone/>
            </a:pPr>
            <a:r>
              <a:rPr lang="it-IT" dirty="0"/>
              <a:t>«The joker con la sua lucida follia non fa che rivendicare l’importanza di </a:t>
            </a:r>
            <a:r>
              <a:rPr lang="it-IT" i="1" dirty="0"/>
              <a:t>perdere il controllo</a:t>
            </a:r>
            <a:r>
              <a:rPr lang="it-IT" dirty="0"/>
              <a:t> in un mondo dove tutto è controllo e dove tutti vogliono controllare tutto, non riuscendoci (ovviamente)». Portando dalla sua parte Harvey </a:t>
            </a:r>
            <a:r>
              <a:rPr lang="it-IT" dirty="0" err="1"/>
              <a:t>Dent</a:t>
            </a:r>
            <a:r>
              <a:rPr lang="it-IT" dirty="0"/>
              <a:t> alias </a:t>
            </a:r>
            <a:r>
              <a:rPr lang="it-IT" dirty="0" err="1"/>
              <a:t>Two</a:t>
            </a:r>
            <a:r>
              <a:rPr lang="it-IT" dirty="0"/>
              <a:t>-Face (inizialmente un buono): «The joker ci mostra che sono le circostanze a rendere più o meno cattivi gli uomini; per questo Gotham è sopraffatta da un mare di opportunisti» (p. 109). </a:t>
            </a:r>
          </a:p>
        </p:txBody>
      </p:sp>
    </p:spTree>
    <p:extLst>
      <p:ext uri="{BB962C8B-B14F-4D97-AF65-F5344CB8AC3E}">
        <p14:creationId xmlns:p14="http://schemas.microsoft.com/office/powerpoint/2010/main" val="3812609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l Cavaliere Oscuro   Dialogo tra Joker e Batman">
            <a:hlinkClick r:id="" action="ppaction://media"/>
            <a:extLst>
              <a:ext uri="{FF2B5EF4-FFF2-40B4-BE49-F238E27FC236}">
                <a16:creationId xmlns:a16="http://schemas.microsoft.com/office/drawing/2014/main" id="{BD74005D-C1DA-4C04-9366-12F83739C5A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7027420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blipFill rotWithShape="1">
            <a:blip r:embed="rId2">
              <a:duotone>
                <a:schemeClr val="bg2">
                  <a:shade val="18000"/>
                  <a:satMod val="160000"/>
                  <a:lumMod val="28000"/>
                </a:schemeClr>
                <a:schemeClr val="bg2">
                  <a:tint val="95000"/>
                  <a:satMod val="160000"/>
                  <a:lumMod val="116000"/>
                </a:schemeClr>
              </a:duotone>
            </a:blip>
            <a:stretch/>
          </a:blipFill>
          <a:ln>
            <a:noFill/>
          </a:ln>
          <a:effectLst/>
        </p:spPr>
      </p:sp>
      <p:pic>
        <p:nvPicPr>
          <p:cNvPr id="6" name="Segnaposto contenuto 5">
            <a:extLst>
              <a:ext uri="{FF2B5EF4-FFF2-40B4-BE49-F238E27FC236}">
                <a16:creationId xmlns:a16="http://schemas.microsoft.com/office/drawing/2014/main" id="{2E0C7E10-AF6E-41AD-A6F0-F995DCF51408}"/>
              </a:ext>
            </a:extLst>
          </p:cNvPr>
          <p:cNvPicPr>
            <a:picLocks noGrp="1" noChangeAspect="1"/>
          </p:cNvPicPr>
          <p:nvPr>
            <p:ph sz="half" idx="1"/>
          </p:nvPr>
        </p:nvPicPr>
        <p:blipFill rotWithShape="1">
          <a:blip r:embed="rId3"/>
          <a:srcRect l="2610" r="7830"/>
          <a:stretch/>
        </p:blipFill>
        <p:spPr>
          <a:xfrm>
            <a:off x="20" y="10"/>
            <a:ext cx="6095980" cy="6857990"/>
          </a:xfrm>
          <a:prstGeom prst="rect">
            <a:avLst/>
          </a:prstGeom>
        </p:spPr>
      </p:pic>
      <p:cxnSp>
        <p:nvCxnSpPr>
          <p:cNvPr id="13" name="Straight Connector 12">
            <a:extLst>
              <a:ext uri="{FF2B5EF4-FFF2-40B4-BE49-F238E27FC236}">
                <a16:creationId xmlns:a16="http://schemas.microsoft.com/office/drawing/2014/main" id="{E0DCF65E-F84E-483D-83D7-A1616D56914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0656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953585EC-7030-47EE-9073-FC7473259825}"/>
              </a:ext>
            </a:extLst>
          </p:cNvPr>
          <p:cNvSpPr>
            <a:spLocks noGrp="1"/>
          </p:cNvSpPr>
          <p:nvPr>
            <p:ph type="title"/>
          </p:nvPr>
        </p:nvSpPr>
        <p:spPr>
          <a:xfrm>
            <a:off x="6513534" y="609600"/>
            <a:ext cx="4754022" cy="1326321"/>
          </a:xfrm>
        </p:spPr>
        <p:txBody>
          <a:bodyPr vert="horz" lIns="91440" tIns="45720" rIns="91440" bIns="45720" rtlCol="0" anchor="ctr">
            <a:normAutofit/>
          </a:bodyPr>
          <a:lstStyle/>
          <a:p>
            <a:r>
              <a:rPr lang="it-IT" dirty="0"/>
              <a:t>Contro il relativismo</a:t>
            </a:r>
          </a:p>
        </p:txBody>
      </p:sp>
      <p:sp>
        <p:nvSpPr>
          <p:cNvPr id="4" name="Segnaposto contenuto 3">
            <a:extLst>
              <a:ext uri="{FF2B5EF4-FFF2-40B4-BE49-F238E27FC236}">
                <a16:creationId xmlns:a16="http://schemas.microsoft.com/office/drawing/2014/main" id="{BAABCCC9-E0F6-40B5-BF23-C07DA339527D}"/>
              </a:ext>
            </a:extLst>
          </p:cNvPr>
          <p:cNvSpPr>
            <a:spLocks noGrp="1"/>
          </p:cNvSpPr>
          <p:nvPr>
            <p:ph sz="half" idx="2"/>
          </p:nvPr>
        </p:nvSpPr>
        <p:spPr>
          <a:xfrm>
            <a:off x="6513534" y="2096063"/>
            <a:ext cx="4754022" cy="4530023"/>
          </a:xfrm>
        </p:spPr>
        <p:txBody>
          <a:bodyPr vert="horz" lIns="91440" tIns="45720" rIns="91440" bIns="45720" rtlCol="0">
            <a:noAutofit/>
          </a:bodyPr>
          <a:lstStyle/>
          <a:p>
            <a:pPr marL="0" indent="0" algn="just">
              <a:buNone/>
            </a:pPr>
            <a:r>
              <a:rPr lang="it-IT" sz="2200" dirty="0"/>
              <a:t>«Se Batman ha The Joker, Platone ha il suo bel da fare coi sofisti e i tiranni. Batman e Platone hanno in comune lo stesso nemico: il </a:t>
            </a:r>
            <a:r>
              <a:rPr lang="it-IT" sz="2200" b="1" dirty="0"/>
              <a:t>relativismo dei valori</a:t>
            </a:r>
            <a:r>
              <a:rPr lang="it-IT" sz="2200" dirty="0"/>
              <a:t>, di cui The joker e i sofisti sono le rispettive incarnazioni. Un nemico, questo, non da poco, che ha pure un certo fascino, se soltanto si distoglie lo sguardo dalla meta: la giustizia» (p. 110).</a:t>
            </a:r>
          </a:p>
        </p:txBody>
      </p:sp>
    </p:spTree>
    <p:extLst>
      <p:ext uri="{BB962C8B-B14F-4D97-AF65-F5344CB8AC3E}">
        <p14:creationId xmlns:p14="http://schemas.microsoft.com/office/powerpoint/2010/main" val="180876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blipFill rotWithShape="1">
            <a:blip r:embed="rId2">
              <a:duotone>
                <a:schemeClr val="bg2">
                  <a:shade val="18000"/>
                  <a:satMod val="160000"/>
                  <a:lumMod val="28000"/>
                </a:schemeClr>
                <a:schemeClr val="bg2">
                  <a:tint val="95000"/>
                  <a:satMod val="160000"/>
                  <a:lumMod val="116000"/>
                </a:schemeClr>
              </a:duotone>
            </a:blip>
            <a:stretch/>
          </a:blipFill>
          <a:ln>
            <a:noFill/>
          </a:ln>
          <a:effectLst/>
        </p:spPr>
      </p:sp>
      <p:pic>
        <p:nvPicPr>
          <p:cNvPr id="6" name="Segnaposto contenuto 5">
            <a:extLst>
              <a:ext uri="{FF2B5EF4-FFF2-40B4-BE49-F238E27FC236}">
                <a16:creationId xmlns:a16="http://schemas.microsoft.com/office/drawing/2014/main" id="{19E03358-234E-4DBA-A8BF-5060C7312C0D}"/>
              </a:ext>
            </a:extLst>
          </p:cNvPr>
          <p:cNvPicPr>
            <a:picLocks noGrp="1" noChangeAspect="1"/>
          </p:cNvPicPr>
          <p:nvPr>
            <p:ph sz="half" idx="1"/>
          </p:nvPr>
        </p:nvPicPr>
        <p:blipFill rotWithShape="1">
          <a:blip r:embed="rId3"/>
          <a:srcRect l="11111"/>
          <a:stretch/>
        </p:blipFill>
        <p:spPr>
          <a:xfrm>
            <a:off x="20" y="10"/>
            <a:ext cx="6095980" cy="6857990"/>
          </a:xfrm>
          <a:prstGeom prst="rect">
            <a:avLst/>
          </a:prstGeom>
        </p:spPr>
      </p:pic>
      <p:cxnSp>
        <p:nvCxnSpPr>
          <p:cNvPr id="16" name="Straight Connector 12">
            <a:extLst>
              <a:ext uri="{FF2B5EF4-FFF2-40B4-BE49-F238E27FC236}">
                <a16:creationId xmlns:a16="http://schemas.microsoft.com/office/drawing/2014/main" id="{E0DCF65E-F84E-483D-83D7-A1616D56914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0656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3B1C7516-F134-41AB-8B05-F9F1F7231037}"/>
              </a:ext>
            </a:extLst>
          </p:cNvPr>
          <p:cNvSpPr>
            <a:spLocks noGrp="1"/>
          </p:cNvSpPr>
          <p:nvPr>
            <p:ph type="title"/>
          </p:nvPr>
        </p:nvSpPr>
        <p:spPr>
          <a:xfrm>
            <a:off x="6308035" y="45720"/>
            <a:ext cx="5764695" cy="1890201"/>
          </a:xfrm>
        </p:spPr>
        <p:txBody>
          <a:bodyPr vert="horz" lIns="91440" tIns="45720" rIns="91440" bIns="45720" rtlCol="0" anchor="ctr">
            <a:normAutofit/>
          </a:bodyPr>
          <a:lstStyle/>
          <a:p>
            <a:r>
              <a:rPr lang="it-IT" dirty="0"/>
              <a:t>L’ideale migliora il reale</a:t>
            </a:r>
          </a:p>
        </p:txBody>
      </p:sp>
      <p:sp>
        <p:nvSpPr>
          <p:cNvPr id="4" name="Segnaposto contenuto 3">
            <a:extLst>
              <a:ext uri="{FF2B5EF4-FFF2-40B4-BE49-F238E27FC236}">
                <a16:creationId xmlns:a16="http://schemas.microsoft.com/office/drawing/2014/main" id="{ADF91537-3F12-4B48-A2B0-6D68BC37DD0C}"/>
              </a:ext>
            </a:extLst>
          </p:cNvPr>
          <p:cNvSpPr>
            <a:spLocks noGrp="1"/>
          </p:cNvSpPr>
          <p:nvPr>
            <p:ph sz="half" idx="2"/>
          </p:nvPr>
        </p:nvSpPr>
        <p:spPr>
          <a:xfrm>
            <a:off x="6308035" y="2096064"/>
            <a:ext cx="5764695" cy="4716216"/>
          </a:xfrm>
        </p:spPr>
        <p:txBody>
          <a:bodyPr vert="horz" lIns="91440" tIns="45720" rIns="91440" bIns="45720" rtlCol="0">
            <a:normAutofit lnSpcReduction="10000"/>
          </a:bodyPr>
          <a:lstStyle/>
          <a:p>
            <a:pPr marL="0" indent="0" algn="just">
              <a:buNone/>
            </a:pPr>
            <a:r>
              <a:rPr lang="it-IT" sz="2400" dirty="0"/>
              <a:t>«Platone non è così ingenuo da credere che la Città ideale possa sostituirsi alla Città reale, dove la giustizia deve scontrarsi – ogni giorno – con l’ingiustizia dilagante. Tuttavia senza un modello </a:t>
            </a:r>
            <a:r>
              <a:rPr lang="it-IT" sz="2400" i="1" dirty="0"/>
              <a:t>ideale</a:t>
            </a:r>
            <a:r>
              <a:rPr lang="it-IT" sz="2400" dirty="0"/>
              <a:t> la nostra Città </a:t>
            </a:r>
            <a:r>
              <a:rPr lang="it-IT" sz="2400" i="1" dirty="0"/>
              <a:t>reale</a:t>
            </a:r>
            <a:r>
              <a:rPr lang="it-IT" sz="2400" dirty="0"/>
              <a:t> sarebbe ben peggiore di quello che già è […] Il compito dell’utopia platonica è di guidarci, passo dopo passo, verso il Sole della conoscenza» (p. 110). In definitiva: </a:t>
            </a:r>
            <a:r>
              <a:rPr lang="it-IT" sz="2400" b="1" dirty="0"/>
              <a:t>l’ideale migliora il reale</a:t>
            </a:r>
            <a:r>
              <a:rPr lang="it-IT" sz="2400" dirty="0"/>
              <a:t>. </a:t>
            </a:r>
          </a:p>
        </p:txBody>
      </p:sp>
    </p:spTree>
    <p:extLst>
      <p:ext uri="{BB962C8B-B14F-4D97-AF65-F5344CB8AC3E}">
        <p14:creationId xmlns:p14="http://schemas.microsoft.com/office/powerpoint/2010/main" val="1001733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extLst/>
          </a:blip>
          <a:stretch/>
        </a:blipFill>
        <a:effectLst/>
      </p:bgPr>
    </p:bg>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E263B7A4-7A44-4AD8-BAD3-2D7900618A78}"/>
              </a:ext>
            </a:extLst>
          </p:cNvPr>
          <p:cNvPicPr>
            <a:picLocks noGrp="1" noChangeAspect="1"/>
          </p:cNvPicPr>
          <p:nvPr>
            <p:ph sz="half" idx="1"/>
          </p:nvPr>
        </p:nvPicPr>
        <p:blipFill rotWithShape="1">
          <a:blip r:embed="rId3"/>
          <a:srcRect l="18143" r="15191"/>
          <a:stretch/>
        </p:blipFill>
        <p:spPr>
          <a:xfrm>
            <a:off x="20" y="10"/>
            <a:ext cx="6095980" cy="6857990"/>
          </a:xfrm>
          <a:prstGeom prst="rect">
            <a:avLst/>
          </a:prstGeom>
        </p:spPr>
      </p:pic>
      <p:cxnSp>
        <p:nvCxnSpPr>
          <p:cNvPr id="13" name="Straight Connector 10">
            <a:extLst>
              <a:ext uri="{FF2B5EF4-FFF2-40B4-BE49-F238E27FC236}">
                <a16:creationId xmlns:a16="http://schemas.microsoft.com/office/drawing/2014/main" id="{E0DCF65E-F84E-483D-83D7-A1616D56914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0656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0877D698-9884-4008-B466-72936C52CE08}"/>
              </a:ext>
            </a:extLst>
          </p:cNvPr>
          <p:cNvSpPr>
            <a:spLocks noGrp="1"/>
          </p:cNvSpPr>
          <p:nvPr>
            <p:ph type="title"/>
          </p:nvPr>
        </p:nvSpPr>
        <p:spPr>
          <a:xfrm>
            <a:off x="6281531" y="45722"/>
            <a:ext cx="5817704" cy="921687"/>
          </a:xfrm>
        </p:spPr>
        <p:txBody>
          <a:bodyPr vert="horz" lIns="91440" tIns="45720" rIns="91440" bIns="45720" rtlCol="0" anchor="ctr">
            <a:normAutofit/>
          </a:bodyPr>
          <a:lstStyle/>
          <a:p>
            <a:r>
              <a:rPr lang="it-IT" dirty="0"/>
              <a:t>I cattivi maestri</a:t>
            </a:r>
          </a:p>
        </p:txBody>
      </p:sp>
      <p:sp>
        <p:nvSpPr>
          <p:cNvPr id="4" name="Segnaposto contenuto 3">
            <a:extLst>
              <a:ext uri="{FF2B5EF4-FFF2-40B4-BE49-F238E27FC236}">
                <a16:creationId xmlns:a16="http://schemas.microsoft.com/office/drawing/2014/main" id="{F77B3235-2B11-4EEF-870D-4F3F15DBAFC8}"/>
              </a:ext>
            </a:extLst>
          </p:cNvPr>
          <p:cNvSpPr>
            <a:spLocks noGrp="1"/>
          </p:cNvSpPr>
          <p:nvPr>
            <p:ph sz="half" idx="2"/>
          </p:nvPr>
        </p:nvSpPr>
        <p:spPr>
          <a:xfrm>
            <a:off x="6281531" y="1139689"/>
            <a:ext cx="5817704" cy="5672592"/>
          </a:xfrm>
        </p:spPr>
        <p:txBody>
          <a:bodyPr vert="horz" lIns="91440" tIns="45720" rIns="91440" bIns="45720" rtlCol="0">
            <a:noAutofit/>
          </a:bodyPr>
          <a:lstStyle/>
          <a:p>
            <a:pPr marL="0" indent="0" algn="just">
              <a:buNone/>
            </a:pPr>
            <a:r>
              <a:rPr lang="it-IT" sz="2400" dirty="0"/>
              <a:t>«I </a:t>
            </a:r>
            <a:r>
              <a:rPr lang="it-IT" sz="2400" b="1" dirty="0"/>
              <a:t>tiranni</a:t>
            </a:r>
            <a:r>
              <a:rPr lang="it-IT" sz="2400" dirty="0"/>
              <a:t>, che oltre ai </a:t>
            </a:r>
            <a:r>
              <a:rPr lang="it-IT" sz="2400" b="1" dirty="0"/>
              <a:t>sofisti</a:t>
            </a:r>
            <a:r>
              <a:rPr lang="it-IT" sz="2400" dirty="0"/>
              <a:t> sono i nemici dichiarati di Platone, hanno gioco facile quando si trovano davanti a un popolo d’</a:t>
            </a:r>
            <a:r>
              <a:rPr lang="it-IT" sz="2400" b="1" dirty="0"/>
              <a:t>ignoranti</a:t>
            </a:r>
            <a:r>
              <a:rPr lang="it-IT" sz="2400" dirty="0"/>
              <a:t>. E l’ignoranza più grave è quella di chi non sa discernere il giusto e l’ingiusto. Perciò i sofisti sono indispensabili ai tiranni, poiché coi loro abili </a:t>
            </a:r>
            <a:r>
              <a:rPr lang="it-IT" sz="2400" u="sng" dirty="0"/>
              <a:t>giochetti retorici</a:t>
            </a:r>
            <a:r>
              <a:rPr lang="it-IT" sz="2400" dirty="0"/>
              <a:t> sono capaci di mescolare le carte e ampliare, a seconda delle loro convenienze, il </a:t>
            </a:r>
            <a:r>
              <a:rPr lang="it-IT" sz="2400" u="sng" dirty="0"/>
              <a:t>confine del giusto</a:t>
            </a:r>
            <a:r>
              <a:rPr lang="it-IT" sz="2400" dirty="0"/>
              <a:t>, non preoccupandosi di esondare nell’ingiusto» (p. 110).</a:t>
            </a:r>
          </a:p>
        </p:txBody>
      </p:sp>
    </p:spTree>
    <p:extLst>
      <p:ext uri="{BB962C8B-B14F-4D97-AF65-F5344CB8AC3E}">
        <p14:creationId xmlns:p14="http://schemas.microsoft.com/office/powerpoint/2010/main" val="2140054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 Joker e il caos">
            <a:hlinkClick r:id="" action="ppaction://media"/>
            <a:extLst>
              <a:ext uri="{FF2B5EF4-FFF2-40B4-BE49-F238E27FC236}">
                <a16:creationId xmlns:a16="http://schemas.microsoft.com/office/drawing/2014/main" id="{1762E3D8-2712-453A-B8A1-D48E94DF59F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1492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0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F731D2-1160-4A6B-B5F4-D6E2D4F8E1FE}"/>
              </a:ext>
            </a:extLst>
          </p:cNvPr>
          <p:cNvSpPr>
            <a:spLocks noGrp="1"/>
          </p:cNvSpPr>
          <p:nvPr>
            <p:ph type="title"/>
          </p:nvPr>
        </p:nvSpPr>
        <p:spPr>
          <a:xfrm>
            <a:off x="185530" y="185530"/>
            <a:ext cx="11847443" cy="1272209"/>
          </a:xfrm>
        </p:spPr>
        <p:txBody>
          <a:bodyPr/>
          <a:lstStyle/>
          <a:p>
            <a:r>
              <a:rPr lang="it-IT" dirty="0"/>
              <a:t>La perfettibilità del reale</a:t>
            </a:r>
          </a:p>
        </p:txBody>
      </p:sp>
      <p:sp>
        <p:nvSpPr>
          <p:cNvPr id="3" name="Segnaposto contenuto 2">
            <a:extLst>
              <a:ext uri="{FF2B5EF4-FFF2-40B4-BE49-F238E27FC236}">
                <a16:creationId xmlns:a16="http://schemas.microsoft.com/office/drawing/2014/main" id="{0D4870EC-8566-4D6F-ADC5-9E38E27E578C}"/>
              </a:ext>
            </a:extLst>
          </p:cNvPr>
          <p:cNvSpPr>
            <a:spLocks noGrp="1"/>
          </p:cNvSpPr>
          <p:nvPr>
            <p:ph idx="1"/>
          </p:nvPr>
        </p:nvSpPr>
        <p:spPr>
          <a:xfrm>
            <a:off x="185530" y="1656523"/>
            <a:ext cx="11847444" cy="5009320"/>
          </a:xfrm>
        </p:spPr>
        <p:txBody>
          <a:bodyPr>
            <a:noAutofit/>
          </a:bodyPr>
          <a:lstStyle/>
          <a:p>
            <a:pPr algn="just"/>
            <a:r>
              <a:rPr lang="it-IT" sz="2300" dirty="0"/>
              <a:t>«La giustizia perfetta </a:t>
            </a:r>
            <a:r>
              <a:rPr lang="it-IT" sz="2300" b="1" dirty="0"/>
              <a:t>non</a:t>
            </a:r>
            <a:r>
              <a:rPr lang="it-IT" sz="2300" dirty="0"/>
              <a:t> è cosa di questo mondo; per quella bisogna accontentarsi di credere in un aldilà nel quale gli ingiusti verranno debitamente puniti e i giusti ricompensati. La giustizia in Terra può essere soltanto </a:t>
            </a:r>
            <a:r>
              <a:rPr lang="it-IT" sz="2300" b="1" i="1" dirty="0"/>
              <a:t>perfettibile</a:t>
            </a:r>
            <a:r>
              <a:rPr lang="it-IT" sz="2300" dirty="0"/>
              <a:t>, ovvero </a:t>
            </a:r>
            <a:r>
              <a:rPr lang="it-IT" sz="2300" u="sng" dirty="0"/>
              <a:t>tendere all’ideale</a:t>
            </a:r>
            <a:r>
              <a:rPr lang="it-IT" sz="2300" dirty="0"/>
              <a:t>, dovendo però scontrarsi con la </a:t>
            </a:r>
            <a:r>
              <a:rPr lang="it-IT" sz="2300" u="sng" dirty="0"/>
              <a:t>miseria del reale</a:t>
            </a:r>
            <a:r>
              <a:rPr lang="it-IT" sz="2300" dirty="0"/>
              <a:t>» (p. 110).</a:t>
            </a:r>
          </a:p>
          <a:p>
            <a:pPr algn="just"/>
            <a:r>
              <a:rPr lang="it-IT" sz="2300" dirty="0"/>
              <a:t>Ciononostante «bisogna continuare a credere nella </a:t>
            </a:r>
            <a:r>
              <a:rPr lang="it-IT" sz="2300" b="1" dirty="0"/>
              <a:t>perfezione</a:t>
            </a:r>
            <a:r>
              <a:rPr lang="it-IT" sz="2300" dirty="0"/>
              <a:t>, pur sapendo bene che </a:t>
            </a:r>
            <a:r>
              <a:rPr lang="it-IT" sz="2300" b="1" dirty="0"/>
              <a:t>non</a:t>
            </a:r>
            <a:r>
              <a:rPr lang="it-IT" sz="2300" dirty="0"/>
              <a:t> appartiene a questo mondo. La </a:t>
            </a:r>
            <a:r>
              <a:rPr lang="it-IT" sz="2300" b="1" dirty="0"/>
              <a:t>giustizia</a:t>
            </a:r>
            <a:r>
              <a:rPr lang="it-IT" sz="2300" dirty="0"/>
              <a:t> non sarà mai un dato acquisito, ma una faticosa e incessante </a:t>
            </a:r>
            <a:r>
              <a:rPr lang="it-IT" sz="2300" u="sng" dirty="0"/>
              <a:t>conquista quotidiana</a:t>
            </a:r>
            <a:r>
              <a:rPr lang="it-IT" sz="2300" dirty="0"/>
              <a:t>. Smettere di credervi equivarrebbe a darla vinta ai tiranni, ai sofisti e ai criminali […] come The joker. Per questo c’è bisogno dei </a:t>
            </a:r>
            <a:r>
              <a:rPr lang="it-IT" sz="2300" u="sng" dirty="0"/>
              <a:t>partigiani della giustizia</a:t>
            </a:r>
            <a:r>
              <a:rPr lang="it-IT" sz="2300" dirty="0"/>
              <a:t>. Gente capace di </a:t>
            </a:r>
            <a:r>
              <a:rPr lang="it-IT" sz="2300" b="1" dirty="0"/>
              <a:t>combattere</a:t>
            </a:r>
            <a:r>
              <a:rPr lang="it-IT" sz="2300" dirty="0"/>
              <a:t> </a:t>
            </a:r>
            <a:r>
              <a:rPr lang="it-IT" sz="2300" u="sng" dirty="0"/>
              <a:t>in prima linea</a:t>
            </a:r>
            <a:r>
              <a:rPr lang="it-IT" sz="2300" dirty="0"/>
              <a:t> per ottenerla. A volte sconfinando in metodo poco ortodossi come Batman, perché la vita ce lo chiede» (pp. 110-111).</a:t>
            </a:r>
          </a:p>
        </p:txBody>
      </p:sp>
    </p:spTree>
    <p:extLst>
      <p:ext uri="{BB962C8B-B14F-4D97-AF65-F5344CB8AC3E}">
        <p14:creationId xmlns:p14="http://schemas.microsoft.com/office/powerpoint/2010/main" val="390409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extLst/>
          </a:blip>
          <a:stretch/>
        </a:blipFill>
        <a:effectLst/>
      </p:bgPr>
    </p:bg>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DC355849-6115-4A9C-8C15-443265732C83}"/>
              </a:ext>
            </a:extLst>
          </p:cNvPr>
          <p:cNvPicPr>
            <a:picLocks noGrp="1" noChangeAspect="1"/>
          </p:cNvPicPr>
          <p:nvPr>
            <p:ph sz="half" idx="1"/>
          </p:nvPr>
        </p:nvPicPr>
        <p:blipFill rotWithShape="1">
          <a:blip r:embed="rId3"/>
          <a:srcRect r="2029"/>
          <a:stretch/>
        </p:blipFill>
        <p:spPr>
          <a:xfrm>
            <a:off x="20" y="10"/>
            <a:ext cx="4635987" cy="6857990"/>
          </a:xfrm>
          <a:prstGeom prst="rect">
            <a:avLst/>
          </a:prstGeom>
        </p:spPr>
      </p:pic>
      <p:cxnSp>
        <p:nvCxnSpPr>
          <p:cNvPr id="11" name="Straight Connector 10">
            <a:extLst>
              <a:ext uri="{FF2B5EF4-FFF2-40B4-BE49-F238E27FC236}">
                <a16:creationId xmlns:a16="http://schemas.microsoft.com/office/drawing/2014/main" id="{E2A31A05-19BB-4F84-9402-E8569CBDBDB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36007"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6B2DF05F-A4AF-4741-9709-0400324F68B6}"/>
              </a:ext>
            </a:extLst>
          </p:cNvPr>
          <p:cNvSpPr>
            <a:spLocks noGrp="1"/>
          </p:cNvSpPr>
          <p:nvPr>
            <p:ph type="title"/>
          </p:nvPr>
        </p:nvSpPr>
        <p:spPr>
          <a:xfrm>
            <a:off x="4784035" y="45721"/>
            <a:ext cx="7315200" cy="974696"/>
          </a:xfrm>
        </p:spPr>
        <p:txBody>
          <a:bodyPr vert="horz" lIns="91440" tIns="45720" rIns="91440" bIns="45720" rtlCol="0" anchor="ctr">
            <a:normAutofit fontScale="90000"/>
          </a:bodyPr>
          <a:lstStyle/>
          <a:p>
            <a:r>
              <a:rPr lang="it-IT" dirty="0" err="1"/>
              <a:t>Adeguatio</a:t>
            </a:r>
            <a:r>
              <a:rPr lang="it-IT" dirty="0"/>
              <a:t> rei et </a:t>
            </a:r>
            <a:r>
              <a:rPr lang="it-IT" dirty="0" err="1"/>
              <a:t>intellectus</a:t>
            </a:r>
            <a:endParaRPr lang="it-IT" dirty="0"/>
          </a:p>
        </p:txBody>
      </p:sp>
      <p:sp>
        <p:nvSpPr>
          <p:cNvPr id="4" name="Segnaposto contenuto 3">
            <a:extLst>
              <a:ext uri="{FF2B5EF4-FFF2-40B4-BE49-F238E27FC236}">
                <a16:creationId xmlns:a16="http://schemas.microsoft.com/office/drawing/2014/main" id="{23463346-12AF-4B34-B195-CB92577351FB}"/>
              </a:ext>
            </a:extLst>
          </p:cNvPr>
          <p:cNvSpPr>
            <a:spLocks noGrp="1"/>
          </p:cNvSpPr>
          <p:nvPr>
            <p:ph sz="half" idx="2"/>
          </p:nvPr>
        </p:nvSpPr>
        <p:spPr>
          <a:xfrm>
            <a:off x="4784035" y="1113183"/>
            <a:ext cx="7315200" cy="5699097"/>
          </a:xfrm>
        </p:spPr>
        <p:txBody>
          <a:bodyPr vert="horz" lIns="91440" tIns="45720" rIns="91440" bIns="45720" rtlCol="0">
            <a:noAutofit/>
          </a:bodyPr>
          <a:lstStyle/>
          <a:p>
            <a:pPr marL="0" indent="0" algn="just">
              <a:buNone/>
            </a:pPr>
            <a:r>
              <a:rPr lang="it-IT" sz="2200" dirty="0"/>
              <a:t>Batman è un esempio di </a:t>
            </a:r>
            <a:r>
              <a:rPr lang="it-IT" sz="2200" u="sng" dirty="0"/>
              <a:t>partigiano della giustizia</a:t>
            </a:r>
            <a:r>
              <a:rPr lang="it-IT" sz="2200" dirty="0"/>
              <a:t> che non si esime dal </a:t>
            </a:r>
            <a:r>
              <a:rPr lang="it-IT" sz="2200" b="1" dirty="0"/>
              <a:t>combattere</a:t>
            </a:r>
            <a:r>
              <a:rPr lang="it-IT" sz="2200" dirty="0"/>
              <a:t> </a:t>
            </a:r>
            <a:r>
              <a:rPr lang="it-IT" sz="2200" u="sng" dirty="0"/>
              <a:t>in prima linea</a:t>
            </a:r>
            <a:r>
              <a:rPr lang="it-IT" sz="2200" dirty="0"/>
              <a:t>. Lui – come tutti i supereroi – è tutto tranne che perfetto. Perciò è anche un emblema di come la giustizia </a:t>
            </a:r>
            <a:r>
              <a:rPr lang="it-IT" sz="2200" b="1" dirty="0"/>
              <a:t>non</a:t>
            </a:r>
            <a:r>
              <a:rPr lang="it-IT" sz="2200" dirty="0"/>
              <a:t> appartenga a questo mondo, men che meno all’immaginaria città di Gotham ricalcata sul modello delle metropoli statunitensi. Di sicuro, però, l’uomo pipistrello è un </a:t>
            </a:r>
            <a:r>
              <a:rPr lang="it-IT" sz="2200" u="sng" dirty="0"/>
              <a:t>eroe perfettibile</a:t>
            </a:r>
            <a:r>
              <a:rPr lang="it-IT" sz="2200" dirty="0"/>
              <a:t>, che non rinuncia a raggiungere una certa </a:t>
            </a:r>
            <a:r>
              <a:rPr lang="it-IT" sz="2200" b="1" dirty="0"/>
              <a:t>adeguazione</a:t>
            </a:r>
            <a:r>
              <a:rPr lang="it-IT" sz="2200" dirty="0"/>
              <a:t> per evitare troppa </a:t>
            </a:r>
            <a:r>
              <a:rPr lang="it-IT" sz="2200" b="1" dirty="0"/>
              <a:t>sproporzione</a:t>
            </a:r>
            <a:r>
              <a:rPr lang="it-IT" sz="2200" dirty="0"/>
              <a:t>, tra il mondo </a:t>
            </a:r>
            <a:r>
              <a:rPr lang="it-IT" sz="2200" u="sng" dirty="0"/>
              <a:t>così com’è</a:t>
            </a:r>
            <a:r>
              <a:rPr lang="it-IT" sz="2200" dirty="0"/>
              <a:t> e il mondo </a:t>
            </a:r>
            <a:r>
              <a:rPr lang="it-IT" sz="2200" u="sng" dirty="0"/>
              <a:t>così come dovrebbe essere</a:t>
            </a:r>
            <a:r>
              <a:rPr lang="it-IT" sz="2200" dirty="0"/>
              <a:t>, con tutto il carico d’ingiustizie annesso e connesso da </a:t>
            </a:r>
            <a:r>
              <a:rPr lang="it-IT" sz="2200" b="1" dirty="0"/>
              <a:t>controbilanciare</a:t>
            </a:r>
            <a:r>
              <a:rPr lang="it-IT" sz="2200" dirty="0"/>
              <a:t> con coraggiosi atti di giustizia. L’adeguazione qui detta altro non è che l’</a:t>
            </a:r>
            <a:r>
              <a:rPr lang="it-IT" sz="2200" b="1" dirty="0" err="1"/>
              <a:t>adaeguatio</a:t>
            </a:r>
            <a:r>
              <a:rPr lang="it-IT" sz="2200" b="1" dirty="0"/>
              <a:t> rei et </a:t>
            </a:r>
            <a:r>
              <a:rPr lang="it-IT" sz="2200" b="1" dirty="0" err="1"/>
              <a:t>intellectus</a:t>
            </a:r>
            <a:r>
              <a:rPr lang="it-IT" sz="2200" dirty="0"/>
              <a:t> di Tommaso d’Aquino.   </a:t>
            </a:r>
          </a:p>
        </p:txBody>
      </p:sp>
    </p:spTree>
    <p:extLst>
      <p:ext uri="{BB962C8B-B14F-4D97-AF65-F5344CB8AC3E}">
        <p14:creationId xmlns:p14="http://schemas.microsoft.com/office/powerpoint/2010/main" val="1942348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extLst/>
          </a:blip>
          <a:stretch/>
        </a:blipFill>
        <a:effectLst/>
      </p:bgPr>
    </p:bg>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A2F3B327-7FFC-4CFA-AC0A-F3F37D6AEAE4}"/>
              </a:ext>
            </a:extLst>
          </p:cNvPr>
          <p:cNvPicPr>
            <a:picLocks noGrp="1" noChangeAspect="1"/>
          </p:cNvPicPr>
          <p:nvPr>
            <p:ph sz="half" idx="1"/>
          </p:nvPr>
        </p:nvPicPr>
        <p:blipFill rotWithShape="1">
          <a:blip r:embed="rId3"/>
          <a:srcRect l="10730" r="3429"/>
          <a:stretch/>
        </p:blipFill>
        <p:spPr>
          <a:xfrm>
            <a:off x="20" y="10"/>
            <a:ext cx="4635987" cy="6857990"/>
          </a:xfrm>
          <a:prstGeom prst="rect">
            <a:avLst/>
          </a:prstGeom>
        </p:spPr>
      </p:pic>
      <p:cxnSp>
        <p:nvCxnSpPr>
          <p:cNvPr id="11" name="Straight Connector 10">
            <a:extLst>
              <a:ext uri="{FF2B5EF4-FFF2-40B4-BE49-F238E27FC236}">
                <a16:creationId xmlns:a16="http://schemas.microsoft.com/office/drawing/2014/main" id="{E2A31A05-19BB-4F84-9402-E8569CBDBDB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36007"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64BAD0DC-95FF-4B22-B689-3D8AC411480B}"/>
              </a:ext>
            </a:extLst>
          </p:cNvPr>
          <p:cNvSpPr>
            <a:spLocks noGrp="1"/>
          </p:cNvSpPr>
          <p:nvPr>
            <p:ph type="title"/>
          </p:nvPr>
        </p:nvSpPr>
        <p:spPr>
          <a:xfrm>
            <a:off x="4800600" y="45721"/>
            <a:ext cx="7302500" cy="690879"/>
          </a:xfrm>
        </p:spPr>
        <p:txBody>
          <a:bodyPr vert="horz" lIns="91440" tIns="45720" rIns="91440" bIns="45720" rtlCol="0" anchor="ctr">
            <a:normAutofit/>
          </a:bodyPr>
          <a:lstStyle/>
          <a:p>
            <a:r>
              <a:rPr lang="it-IT" dirty="0"/>
              <a:t>Lettera vii</a:t>
            </a:r>
          </a:p>
        </p:txBody>
      </p:sp>
      <p:sp>
        <p:nvSpPr>
          <p:cNvPr id="4" name="Segnaposto contenuto 3">
            <a:extLst>
              <a:ext uri="{FF2B5EF4-FFF2-40B4-BE49-F238E27FC236}">
                <a16:creationId xmlns:a16="http://schemas.microsoft.com/office/drawing/2014/main" id="{5950A5C4-8928-4F55-9A78-3EB7A8D5F28D}"/>
              </a:ext>
            </a:extLst>
          </p:cNvPr>
          <p:cNvSpPr>
            <a:spLocks noGrp="1"/>
          </p:cNvSpPr>
          <p:nvPr>
            <p:ph sz="half" idx="2"/>
          </p:nvPr>
        </p:nvSpPr>
        <p:spPr>
          <a:xfrm>
            <a:off x="4800600" y="635000"/>
            <a:ext cx="7302499" cy="6177281"/>
          </a:xfrm>
        </p:spPr>
        <p:txBody>
          <a:bodyPr vert="horz" lIns="91440" tIns="45720" rIns="91440" bIns="45720" rtlCol="0">
            <a:noAutofit/>
          </a:bodyPr>
          <a:lstStyle/>
          <a:p>
            <a:pPr marL="0" indent="0" algn="just">
              <a:buNone/>
            </a:pPr>
            <a:r>
              <a:rPr lang="it-IT" sz="2200" dirty="0"/>
              <a:t>A differenza della maggior parte dei suoi colleghi filosofi, Platone ha provato a dare seguito alle sue idee imbarcandosi nell’ardua impresa siracusana. Del resto è proprio lui a insegnarci nell’</a:t>
            </a:r>
            <a:r>
              <a:rPr lang="it-IT" sz="2200" i="1" dirty="0"/>
              <a:t>Ippia maggiore</a:t>
            </a:r>
            <a:r>
              <a:rPr lang="it-IT" sz="2200" dirty="0"/>
              <a:t> che «le cose belle sono difficili». Invitato dall’amico Dione, a Siracusa il filosofo più importante dei suoi tempi, fondatore ad Atene dell’Accademia (la più prestigiosa scuola dell’antichità), si cimenta nell’ardimentoso tentativo di applicare le idee teorizzate nel suo capolavoro, la</a:t>
            </a:r>
            <a:r>
              <a:rPr lang="it-IT" sz="2200" i="1" dirty="0"/>
              <a:t> Repubblica</a:t>
            </a:r>
            <a:r>
              <a:rPr lang="it-IT" sz="2200" dirty="0"/>
              <a:t>. Quali? Affidare il potere ai filosofi, precisamente a un re filosofo. Viste le giovanili simpatie filosofiche di Dionisio o Dionigi II il Giovane, tiranno siracusano, Platone intravede l’occasione di fare di lui quel re filosofo tanto agognato dal suo ideale politico </a:t>
            </a:r>
            <a:r>
              <a:rPr lang="it-IT" sz="2200" b="1" dirty="0"/>
              <a:t>aristocratico-monarchica</a:t>
            </a:r>
            <a:r>
              <a:rPr lang="it-IT" sz="2200" dirty="0"/>
              <a:t>.</a:t>
            </a:r>
          </a:p>
        </p:txBody>
      </p:sp>
    </p:spTree>
    <p:extLst>
      <p:ext uri="{BB962C8B-B14F-4D97-AF65-F5344CB8AC3E}">
        <p14:creationId xmlns:p14="http://schemas.microsoft.com/office/powerpoint/2010/main" val="3318248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extLst/>
          </a:blip>
          <a:stretch/>
        </a:blipFill>
        <a:effectLst/>
      </p:bgPr>
    </p:bg>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0F30798C-9E29-4104-8ADE-ACF6A2651E3C}"/>
              </a:ext>
            </a:extLst>
          </p:cNvPr>
          <p:cNvPicPr>
            <a:picLocks noGrp="1" noChangeAspect="1"/>
          </p:cNvPicPr>
          <p:nvPr>
            <p:ph sz="half" idx="1"/>
          </p:nvPr>
        </p:nvPicPr>
        <p:blipFill rotWithShape="1">
          <a:blip r:embed="rId3"/>
          <a:srcRect t="9201" r="-2" b="-2"/>
          <a:stretch/>
        </p:blipFill>
        <p:spPr>
          <a:xfrm>
            <a:off x="20" y="10"/>
            <a:ext cx="7552924" cy="6857990"/>
          </a:xfrm>
          <a:prstGeom prst="rect">
            <a:avLst/>
          </a:prstGeom>
        </p:spPr>
      </p:pic>
      <p:cxnSp>
        <p:nvCxnSpPr>
          <p:cNvPr id="11" name="Straight Connector 10">
            <a:extLst>
              <a:ext uri="{FF2B5EF4-FFF2-40B4-BE49-F238E27FC236}">
                <a16:creationId xmlns:a16="http://schemas.microsoft.com/office/drawing/2014/main" id="{A4F35239-EB86-4ACB-91DE-4989620C2C1A}"/>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9209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AB2EAEEA-A950-4AAA-8779-BE213AB71D49}"/>
              </a:ext>
            </a:extLst>
          </p:cNvPr>
          <p:cNvSpPr>
            <a:spLocks noGrp="1"/>
          </p:cNvSpPr>
          <p:nvPr>
            <p:ph type="title"/>
          </p:nvPr>
        </p:nvSpPr>
        <p:spPr>
          <a:xfrm>
            <a:off x="8154444" y="609600"/>
            <a:ext cx="3113112" cy="1326321"/>
          </a:xfrm>
        </p:spPr>
        <p:txBody>
          <a:bodyPr vert="horz" lIns="91440" tIns="45720" rIns="91440" bIns="45720" rtlCol="0" anchor="ctr">
            <a:normAutofit fontScale="90000"/>
          </a:bodyPr>
          <a:lstStyle/>
          <a:p>
            <a:r>
              <a:rPr lang="it-IT" dirty="0"/>
              <a:t>L’antenato di </a:t>
            </a:r>
            <a:r>
              <a:rPr lang="it-IT" dirty="0" err="1"/>
              <a:t>batman</a:t>
            </a:r>
            <a:endParaRPr lang="it-IT" dirty="0"/>
          </a:p>
        </p:txBody>
      </p:sp>
      <p:sp>
        <p:nvSpPr>
          <p:cNvPr id="4" name="Segnaposto contenuto 3">
            <a:extLst>
              <a:ext uri="{FF2B5EF4-FFF2-40B4-BE49-F238E27FC236}">
                <a16:creationId xmlns:a16="http://schemas.microsoft.com/office/drawing/2014/main" id="{9497961B-6BC7-4191-940A-0F2FBD764FF5}"/>
              </a:ext>
            </a:extLst>
          </p:cNvPr>
          <p:cNvSpPr>
            <a:spLocks noGrp="1"/>
          </p:cNvSpPr>
          <p:nvPr>
            <p:ph sz="half" idx="2"/>
          </p:nvPr>
        </p:nvSpPr>
        <p:spPr>
          <a:xfrm>
            <a:off x="8154444" y="2096064"/>
            <a:ext cx="3113112" cy="4088836"/>
          </a:xfrm>
        </p:spPr>
        <p:txBody>
          <a:bodyPr vert="horz" lIns="91440" tIns="45720" rIns="91440" bIns="45720" rtlCol="0">
            <a:noAutofit/>
          </a:bodyPr>
          <a:lstStyle/>
          <a:p>
            <a:pPr marL="0" indent="0" algn="just">
              <a:buNone/>
            </a:pPr>
            <a:r>
              <a:rPr lang="it-IT" dirty="0"/>
              <a:t>A mio avviso «questo impegno ad agire di Platone lo rende il più credibile antenato del cavaliere oscuro di Gotham City». Assurdo? «Liberi di credermi pazzo, ma per me Batman senza Platone sarebbe impensabile» (p. 111).</a:t>
            </a:r>
          </a:p>
        </p:txBody>
      </p:sp>
    </p:spTree>
    <p:extLst>
      <p:ext uri="{BB962C8B-B14F-4D97-AF65-F5344CB8AC3E}">
        <p14:creationId xmlns:p14="http://schemas.microsoft.com/office/powerpoint/2010/main" val="2887822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extLst/>
          </a:blip>
          <a:stretch/>
        </a:blipFill>
        <a:effectLst/>
      </p:bgPr>
    </p:bg>
    <p:spTree>
      <p:nvGrpSpPr>
        <p:cNvPr id="1" name=""/>
        <p:cNvGrpSpPr/>
        <p:nvPr/>
      </p:nvGrpSpPr>
      <p:grpSpPr>
        <a:xfrm>
          <a:off x="0" y="0"/>
          <a:ext cx="0" cy="0"/>
          <a:chOff x="0" y="0"/>
          <a:chExt cx="0" cy="0"/>
        </a:xfrm>
      </p:grpSpPr>
      <p:pic>
        <p:nvPicPr>
          <p:cNvPr id="9" name="Segnaposto contenuto 5">
            <a:extLst>
              <a:ext uri="{FF2B5EF4-FFF2-40B4-BE49-F238E27FC236}">
                <a16:creationId xmlns:a16="http://schemas.microsoft.com/office/drawing/2014/main" id="{DFBE03F5-D649-4704-B5A1-5C2FAF837553}"/>
              </a:ext>
            </a:extLst>
          </p:cNvPr>
          <p:cNvPicPr>
            <a:picLocks noGrp="1" noChangeAspect="1"/>
          </p:cNvPicPr>
          <p:nvPr>
            <p:ph sz="half" idx="2"/>
          </p:nvPr>
        </p:nvPicPr>
        <p:blipFill rotWithShape="1">
          <a:blip r:embed="rId3"/>
          <a:srcRect t="15413"/>
          <a:stretch/>
        </p:blipFill>
        <p:spPr>
          <a:xfrm>
            <a:off x="20" y="10"/>
            <a:ext cx="12191980" cy="6857990"/>
          </a:xfrm>
          <a:prstGeom prst="rect">
            <a:avLst/>
          </a:prstGeom>
        </p:spPr>
      </p:pic>
    </p:spTree>
    <p:extLst>
      <p:ext uri="{BB962C8B-B14F-4D97-AF65-F5344CB8AC3E}">
        <p14:creationId xmlns:p14="http://schemas.microsoft.com/office/powerpoint/2010/main" val="3337211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3FFE729-D0E9-451A-9B2A-4F1B9AE24EBE}"/>
              </a:ext>
            </a:extLst>
          </p:cNvPr>
          <p:cNvSpPr>
            <a:spLocks noGrp="1"/>
          </p:cNvSpPr>
          <p:nvPr>
            <p:ph type="title"/>
          </p:nvPr>
        </p:nvSpPr>
        <p:spPr>
          <a:xfrm>
            <a:off x="228600" y="266701"/>
            <a:ext cx="11760199" cy="1435100"/>
          </a:xfrm>
        </p:spPr>
        <p:txBody>
          <a:bodyPr/>
          <a:lstStyle/>
          <a:p>
            <a:r>
              <a:rPr lang="it-IT" dirty="0"/>
              <a:t>La ricetta contro la tirannia? Il governo dei migliori</a:t>
            </a:r>
          </a:p>
        </p:txBody>
      </p:sp>
      <p:sp>
        <p:nvSpPr>
          <p:cNvPr id="3" name="Segnaposto contenuto 2">
            <a:extLst>
              <a:ext uri="{FF2B5EF4-FFF2-40B4-BE49-F238E27FC236}">
                <a16:creationId xmlns:a16="http://schemas.microsoft.com/office/drawing/2014/main" id="{CAAFD033-3D5A-4DC8-B39B-5338866430AF}"/>
              </a:ext>
            </a:extLst>
          </p:cNvPr>
          <p:cNvSpPr>
            <a:spLocks noGrp="1"/>
          </p:cNvSpPr>
          <p:nvPr>
            <p:ph idx="1"/>
          </p:nvPr>
        </p:nvSpPr>
        <p:spPr>
          <a:xfrm>
            <a:off x="228600" y="1879600"/>
            <a:ext cx="11760200" cy="4749800"/>
          </a:xfrm>
        </p:spPr>
        <p:txBody>
          <a:bodyPr>
            <a:normAutofit/>
          </a:bodyPr>
          <a:lstStyle/>
          <a:p>
            <a:pPr algn="just"/>
            <a:r>
              <a:rPr lang="it-IT" sz="2500" dirty="0"/>
              <a:t>«La tirannia assoggetta sia gli Stati sia gli uomini e non meno i tiranni stessi, che – anzi – ne sono addirittura le prime vittime. Poiché un tiranno non può che essere schiavo dei suoi bisogni». </a:t>
            </a:r>
          </a:p>
          <a:p>
            <a:pPr algn="just"/>
            <a:r>
              <a:rPr lang="it-IT" sz="2500" dirty="0"/>
              <a:t>Platone ritiene che uno Stato che abbia a cuore il benessere dei propri cittadini debba essere retto da «un’aristocrazia formata da uomini esperti e capaci, che vengano convinti a prendere il potere per il bene della collettività. Infatti solo chi esercita in maniera spassionata il potere potrà adempiere ai più basilari principi di rettitudine. Chi lo esercita per fini personali, invece, non potrà che arrecare danno allo Stato» (p. 115).</a:t>
            </a:r>
          </a:p>
        </p:txBody>
      </p:sp>
    </p:spTree>
    <p:extLst>
      <p:ext uri="{BB962C8B-B14F-4D97-AF65-F5344CB8AC3E}">
        <p14:creationId xmlns:p14="http://schemas.microsoft.com/office/powerpoint/2010/main" val="1915009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extLst/>
          </a:blip>
          <a:stretch/>
        </a:blipFill>
        <a:effectLst/>
      </p:bgPr>
    </p:bg>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85347542-1C3C-4638-B94F-A7D21855BD6A}"/>
              </a:ext>
            </a:extLst>
          </p:cNvPr>
          <p:cNvPicPr>
            <a:picLocks noGrp="1" noChangeAspect="1"/>
          </p:cNvPicPr>
          <p:nvPr>
            <p:ph sz="half" idx="1"/>
          </p:nvPr>
        </p:nvPicPr>
        <p:blipFill rotWithShape="1">
          <a:blip r:embed="rId3"/>
          <a:srcRect t="436" r="-2" b="5257"/>
          <a:stretch/>
        </p:blipFill>
        <p:spPr>
          <a:xfrm>
            <a:off x="20" y="10"/>
            <a:ext cx="4635987" cy="6857990"/>
          </a:xfrm>
          <a:prstGeom prst="rect">
            <a:avLst/>
          </a:prstGeom>
        </p:spPr>
      </p:pic>
      <p:cxnSp>
        <p:nvCxnSpPr>
          <p:cNvPr id="11" name="Straight Connector 10">
            <a:extLst>
              <a:ext uri="{FF2B5EF4-FFF2-40B4-BE49-F238E27FC236}">
                <a16:creationId xmlns:a16="http://schemas.microsoft.com/office/drawing/2014/main" id="{E2A31A05-19BB-4F84-9402-E8569CBDBDB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36007"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80BAE220-1CA8-4339-A246-316840F775B6}"/>
              </a:ext>
            </a:extLst>
          </p:cNvPr>
          <p:cNvSpPr>
            <a:spLocks noGrp="1"/>
          </p:cNvSpPr>
          <p:nvPr>
            <p:ph type="title"/>
          </p:nvPr>
        </p:nvSpPr>
        <p:spPr>
          <a:xfrm>
            <a:off x="4762500" y="45721"/>
            <a:ext cx="7366000" cy="754379"/>
          </a:xfrm>
        </p:spPr>
        <p:txBody>
          <a:bodyPr vert="horz" lIns="91440" tIns="45720" rIns="91440" bIns="45720" rtlCol="0" anchor="ctr">
            <a:normAutofit/>
          </a:bodyPr>
          <a:lstStyle/>
          <a:p>
            <a:r>
              <a:rPr lang="it-IT" dirty="0"/>
              <a:t>Scrivere nelle anime</a:t>
            </a:r>
          </a:p>
        </p:txBody>
      </p:sp>
      <p:sp>
        <p:nvSpPr>
          <p:cNvPr id="4" name="Segnaposto contenuto 3">
            <a:extLst>
              <a:ext uri="{FF2B5EF4-FFF2-40B4-BE49-F238E27FC236}">
                <a16:creationId xmlns:a16="http://schemas.microsoft.com/office/drawing/2014/main" id="{457A271F-0D96-4593-AD5D-24EB791FE08C}"/>
              </a:ext>
            </a:extLst>
          </p:cNvPr>
          <p:cNvSpPr>
            <a:spLocks noGrp="1"/>
          </p:cNvSpPr>
          <p:nvPr>
            <p:ph sz="half" idx="2"/>
          </p:nvPr>
        </p:nvSpPr>
        <p:spPr>
          <a:xfrm>
            <a:off x="4762500" y="901701"/>
            <a:ext cx="7429499" cy="5910579"/>
          </a:xfrm>
        </p:spPr>
        <p:txBody>
          <a:bodyPr vert="horz" lIns="91440" tIns="45720" rIns="91440" bIns="45720" rtlCol="0">
            <a:noAutofit/>
          </a:bodyPr>
          <a:lstStyle/>
          <a:p>
            <a:pPr marL="0" indent="0" algn="just">
              <a:buNone/>
            </a:pPr>
            <a:r>
              <a:rPr lang="it-IT" dirty="0"/>
              <a:t>Nel mito di </a:t>
            </a:r>
            <a:r>
              <a:rPr lang="it-IT" dirty="0" err="1"/>
              <a:t>Theuth</a:t>
            </a:r>
            <a:r>
              <a:rPr lang="it-IT" dirty="0"/>
              <a:t> – divinità egizia della scrittura – enunciato da Platone nel </a:t>
            </a:r>
            <a:r>
              <a:rPr lang="it-IT" i="1" dirty="0"/>
              <a:t>Fedro</a:t>
            </a:r>
            <a:r>
              <a:rPr lang="it-IT" dirty="0"/>
              <a:t>, il suo dialogo sulla bellezza, si afferma che </a:t>
            </a:r>
            <a:r>
              <a:rPr lang="it-IT" u="sng" dirty="0"/>
              <a:t>scrivere nelle anime</a:t>
            </a:r>
            <a:r>
              <a:rPr lang="it-IT" dirty="0"/>
              <a:t> è più importante che scrivere libri e si esplicita che questa modalità di scrittura </a:t>
            </a:r>
            <a:r>
              <a:rPr lang="it-IT" b="1" dirty="0"/>
              <a:t>indelebile</a:t>
            </a:r>
            <a:r>
              <a:rPr lang="it-IT" dirty="0"/>
              <a:t> la si può ottenere solo grazie ai </a:t>
            </a:r>
            <a:r>
              <a:rPr lang="it-IT" b="1" dirty="0"/>
              <a:t>discorsi</a:t>
            </a:r>
            <a:r>
              <a:rPr lang="it-IT" dirty="0"/>
              <a:t>, capaci di tramandare una conoscenza più </a:t>
            </a:r>
            <a:r>
              <a:rPr lang="it-IT" b="1" dirty="0"/>
              <a:t>incisiva</a:t>
            </a:r>
            <a:r>
              <a:rPr lang="it-IT" dirty="0"/>
              <a:t> rispetto agli scritti, che per quanto ben fatti non parlano mai con la </a:t>
            </a:r>
            <a:r>
              <a:rPr lang="it-IT" u="sng" dirty="0"/>
              <a:t>viva voce</a:t>
            </a:r>
            <a:r>
              <a:rPr lang="it-IT" dirty="0"/>
              <a:t> di chi li ha composti. Motivo per cui un discorso pronunciato oralmente sarà molto più </a:t>
            </a:r>
            <a:r>
              <a:rPr lang="it-IT" b="1" dirty="0"/>
              <a:t>utile</a:t>
            </a:r>
            <a:r>
              <a:rPr lang="it-IT" dirty="0"/>
              <a:t> per istruire un allievo e per stimolare il </a:t>
            </a:r>
            <a:r>
              <a:rPr lang="it-IT" u="sng" dirty="0"/>
              <a:t>ricordo degli insegnamenti</a:t>
            </a:r>
            <a:r>
              <a:rPr lang="it-IT" dirty="0"/>
              <a:t>. Scriverli infatti non è un buon modo per </a:t>
            </a:r>
            <a:r>
              <a:rPr lang="it-IT" b="1" dirty="0"/>
              <a:t>fissarli</a:t>
            </a:r>
            <a:r>
              <a:rPr lang="it-IT" dirty="0"/>
              <a:t> nella propria anima, produce l’effetto opposto: la </a:t>
            </a:r>
            <a:r>
              <a:rPr lang="it-IT" b="1" dirty="0"/>
              <a:t>dimenticanza</a:t>
            </a:r>
            <a:r>
              <a:rPr lang="it-IT" dirty="0"/>
              <a:t>. Questa concezione </a:t>
            </a:r>
            <a:r>
              <a:rPr lang="it-IT" b="1" dirty="0"/>
              <a:t>elitaria</a:t>
            </a:r>
            <a:r>
              <a:rPr lang="it-IT" dirty="0"/>
              <a:t> della cultura di Platone rinvia alle «</a:t>
            </a:r>
            <a:r>
              <a:rPr lang="it-IT" u="sng" dirty="0"/>
              <a:t>dottrine non scritte</a:t>
            </a:r>
            <a:r>
              <a:rPr lang="it-IT" dirty="0"/>
              <a:t>», accennate nella </a:t>
            </a:r>
            <a:r>
              <a:rPr lang="it-IT" i="1" dirty="0"/>
              <a:t>Lettera VII</a:t>
            </a:r>
            <a:r>
              <a:rPr lang="it-IT" dirty="0"/>
              <a:t> da cui si può evincere che: </a:t>
            </a:r>
            <a:r>
              <a:rPr lang="it-IT" u="sng" dirty="0"/>
              <a:t>non tutte le conoscenze sono per tutti</a:t>
            </a:r>
            <a:r>
              <a:rPr lang="it-IT" dirty="0"/>
              <a:t>, ma alcune meritano l’ascolto di orecchie ben allenate.  </a:t>
            </a:r>
          </a:p>
        </p:txBody>
      </p:sp>
    </p:spTree>
    <p:extLst>
      <p:ext uri="{BB962C8B-B14F-4D97-AF65-F5344CB8AC3E}">
        <p14:creationId xmlns:p14="http://schemas.microsoft.com/office/powerpoint/2010/main" val="42570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6ECA50-228A-48F8-B2D5-89CE3CCC5EF8}"/>
              </a:ext>
            </a:extLst>
          </p:cNvPr>
          <p:cNvSpPr>
            <a:spLocks noGrp="1"/>
          </p:cNvSpPr>
          <p:nvPr>
            <p:ph type="title"/>
          </p:nvPr>
        </p:nvSpPr>
        <p:spPr/>
        <p:txBody>
          <a:bodyPr/>
          <a:lstStyle/>
          <a:p>
            <a:r>
              <a:rPr lang="it-IT" dirty="0"/>
              <a:t>Conoscenza iniziatica</a:t>
            </a:r>
          </a:p>
        </p:txBody>
      </p:sp>
      <p:sp>
        <p:nvSpPr>
          <p:cNvPr id="3" name="Segnaposto contenuto 2">
            <a:extLst>
              <a:ext uri="{FF2B5EF4-FFF2-40B4-BE49-F238E27FC236}">
                <a16:creationId xmlns:a16="http://schemas.microsoft.com/office/drawing/2014/main" id="{09C991B4-DBB2-401C-8F69-FD1578513286}"/>
              </a:ext>
            </a:extLst>
          </p:cNvPr>
          <p:cNvSpPr>
            <a:spLocks noGrp="1"/>
          </p:cNvSpPr>
          <p:nvPr>
            <p:ph idx="1"/>
          </p:nvPr>
        </p:nvSpPr>
        <p:spPr>
          <a:xfrm>
            <a:off x="913795" y="2096063"/>
            <a:ext cx="10353762" cy="4105953"/>
          </a:xfrm>
        </p:spPr>
        <p:txBody>
          <a:bodyPr>
            <a:noAutofit/>
          </a:bodyPr>
          <a:lstStyle/>
          <a:p>
            <a:pPr marL="0" indent="0" algn="just">
              <a:buNone/>
            </a:pPr>
            <a:r>
              <a:rPr lang="it-IT" sz="2400" dirty="0"/>
              <a:t>«Chiunque disponga di una conoscenza nobile ed levata deve condividerla nei discorsi con una cerchia di iniziati, ma guardarsi bene dall’esporre in forma scritta a tutti. Ci sono cose che possono venire proclamate nei libri, e altre, invece, che vanno taciute per non sciuparle. Ed è proprio ciò che fa Platone nei suoi scritti, pieni di perle per conseguire quella conoscenza ultima, che, tuttavia, viene di continuo elusa e rimandata ad un’esposizione più privata, magari a quei pochi iniziati – rintracciabili nei discepoli dell’Accademia – in possesso di un’adeguata preparazione misterica» (p. 118). </a:t>
            </a:r>
          </a:p>
        </p:txBody>
      </p:sp>
    </p:spTree>
    <p:extLst>
      <p:ext uri="{BB962C8B-B14F-4D97-AF65-F5344CB8AC3E}">
        <p14:creationId xmlns:p14="http://schemas.microsoft.com/office/powerpoint/2010/main" val="3818314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extLst/>
          </a:blip>
          <a:stretch/>
        </a:blipFill>
        <a:effectLst/>
      </p:bgPr>
    </p:bg>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EC0BA4B4-FA5D-4371-B0C9-7F1402FE780D}"/>
              </a:ext>
            </a:extLst>
          </p:cNvPr>
          <p:cNvPicPr>
            <a:picLocks noGrp="1" noChangeAspect="1"/>
          </p:cNvPicPr>
          <p:nvPr>
            <p:ph sz="half" idx="1"/>
          </p:nvPr>
        </p:nvPicPr>
        <p:blipFill rotWithShape="1">
          <a:blip r:embed="rId3"/>
          <a:srcRect l="4759" r="6353"/>
          <a:stretch/>
        </p:blipFill>
        <p:spPr>
          <a:xfrm>
            <a:off x="20" y="10"/>
            <a:ext cx="6095980" cy="6857990"/>
          </a:xfrm>
          <a:prstGeom prst="rect">
            <a:avLst/>
          </a:prstGeom>
        </p:spPr>
      </p:pic>
      <p:cxnSp>
        <p:nvCxnSpPr>
          <p:cNvPr id="11" name="Straight Connector 10">
            <a:extLst>
              <a:ext uri="{FF2B5EF4-FFF2-40B4-BE49-F238E27FC236}">
                <a16:creationId xmlns:a16="http://schemas.microsoft.com/office/drawing/2014/main" id="{E0DCF65E-F84E-483D-83D7-A1616D56914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0656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48EF3819-DCBC-4642-8792-782B44397C1F}"/>
              </a:ext>
            </a:extLst>
          </p:cNvPr>
          <p:cNvSpPr>
            <a:spLocks noGrp="1"/>
          </p:cNvSpPr>
          <p:nvPr>
            <p:ph type="title"/>
          </p:nvPr>
        </p:nvSpPr>
        <p:spPr>
          <a:xfrm>
            <a:off x="6241773" y="45721"/>
            <a:ext cx="5950227" cy="457862"/>
          </a:xfrm>
        </p:spPr>
        <p:txBody>
          <a:bodyPr vert="horz" lIns="91440" tIns="45720" rIns="91440" bIns="45720" rtlCol="0" anchor="ctr">
            <a:normAutofit fontScale="90000"/>
          </a:bodyPr>
          <a:lstStyle/>
          <a:p>
            <a:r>
              <a:rPr lang="it-IT" dirty="0"/>
              <a:t>Teoria delle idee</a:t>
            </a:r>
          </a:p>
        </p:txBody>
      </p:sp>
      <p:sp>
        <p:nvSpPr>
          <p:cNvPr id="4" name="Segnaposto contenuto 3">
            <a:extLst>
              <a:ext uri="{FF2B5EF4-FFF2-40B4-BE49-F238E27FC236}">
                <a16:creationId xmlns:a16="http://schemas.microsoft.com/office/drawing/2014/main" id="{6DE5C253-80F5-4B36-B728-005B107D9131}"/>
              </a:ext>
            </a:extLst>
          </p:cNvPr>
          <p:cNvSpPr>
            <a:spLocks noGrp="1"/>
          </p:cNvSpPr>
          <p:nvPr>
            <p:ph sz="half" idx="2"/>
          </p:nvPr>
        </p:nvSpPr>
        <p:spPr>
          <a:xfrm>
            <a:off x="6241773" y="609600"/>
            <a:ext cx="5950227" cy="6202681"/>
          </a:xfrm>
        </p:spPr>
        <p:txBody>
          <a:bodyPr vert="horz" lIns="91440" tIns="45720" rIns="91440" bIns="45720" rtlCol="0">
            <a:noAutofit/>
          </a:bodyPr>
          <a:lstStyle/>
          <a:p>
            <a:pPr marL="0" indent="0" algn="just">
              <a:buNone/>
            </a:pPr>
            <a:r>
              <a:rPr lang="it-IT" sz="2250" dirty="0"/>
              <a:t>«Si prenda il caso di un letto. Prima che un falegname lo producesse c’era già l’idea di questo letto, ovvero l’essenza prodotta dalla divinità. Solo in un secondo momento il falegname, trasponendo l’idea originaria, ha potuto produrlo. E, infine, un altro artefice, ossia il pittore, ha potuto produrlo su tela basandosi, però, non sull’essenza del letto quanto sulla sua apparenza. Tale passaggio fonda la teoria delle idee preesistenti. L’essenza di tutte le cose è contenuta solo nell’idea di esse, e cioè: prima del letto esiste l’idea del letto, così come prima dell’uomo l’idea dell’uomo […]» (p. 119). </a:t>
            </a:r>
          </a:p>
        </p:txBody>
      </p:sp>
    </p:spTree>
    <p:extLst>
      <p:ext uri="{BB962C8B-B14F-4D97-AF65-F5344CB8AC3E}">
        <p14:creationId xmlns:p14="http://schemas.microsoft.com/office/powerpoint/2010/main" val="246436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extLst/>
          </a:blip>
          <a:stretch/>
        </a:blipFill>
        <a:effectLst/>
      </p:bgPr>
    </p:bg>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68EDB3F7-A0F5-44F0-AE6F-DE1A0C1A848A}"/>
              </a:ext>
            </a:extLst>
          </p:cNvPr>
          <p:cNvPicPr>
            <a:picLocks noGrp="1" noChangeAspect="1"/>
          </p:cNvPicPr>
          <p:nvPr>
            <p:ph sz="half" idx="1"/>
          </p:nvPr>
        </p:nvPicPr>
        <p:blipFill rotWithShape="1">
          <a:blip r:embed="rId3"/>
          <a:srcRect t="15897" r="1" b="20545"/>
          <a:stretch/>
        </p:blipFill>
        <p:spPr>
          <a:xfrm>
            <a:off x="20" y="10"/>
            <a:ext cx="7552924" cy="6857990"/>
          </a:xfrm>
          <a:prstGeom prst="rect">
            <a:avLst/>
          </a:prstGeom>
        </p:spPr>
      </p:pic>
      <p:cxnSp>
        <p:nvCxnSpPr>
          <p:cNvPr id="11" name="Straight Connector 10">
            <a:extLst>
              <a:ext uri="{FF2B5EF4-FFF2-40B4-BE49-F238E27FC236}">
                <a16:creationId xmlns:a16="http://schemas.microsoft.com/office/drawing/2014/main" id="{A4F35239-EB86-4ACB-91DE-4989620C2C1A}"/>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9209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08198A90-6DE7-45F4-91EA-27ACC5514547}"/>
              </a:ext>
            </a:extLst>
          </p:cNvPr>
          <p:cNvSpPr>
            <a:spLocks noGrp="1"/>
          </p:cNvSpPr>
          <p:nvPr>
            <p:ph type="title"/>
          </p:nvPr>
        </p:nvSpPr>
        <p:spPr>
          <a:xfrm>
            <a:off x="7911547" y="45720"/>
            <a:ext cx="4055165" cy="616889"/>
          </a:xfrm>
        </p:spPr>
        <p:txBody>
          <a:bodyPr vert="horz" lIns="91440" tIns="45720" rIns="91440" bIns="45720" rtlCol="0" anchor="ctr">
            <a:normAutofit/>
          </a:bodyPr>
          <a:lstStyle/>
          <a:p>
            <a:r>
              <a:rPr lang="it-IT" dirty="0"/>
              <a:t>Mito di </a:t>
            </a:r>
            <a:r>
              <a:rPr lang="it-IT" dirty="0" err="1"/>
              <a:t>er</a:t>
            </a:r>
            <a:endParaRPr lang="it-IT" dirty="0"/>
          </a:p>
        </p:txBody>
      </p:sp>
      <p:sp>
        <p:nvSpPr>
          <p:cNvPr id="4" name="Segnaposto contenuto 3">
            <a:extLst>
              <a:ext uri="{FF2B5EF4-FFF2-40B4-BE49-F238E27FC236}">
                <a16:creationId xmlns:a16="http://schemas.microsoft.com/office/drawing/2014/main" id="{C789F4CC-5A1C-4A60-A420-B681D6F67335}"/>
              </a:ext>
            </a:extLst>
          </p:cNvPr>
          <p:cNvSpPr>
            <a:spLocks noGrp="1"/>
          </p:cNvSpPr>
          <p:nvPr>
            <p:ph sz="half" idx="2"/>
          </p:nvPr>
        </p:nvSpPr>
        <p:spPr>
          <a:xfrm>
            <a:off x="7911547" y="768627"/>
            <a:ext cx="4055165" cy="6043654"/>
          </a:xfrm>
        </p:spPr>
        <p:txBody>
          <a:bodyPr vert="horz" lIns="91440" tIns="45720" rIns="91440" bIns="45720" rtlCol="0">
            <a:noAutofit/>
          </a:bodyPr>
          <a:lstStyle/>
          <a:p>
            <a:pPr marL="0" indent="0" algn="just">
              <a:buNone/>
            </a:pPr>
            <a:r>
              <a:rPr lang="it-IT" sz="2250" dirty="0" err="1"/>
              <a:t>Er</a:t>
            </a:r>
            <a:r>
              <a:rPr lang="it-IT" sz="2250" dirty="0"/>
              <a:t> è un guerriero panfilo. Si risveglia sulla pira funebre dopo un viaggio nell’aldilà. Qui vede «spalancarsi due voragini nel cielo e sulla terra». Le anime dei defunti attendono il giudizio sulla loro condotta in vita. Alcune ascendono «in cielo, altre invece, quelle degli ingiusti, sono sprofondate nella terra». A </a:t>
            </a:r>
            <a:r>
              <a:rPr lang="it-IT" sz="2250" dirty="0" err="1"/>
              <a:t>Er</a:t>
            </a:r>
            <a:r>
              <a:rPr lang="it-IT" sz="2250" dirty="0"/>
              <a:t> spetta «il compito di fare da spettatore-passivo e riferire poi ai vivi» (p. 122).</a:t>
            </a:r>
          </a:p>
        </p:txBody>
      </p:sp>
    </p:spTree>
    <p:extLst>
      <p:ext uri="{BB962C8B-B14F-4D97-AF65-F5344CB8AC3E}">
        <p14:creationId xmlns:p14="http://schemas.microsoft.com/office/powerpoint/2010/main" val="2501619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3A38C3F-2CC0-4157-BE2E-2A7CB0CEF774}"/>
              </a:ext>
            </a:extLst>
          </p:cNvPr>
          <p:cNvSpPr>
            <a:spLocks noGrp="1"/>
          </p:cNvSpPr>
          <p:nvPr>
            <p:ph type="title"/>
          </p:nvPr>
        </p:nvSpPr>
        <p:spPr/>
        <p:txBody>
          <a:bodyPr/>
          <a:lstStyle/>
          <a:p>
            <a:r>
              <a:rPr lang="it-IT" dirty="0"/>
              <a:t>La scelta</a:t>
            </a:r>
          </a:p>
        </p:txBody>
      </p:sp>
      <p:sp>
        <p:nvSpPr>
          <p:cNvPr id="3" name="Segnaposto contenuto 2">
            <a:extLst>
              <a:ext uri="{FF2B5EF4-FFF2-40B4-BE49-F238E27FC236}">
                <a16:creationId xmlns:a16="http://schemas.microsoft.com/office/drawing/2014/main" id="{D1F3A1A1-2882-4AE2-B00C-9AB7571A672E}"/>
              </a:ext>
            </a:extLst>
          </p:cNvPr>
          <p:cNvSpPr>
            <a:spLocks noGrp="1"/>
          </p:cNvSpPr>
          <p:nvPr>
            <p:ph idx="1"/>
          </p:nvPr>
        </p:nvSpPr>
        <p:spPr>
          <a:xfrm>
            <a:off x="913795" y="2096063"/>
            <a:ext cx="10353762" cy="4569779"/>
          </a:xfrm>
        </p:spPr>
        <p:txBody>
          <a:bodyPr>
            <a:noAutofit/>
          </a:bodyPr>
          <a:lstStyle/>
          <a:p>
            <a:pPr algn="just"/>
            <a:r>
              <a:rPr lang="it-IT" sz="2400" dirty="0"/>
              <a:t>«Necessità (o </a:t>
            </a:r>
            <a:r>
              <a:rPr lang="it-IT" sz="2400" dirty="0" err="1"/>
              <a:t>Ananke</a:t>
            </a:r>
            <a:r>
              <a:rPr lang="it-IT" sz="2400" dirty="0"/>
              <a:t>) sedeva sul trono e tutt’intorno si levava il canto delle Sirene, a cui si univa in coro quello delle figlie, le tre Moire: Lachesi che cantava il </a:t>
            </a:r>
            <a:r>
              <a:rPr lang="it-IT" sz="2400" b="1" dirty="0"/>
              <a:t>passato</a:t>
            </a:r>
            <a:r>
              <a:rPr lang="it-IT" sz="2400" dirty="0"/>
              <a:t>, </a:t>
            </a:r>
            <a:r>
              <a:rPr lang="it-IT" sz="2400" dirty="0" err="1"/>
              <a:t>Cloto</a:t>
            </a:r>
            <a:r>
              <a:rPr lang="it-IT" sz="2400" dirty="0"/>
              <a:t> il </a:t>
            </a:r>
            <a:r>
              <a:rPr lang="it-IT" sz="2400" b="1" dirty="0"/>
              <a:t>presente</a:t>
            </a:r>
            <a:r>
              <a:rPr lang="it-IT" sz="2400" dirty="0"/>
              <a:t> e Atropo il </a:t>
            </a:r>
            <a:r>
              <a:rPr lang="it-IT" sz="2400" b="1" dirty="0"/>
              <a:t>futuro</a:t>
            </a:r>
            <a:r>
              <a:rPr lang="it-IT" sz="2400" dirty="0"/>
              <a:t>».</a:t>
            </a:r>
          </a:p>
          <a:p>
            <a:pPr algn="just"/>
            <a:r>
              <a:rPr lang="it-IT" sz="2400" dirty="0"/>
              <a:t>«Qui le anime hanno dovuto presentarsi al cospetto di Lachesi e un interprete ha riferito loro che stavano per intraprendere un nuovo ciclo mortale, che si sarebbe concluso con un’altra morte. Ciascuna anima si è scelta il proprio </a:t>
            </a:r>
            <a:r>
              <a:rPr lang="it-IT" sz="2400" dirty="0" err="1"/>
              <a:t>dèmone</a:t>
            </a:r>
            <a:r>
              <a:rPr lang="it-IT" sz="2400" dirty="0"/>
              <a:t>. Poi l’interprete ha srotolato i «paradigmi delle vite» che erano più delle anime presenti. Questi comprendevano tutte le vite possibili e immaginabili: di eroi, di tiranni, di uomini qualunque, di animali, di donne […]» (p. 123).</a:t>
            </a:r>
          </a:p>
        </p:txBody>
      </p:sp>
    </p:spTree>
    <p:extLst>
      <p:ext uri="{BB962C8B-B14F-4D97-AF65-F5344CB8AC3E}">
        <p14:creationId xmlns:p14="http://schemas.microsoft.com/office/powerpoint/2010/main" val="3172679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extLst/>
          </a:blip>
          <a:stretch/>
        </a:blipFill>
        <a:effectLst/>
      </p:bgPr>
    </p:bg>
    <p:spTree>
      <p:nvGrpSpPr>
        <p:cNvPr id="1" name=""/>
        <p:cNvGrpSpPr/>
        <p:nvPr/>
      </p:nvGrpSpPr>
      <p:grpSpPr>
        <a:xfrm>
          <a:off x="0" y="0"/>
          <a:ext cx="0" cy="0"/>
          <a:chOff x="0" y="0"/>
          <a:chExt cx="0" cy="0"/>
        </a:xfrm>
      </p:grpSpPr>
      <p:pic>
        <p:nvPicPr>
          <p:cNvPr id="11" name="Segnaposto contenuto 7">
            <a:extLst>
              <a:ext uri="{FF2B5EF4-FFF2-40B4-BE49-F238E27FC236}">
                <a16:creationId xmlns:a16="http://schemas.microsoft.com/office/drawing/2014/main" id="{CAB8F9A5-79B4-40B1-89C2-92B29BFDC182}"/>
              </a:ext>
            </a:extLst>
          </p:cNvPr>
          <p:cNvPicPr>
            <a:picLocks noGrp="1" noChangeAspect="1"/>
          </p:cNvPicPr>
          <p:nvPr>
            <p:ph sz="half" idx="2"/>
          </p:nvPr>
        </p:nvPicPr>
        <p:blipFill rotWithShape="1">
          <a:blip r:embed="rId3"/>
          <a:srcRect l="14222" r="1" b="1"/>
          <a:stretch/>
        </p:blipFill>
        <p:spPr>
          <a:xfrm>
            <a:off x="20" y="10"/>
            <a:ext cx="12191980" cy="6857990"/>
          </a:xfrm>
          <a:prstGeom prst="rect">
            <a:avLst/>
          </a:prstGeom>
        </p:spPr>
      </p:pic>
    </p:spTree>
    <p:extLst>
      <p:ext uri="{BB962C8B-B14F-4D97-AF65-F5344CB8AC3E}">
        <p14:creationId xmlns:p14="http://schemas.microsoft.com/office/powerpoint/2010/main" val="10308457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8CABC6-44D7-4D3E-AD49-4722E82052D9}"/>
              </a:ext>
            </a:extLst>
          </p:cNvPr>
          <p:cNvSpPr>
            <a:spLocks noGrp="1"/>
          </p:cNvSpPr>
          <p:nvPr>
            <p:ph type="title"/>
          </p:nvPr>
        </p:nvSpPr>
        <p:spPr>
          <a:xfrm>
            <a:off x="913795" y="1"/>
            <a:ext cx="10353761" cy="798285"/>
          </a:xfrm>
        </p:spPr>
        <p:txBody>
          <a:bodyPr/>
          <a:lstStyle/>
          <a:p>
            <a:r>
              <a:rPr lang="it-IT" dirty="0"/>
              <a:t>La ricompensa dei giusti</a:t>
            </a:r>
          </a:p>
        </p:txBody>
      </p:sp>
      <p:sp>
        <p:nvSpPr>
          <p:cNvPr id="3" name="Segnaposto contenuto 2">
            <a:extLst>
              <a:ext uri="{FF2B5EF4-FFF2-40B4-BE49-F238E27FC236}">
                <a16:creationId xmlns:a16="http://schemas.microsoft.com/office/drawing/2014/main" id="{8C364548-8ACA-423A-97DF-9F5C3928E6EA}"/>
              </a:ext>
            </a:extLst>
          </p:cNvPr>
          <p:cNvSpPr>
            <a:spLocks noGrp="1"/>
          </p:cNvSpPr>
          <p:nvPr>
            <p:ph idx="1"/>
          </p:nvPr>
        </p:nvSpPr>
        <p:spPr>
          <a:xfrm>
            <a:off x="913795" y="928913"/>
            <a:ext cx="10353762" cy="5929087"/>
          </a:xfrm>
        </p:spPr>
        <p:txBody>
          <a:bodyPr>
            <a:noAutofit/>
          </a:bodyPr>
          <a:lstStyle/>
          <a:p>
            <a:pPr algn="just"/>
            <a:r>
              <a:rPr lang="it-IT" sz="2400" dirty="0"/>
              <a:t>Qual è la </a:t>
            </a:r>
            <a:r>
              <a:rPr lang="it-IT" sz="2400" b="1" dirty="0"/>
              <a:t>morale</a:t>
            </a:r>
            <a:r>
              <a:rPr lang="it-IT" sz="2400" dirty="0"/>
              <a:t>? Semplice, «solo le anime che hanno tanto patito nel momento del sorteggio si sono guardate bene dall’operare una </a:t>
            </a:r>
            <a:r>
              <a:rPr lang="it-IT" sz="2400" b="1" dirty="0"/>
              <a:t>scelta</a:t>
            </a:r>
            <a:r>
              <a:rPr lang="it-IT" sz="2400" dirty="0"/>
              <a:t> troppo avventata. Esse hanno calcolato i </a:t>
            </a:r>
            <a:r>
              <a:rPr lang="it-IT" sz="2400" u="sng" dirty="0"/>
              <a:t>pro</a:t>
            </a:r>
            <a:r>
              <a:rPr lang="it-IT" sz="2400" dirty="0"/>
              <a:t> e i </a:t>
            </a:r>
            <a:r>
              <a:rPr lang="it-IT" sz="2400" u="sng" dirty="0"/>
              <a:t>contro</a:t>
            </a:r>
            <a:r>
              <a:rPr lang="it-IT" sz="2400" dirty="0"/>
              <a:t> delle vite a disposizione, seguendo il monito della tragedia greca: la sofferenza è conoscenza!» (p. 124).</a:t>
            </a:r>
          </a:p>
          <a:p>
            <a:pPr algn="just"/>
            <a:r>
              <a:rPr lang="it-IT" sz="2400" dirty="0"/>
              <a:t>Una volta raggiunta la «pianura di Lete», le anime si accampano verso sera «sulle rive del fiume </a:t>
            </a:r>
            <a:r>
              <a:rPr lang="it-IT" sz="2400" dirty="0" err="1"/>
              <a:t>Amelete</a:t>
            </a:r>
            <a:r>
              <a:rPr lang="it-IT" sz="2400" dirty="0"/>
              <a:t>. Lì tutte le anime, tranne quella di </a:t>
            </a:r>
            <a:r>
              <a:rPr lang="it-IT" sz="2400" dirty="0" err="1"/>
              <a:t>Er</a:t>
            </a:r>
            <a:r>
              <a:rPr lang="it-IT" sz="2400" dirty="0"/>
              <a:t>, si sono abbeverate in queste acque. Allo scoccare della mezzanotte un terremoto le ha fatte schizzare «via come stelle cadenti» in vista della nascita. </a:t>
            </a:r>
            <a:r>
              <a:rPr lang="it-IT" sz="2400" dirty="0" err="1"/>
              <a:t>Er</a:t>
            </a:r>
            <a:r>
              <a:rPr lang="it-IT" sz="2400" dirty="0"/>
              <a:t>, invece, ha riaperto gli occhi, trovandosi «sul far del giorno, coricato sulla pira» […] La </a:t>
            </a:r>
            <a:r>
              <a:rPr lang="it-IT" sz="2400" i="1" dirty="0"/>
              <a:t>Repubblica </a:t>
            </a:r>
            <a:r>
              <a:rPr lang="it-IT" sz="2400" dirty="0"/>
              <a:t>si conclude con la giustificata speranza nella </a:t>
            </a:r>
            <a:r>
              <a:rPr lang="it-IT" sz="2400" b="1" dirty="0"/>
              <a:t>ricompensa finale</a:t>
            </a:r>
            <a:r>
              <a:rPr lang="it-IT" sz="2400" dirty="0"/>
              <a:t>: </a:t>
            </a:r>
            <a:r>
              <a:rPr lang="it-IT" sz="2400" u="sng" dirty="0"/>
              <a:t>l’eterna felicità dei giusti</a:t>
            </a:r>
            <a:r>
              <a:rPr lang="it-IT" sz="2400" dirty="0"/>
              <a:t>» (pp. 124-125).</a:t>
            </a:r>
          </a:p>
        </p:txBody>
      </p:sp>
    </p:spTree>
    <p:extLst>
      <p:ext uri="{BB962C8B-B14F-4D97-AF65-F5344CB8AC3E}">
        <p14:creationId xmlns:p14="http://schemas.microsoft.com/office/powerpoint/2010/main" val="16161315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TM04033921[[fn=Damascato]]</Template>
  <TotalTime>318</TotalTime>
  <Words>2089</Words>
  <Application>Microsoft Office PowerPoint</Application>
  <PresentationFormat>Widescreen</PresentationFormat>
  <Paragraphs>44</Paragraphs>
  <Slides>27</Slides>
  <Notes>0</Notes>
  <HiddenSlides>0</HiddenSlides>
  <MMClips>2</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27</vt:i4>
      </vt:variant>
    </vt:vector>
  </HeadingPairs>
  <TitlesOfParts>
    <vt:vector size="31" baseType="lpstr">
      <vt:lpstr>Arial</vt:lpstr>
      <vt:lpstr>Bookman Old Style</vt:lpstr>
      <vt:lpstr>Rockwell</vt:lpstr>
      <vt:lpstr>Damask</vt:lpstr>
      <vt:lpstr>LA GIUSTIZIA</vt:lpstr>
      <vt:lpstr>Presentazione standard di PowerPoint</vt:lpstr>
      <vt:lpstr>Un film? No, un capolavoro</vt:lpstr>
      <vt:lpstr>Presentazione standard di PowerPoint</vt:lpstr>
      <vt:lpstr>Il joker-pensiero</vt:lpstr>
      <vt:lpstr>Presentazione standard di PowerPoint</vt:lpstr>
      <vt:lpstr>Il Batman-pensiero</vt:lpstr>
      <vt:lpstr>Gotham</vt:lpstr>
      <vt:lpstr>L’importanza di perdere il controllo</vt:lpstr>
      <vt:lpstr>Presentazione standard di PowerPoint</vt:lpstr>
      <vt:lpstr>Contro il relativismo</vt:lpstr>
      <vt:lpstr>L’ideale migliora il reale</vt:lpstr>
      <vt:lpstr>I cattivi maestri</vt:lpstr>
      <vt:lpstr>Presentazione standard di PowerPoint</vt:lpstr>
      <vt:lpstr>La perfettibilità del reale</vt:lpstr>
      <vt:lpstr>Adeguatio rei et intellectus</vt:lpstr>
      <vt:lpstr>Lettera vii</vt:lpstr>
      <vt:lpstr>L’antenato di batman</vt:lpstr>
      <vt:lpstr>Presentazione standard di PowerPoint</vt:lpstr>
      <vt:lpstr>La ricetta contro la tirannia? Il governo dei migliori</vt:lpstr>
      <vt:lpstr>Scrivere nelle anime</vt:lpstr>
      <vt:lpstr>Conoscenza iniziatica</vt:lpstr>
      <vt:lpstr>Teoria delle idee</vt:lpstr>
      <vt:lpstr>Mito di er</vt:lpstr>
      <vt:lpstr>La scelta</vt:lpstr>
      <vt:lpstr>Presentazione standard di PowerPoint</vt:lpstr>
      <vt:lpstr>La ricompensa dei giusti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GIUSTIZIA</dc:title>
  <dc:creator>Marco Apolloni</dc:creator>
  <cp:lastModifiedBy>Marco Apolloni</cp:lastModifiedBy>
  <cp:revision>32</cp:revision>
  <dcterms:created xsi:type="dcterms:W3CDTF">2017-10-18T15:27:12Z</dcterms:created>
  <dcterms:modified xsi:type="dcterms:W3CDTF">2017-10-22T14:48:32Z</dcterms:modified>
</cp:coreProperties>
</file>