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89" r:id="rId4"/>
    <p:sldId id="259" r:id="rId5"/>
    <p:sldId id="260" r:id="rId6"/>
    <p:sldId id="261" r:id="rId7"/>
    <p:sldId id="262" r:id="rId8"/>
    <p:sldId id="290" r:id="rId9"/>
    <p:sldId id="263" r:id="rId10"/>
    <p:sldId id="264" r:id="rId11"/>
    <p:sldId id="267" r:id="rId12"/>
    <p:sldId id="266" r:id="rId13"/>
    <p:sldId id="268" r:id="rId14"/>
    <p:sldId id="272" r:id="rId15"/>
    <p:sldId id="271" r:id="rId16"/>
    <p:sldId id="273" r:id="rId17"/>
    <p:sldId id="274" r:id="rId18"/>
    <p:sldId id="275" r:id="rId19"/>
    <p:sldId id="276" r:id="rId20"/>
    <p:sldId id="277" r:id="rId21"/>
    <p:sldId id="278" r:id="rId22"/>
    <p:sldId id="288" r:id="rId23"/>
    <p:sldId id="279" r:id="rId24"/>
    <p:sldId id="280" r:id="rId25"/>
    <p:sldId id="281" r:id="rId26"/>
    <p:sldId id="282" r:id="rId27"/>
    <p:sldId id="283" r:id="rId28"/>
    <p:sldId id="284" r:id="rId29"/>
    <p:sldId id="287"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5" d="100"/>
          <a:sy n="75" d="100"/>
        </p:scale>
        <p:origin x="49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it-IT"/>
              <a:t>Fare clic per modificare lo stile del titolo</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it-IT"/>
              <a:t>Fare clic per modificare lo stile del titolo</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5A61015F-7CC6-4D0A-9D87-873EA4C304CC}"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024128" y="2967788"/>
            <a:ext cx="4754880" cy="334157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it-IT"/>
              <a:t>Modifica gli stili del testo dello schema</a:t>
            </a:r>
          </a:p>
        </p:txBody>
      </p:sp>
      <p:sp>
        <p:nvSpPr>
          <p:cNvPr id="6" name="Content Placeholder 5"/>
          <p:cNvSpPr>
            <a:spLocks noGrp="1"/>
          </p:cNvSpPr>
          <p:nvPr>
            <p:ph sz="quarter" idx="4"/>
          </p:nvPr>
        </p:nvSpPr>
        <p:spPr>
          <a:xfrm>
            <a:off x="5990888" y="2967788"/>
            <a:ext cx="4754880" cy="334157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1/27/2017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it-IT"/>
              <a:t>Fare clic per modificare lo stile del titolo</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5C68B11-C5A8-448C-8CE9-B1A273C79CFC}" type="datetimeFigureOut">
              <a:rPr lang="en-US" dirty="0"/>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7616CA0-919D-4A49-9C8A-62FDFB3A5183}" type="datetimeFigureOut">
              <a:rPr lang="en-US" dirty="0"/>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1/27/2017</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Autofit/>
          </a:bodyPr>
          <a:lstStyle/>
          <a:p>
            <a:pPr algn="ctr"/>
            <a:r>
              <a:rPr lang="it-IT" sz="4300" dirty="0"/>
              <a:t>Shoah. «Chi dimentica la storia È condannato a ripeterla» (George </a:t>
            </a:r>
            <a:r>
              <a:rPr lang="it-IT" sz="4300" dirty="0" err="1"/>
              <a:t>Santayana</a:t>
            </a:r>
            <a:r>
              <a:rPr lang="it-IT" sz="4300" dirty="0"/>
              <a:t>)</a:t>
            </a:r>
          </a:p>
        </p:txBody>
      </p:sp>
      <p:sp>
        <p:nvSpPr>
          <p:cNvPr id="3" name="Sottotitolo 2"/>
          <p:cNvSpPr>
            <a:spLocks noGrp="1"/>
          </p:cNvSpPr>
          <p:nvPr>
            <p:ph type="subTitle" idx="1"/>
          </p:nvPr>
        </p:nvSpPr>
        <p:spPr/>
        <p:txBody>
          <a:bodyPr>
            <a:normAutofit/>
          </a:bodyPr>
          <a:lstStyle/>
          <a:p>
            <a:pPr algn="ctr"/>
            <a:r>
              <a:rPr lang="it-IT" sz="4300" dirty="0"/>
              <a:t>Prof. Marco Apolloni</a:t>
            </a:r>
          </a:p>
        </p:txBody>
      </p:sp>
    </p:spTree>
    <p:extLst>
      <p:ext uri="{BB962C8B-B14F-4D97-AF65-F5344CB8AC3E}">
        <p14:creationId xmlns:p14="http://schemas.microsoft.com/office/powerpoint/2010/main" val="2978102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Shoah? Olocausto? Genocidio?</a:t>
            </a:r>
          </a:p>
        </p:txBody>
      </p:sp>
      <p:sp>
        <p:nvSpPr>
          <p:cNvPr id="3" name="Segnaposto contenuto 2"/>
          <p:cNvSpPr>
            <a:spLocks noGrp="1"/>
          </p:cNvSpPr>
          <p:nvPr>
            <p:ph idx="1"/>
          </p:nvPr>
        </p:nvSpPr>
        <p:spPr>
          <a:xfrm>
            <a:off x="1024128" y="2285999"/>
            <a:ext cx="9720073" cy="4340087"/>
          </a:xfrm>
        </p:spPr>
        <p:txBody>
          <a:bodyPr>
            <a:noAutofit/>
          </a:bodyPr>
          <a:lstStyle/>
          <a:p>
            <a:pPr algn="just">
              <a:buFont typeface="Arial" panose="020B0604020202020204" pitchFamily="34" charset="0"/>
              <a:buChar char="•"/>
            </a:pPr>
            <a:r>
              <a:rPr lang="it-IT" sz="2800" dirty="0"/>
              <a:t> «</a:t>
            </a:r>
            <a:r>
              <a:rPr lang="it-IT" sz="2800" b="1" dirty="0"/>
              <a:t>Shoah</a:t>
            </a:r>
            <a:r>
              <a:rPr lang="it-IT" sz="2800" dirty="0"/>
              <a:t>» è il termine ebraico che si riferisce allo sterminio di milioni di ebrei. Tuttavia con questo termine si designano anche le catastrofi naturali, quindi, è poco preciso.</a:t>
            </a:r>
          </a:p>
          <a:p>
            <a:pPr algn="just">
              <a:buFont typeface="Arial" panose="020B0604020202020204" pitchFamily="34" charset="0"/>
              <a:buChar char="•"/>
            </a:pPr>
            <a:r>
              <a:rPr lang="it-IT" sz="2800" dirty="0"/>
              <a:t> «</a:t>
            </a:r>
            <a:r>
              <a:rPr lang="it-IT" sz="2800" b="1" dirty="0"/>
              <a:t>Olocausto</a:t>
            </a:r>
            <a:r>
              <a:rPr lang="it-IT" sz="2800" dirty="0"/>
              <a:t>» lo stesso è poco soddisfacente come termine poiché implicherebbe un sacrificio di tipo religioso, che non c’è stato negli intenti degli aguzzini.</a:t>
            </a:r>
          </a:p>
          <a:p>
            <a:pPr algn="just">
              <a:buFont typeface="Arial" panose="020B0604020202020204" pitchFamily="34" charset="0"/>
              <a:buChar char="•"/>
            </a:pPr>
            <a:r>
              <a:rPr lang="it-IT" sz="2800" dirty="0"/>
              <a:t> «</a:t>
            </a:r>
            <a:r>
              <a:rPr lang="it-IT" sz="2800" b="1" dirty="0"/>
              <a:t>Genocidio</a:t>
            </a:r>
            <a:r>
              <a:rPr lang="it-IT" sz="2800" dirty="0"/>
              <a:t>» sembrerebbe il termine storicamente più adeguato in quanto indica la soppressione strategicamente calcolata di una popolazione (intesa come gruppo etnico) o gruppo religioso, secondo quanto sancito dalle Nazioni Unite. </a:t>
            </a:r>
          </a:p>
        </p:txBody>
      </p:sp>
    </p:spTree>
    <p:extLst>
      <p:ext uri="{BB962C8B-B14F-4D97-AF65-F5344CB8AC3E}">
        <p14:creationId xmlns:p14="http://schemas.microsoft.com/office/powerpoint/2010/main" val="3716327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a:srcRect b="21875"/>
          <a:stretch/>
        </p:blipFill>
        <p:spPr>
          <a:xfrm>
            <a:off x="20" y="10"/>
            <a:ext cx="12191980" cy="6857990"/>
          </a:xfrm>
          <a:prstGeom prst="rect">
            <a:avLst/>
          </a:prstGeom>
        </p:spPr>
      </p:pic>
    </p:spTree>
    <p:extLst>
      <p:ext uri="{BB962C8B-B14F-4D97-AF65-F5344CB8AC3E}">
        <p14:creationId xmlns:p14="http://schemas.microsoft.com/office/powerpoint/2010/main" val="595635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8" name="Straight Connector 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Segnaposto contenuto 4"/>
          <p:cNvPicPr>
            <a:picLocks noGrp="1" noChangeAspect="1"/>
          </p:cNvPicPr>
          <p:nvPr>
            <p:ph sz="half" idx="2"/>
          </p:nvPr>
        </p:nvPicPr>
        <p:blipFill rotWithShape="1">
          <a:blip r:embed="rId2"/>
          <a:srcRect t="228" r="-1" b="-1"/>
          <a:stretch/>
        </p:blipFill>
        <p:spPr>
          <a:xfrm>
            <a:off x="7552266" y="10"/>
            <a:ext cx="4639734"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rgbClr val="9484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olo 1"/>
          <p:cNvSpPr>
            <a:spLocks noGrp="1"/>
          </p:cNvSpPr>
          <p:nvPr>
            <p:ph type="title"/>
          </p:nvPr>
        </p:nvSpPr>
        <p:spPr>
          <a:xfrm>
            <a:off x="1024128" y="585216"/>
            <a:ext cx="6007027" cy="1499616"/>
          </a:xfrm>
        </p:spPr>
        <p:txBody>
          <a:bodyPr vert="horz" lIns="91440" tIns="45720" rIns="91440" bIns="45720" rtlCol="0" anchor="ctr">
            <a:normAutofit/>
          </a:bodyPr>
          <a:lstStyle/>
          <a:p>
            <a:pPr algn="ctr"/>
            <a:r>
              <a:rPr lang="it-IT" dirty="0">
                <a:solidFill>
                  <a:srgbClr val="FFFFFF"/>
                </a:solidFill>
              </a:rPr>
              <a:t>La sua battaglia</a:t>
            </a:r>
          </a:p>
        </p:txBody>
      </p:sp>
      <p:sp>
        <p:nvSpPr>
          <p:cNvPr id="3" name="Segnaposto contenuto 2"/>
          <p:cNvSpPr>
            <a:spLocks noGrp="1"/>
          </p:cNvSpPr>
          <p:nvPr>
            <p:ph sz="half" idx="1"/>
          </p:nvPr>
        </p:nvSpPr>
        <p:spPr>
          <a:xfrm>
            <a:off x="1024128" y="2286000"/>
            <a:ext cx="6007027" cy="4023360"/>
          </a:xfrm>
        </p:spPr>
        <p:txBody>
          <a:bodyPr vert="horz" lIns="45720" tIns="45720" rIns="45720" bIns="45720" rtlCol="0">
            <a:noAutofit/>
          </a:bodyPr>
          <a:lstStyle/>
          <a:p>
            <a:pPr marL="0" indent="0" algn="just">
              <a:buNone/>
            </a:pPr>
            <a:r>
              <a:rPr lang="it-IT" sz="3200" dirty="0">
                <a:solidFill>
                  <a:srgbClr val="FFFFFF"/>
                </a:solidFill>
              </a:rPr>
              <a:t>Era tutto già scritto. In che senso? Hitler aveva le idee chiare, fin dal putsch (colpo di Stato) fallito di Monaco (1923), che gli costò l’incarcerazione. Nell’anno di prigionia compose la sua famigerata opera programmatica: il </a:t>
            </a:r>
            <a:r>
              <a:rPr lang="it-IT" sz="3200" i="1" dirty="0" err="1">
                <a:solidFill>
                  <a:srgbClr val="FFFFFF"/>
                </a:solidFill>
              </a:rPr>
              <a:t>Mein</a:t>
            </a:r>
            <a:r>
              <a:rPr lang="it-IT" sz="3200" i="1" dirty="0">
                <a:solidFill>
                  <a:srgbClr val="FFFFFF"/>
                </a:solidFill>
              </a:rPr>
              <a:t> </a:t>
            </a:r>
            <a:r>
              <a:rPr lang="it-IT" sz="3200" i="1" dirty="0" err="1">
                <a:solidFill>
                  <a:srgbClr val="FFFFFF"/>
                </a:solidFill>
              </a:rPr>
              <a:t>Kampf</a:t>
            </a:r>
            <a:r>
              <a:rPr lang="it-IT" sz="3200" i="1" dirty="0">
                <a:solidFill>
                  <a:srgbClr val="FFFFFF"/>
                </a:solidFill>
              </a:rPr>
              <a:t> </a:t>
            </a:r>
            <a:r>
              <a:rPr lang="it-IT" sz="3200" dirty="0">
                <a:solidFill>
                  <a:srgbClr val="FFFFFF"/>
                </a:solidFill>
              </a:rPr>
              <a:t>(</a:t>
            </a:r>
            <a:r>
              <a:rPr lang="it-IT" sz="3200" i="1" dirty="0">
                <a:solidFill>
                  <a:srgbClr val="FFFFFF"/>
                </a:solidFill>
              </a:rPr>
              <a:t>La mia battaglia</a:t>
            </a:r>
            <a:r>
              <a:rPr lang="it-IT" sz="3200" dirty="0">
                <a:solidFill>
                  <a:srgbClr val="FFFFFF"/>
                </a:solidFill>
              </a:rPr>
              <a:t>). Uno dei titoli ancora oggi più letti.</a:t>
            </a:r>
          </a:p>
          <a:p>
            <a:pPr marL="0" indent="0" algn="just">
              <a:buNone/>
            </a:pPr>
            <a:endParaRPr lang="it-IT" sz="3200" dirty="0">
              <a:solidFill>
                <a:srgbClr val="FFFFFF"/>
              </a:solidFill>
            </a:endParaRPr>
          </a:p>
        </p:txBody>
      </p:sp>
    </p:spTree>
    <p:extLst>
      <p:ext uri="{BB962C8B-B14F-4D97-AF65-F5344CB8AC3E}">
        <p14:creationId xmlns:p14="http://schemas.microsoft.com/office/powerpoint/2010/main" val="2722106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8" name="Straight Connector 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Segnaposto contenuto 4"/>
          <p:cNvPicPr>
            <a:picLocks noGrp="1" noChangeAspect="1"/>
          </p:cNvPicPr>
          <p:nvPr>
            <p:ph sz="half" idx="2"/>
          </p:nvPr>
        </p:nvPicPr>
        <p:blipFill rotWithShape="1">
          <a:blip r:embed="rId2"/>
          <a:srcRect r="3351"/>
          <a:stretch/>
        </p:blipFill>
        <p:spPr>
          <a:xfrm>
            <a:off x="7552266" y="10"/>
            <a:ext cx="4639734"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rgbClr val="805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olo 1"/>
          <p:cNvSpPr>
            <a:spLocks noGrp="1"/>
          </p:cNvSpPr>
          <p:nvPr>
            <p:ph type="title"/>
          </p:nvPr>
        </p:nvSpPr>
        <p:spPr>
          <a:xfrm>
            <a:off x="1024128" y="585216"/>
            <a:ext cx="6007027" cy="1499616"/>
          </a:xfrm>
        </p:spPr>
        <p:txBody>
          <a:bodyPr vert="horz" lIns="91440" tIns="45720" rIns="91440" bIns="45720" rtlCol="0" anchor="ctr">
            <a:normAutofit/>
          </a:bodyPr>
          <a:lstStyle/>
          <a:p>
            <a:pPr algn="ctr"/>
            <a:r>
              <a:rPr lang="it-IT" dirty="0">
                <a:solidFill>
                  <a:srgbClr val="FFFFFF"/>
                </a:solidFill>
              </a:rPr>
              <a:t>Razzismo</a:t>
            </a:r>
          </a:p>
        </p:txBody>
      </p:sp>
      <p:sp>
        <p:nvSpPr>
          <p:cNvPr id="3" name="Segnaposto contenuto 2"/>
          <p:cNvSpPr>
            <a:spLocks noGrp="1"/>
          </p:cNvSpPr>
          <p:nvPr>
            <p:ph sz="half" idx="1"/>
          </p:nvPr>
        </p:nvSpPr>
        <p:spPr>
          <a:xfrm>
            <a:off x="1024128" y="2286000"/>
            <a:ext cx="6007027" cy="4023360"/>
          </a:xfrm>
        </p:spPr>
        <p:txBody>
          <a:bodyPr vert="horz" lIns="45720" tIns="45720" rIns="45720" bIns="45720" rtlCol="0">
            <a:noAutofit/>
          </a:bodyPr>
          <a:lstStyle/>
          <a:p>
            <a:pPr algn="just"/>
            <a:r>
              <a:rPr lang="it-IT" sz="3200" dirty="0">
                <a:solidFill>
                  <a:srgbClr val="FFFFFF"/>
                </a:solidFill>
              </a:rPr>
              <a:t>Per </a:t>
            </a:r>
            <a:r>
              <a:rPr lang="it-IT" sz="3200" b="1" dirty="0">
                <a:solidFill>
                  <a:srgbClr val="FFFFFF"/>
                </a:solidFill>
              </a:rPr>
              <a:t>razzismo</a:t>
            </a:r>
            <a:r>
              <a:rPr lang="it-IT" sz="3200" dirty="0">
                <a:solidFill>
                  <a:srgbClr val="FFFFFF"/>
                </a:solidFill>
              </a:rPr>
              <a:t> s’intende quella convinzione secondo la quale la famiglia umana si dividerebbe in </a:t>
            </a:r>
            <a:r>
              <a:rPr lang="it-IT" sz="3200" u="sng" dirty="0">
                <a:solidFill>
                  <a:srgbClr val="FFFFFF"/>
                </a:solidFill>
              </a:rPr>
              <a:t>razze separate</a:t>
            </a:r>
            <a:r>
              <a:rPr lang="it-IT" sz="3200" dirty="0">
                <a:solidFill>
                  <a:srgbClr val="FFFFFF"/>
                </a:solidFill>
              </a:rPr>
              <a:t>, ordinate in maniera </a:t>
            </a:r>
            <a:r>
              <a:rPr lang="it-IT" sz="3200" b="1" dirty="0">
                <a:solidFill>
                  <a:srgbClr val="FFFFFF"/>
                </a:solidFill>
              </a:rPr>
              <a:t>gerarchica</a:t>
            </a:r>
            <a:r>
              <a:rPr lang="it-IT" sz="3200" dirty="0">
                <a:solidFill>
                  <a:srgbClr val="FFFFFF"/>
                </a:solidFill>
              </a:rPr>
              <a:t>: dalle più alle meno sviluppate in base a determinate caratteristiche. Per i razzisti la loro – ovviamente – risulta essere la razza superiore. </a:t>
            </a:r>
          </a:p>
          <a:p>
            <a:pPr algn="just"/>
            <a:endParaRPr lang="it-IT" sz="3200" dirty="0">
              <a:solidFill>
                <a:srgbClr val="FFFFFF"/>
              </a:solidFill>
            </a:endParaRPr>
          </a:p>
        </p:txBody>
      </p:sp>
    </p:spTree>
    <p:extLst>
      <p:ext uri="{BB962C8B-B14F-4D97-AF65-F5344CB8AC3E}">
        <p14:creationId xmlns:p14="http://schemas.microsoft.com/office/powerpoint/2010/main" val="2921220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17" name="Straight Connector 1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Segnaposto contenuto 13"/>
          <p:cNvPicPr>
            <a:picLocks noGrp="1" noChangeAspect="1"/>
          </p:cNvPicPr>
          <p:nvPr>
            <p:ph sz="half" idx="2"/>
          </p:nvPr>
        </p:nvPicPr>
        <p:blipFill rotWithShape="1">
          <a:blip r:embed="rId2"/>
          <a:srcRect l="141"/>
          <a:stretch/>
        </p:blipFill>
        <p:spPr>
          <a:xfrm>
            <a:off x="7552266" y="10"/>
            <a:ext cx="4639733" cy="6857990"/>
          </a:xfrm>
          <a:prstGeom prst="rect">
            <a:avLst/>
          </a:prstGeom>
        </p:spPr>
      </p:pic>
      <p:sp>
        <p:nvSpPr>
          <p:cNvPr id="2" name="Titolo 1"/>
          <p:cNvSpPr>
            <a:spLocks noGrp="1"/>
          </p:cNvSpPr>
          <p:nvPr>
            <p:ph type="title"/>
          </p:nvPr>
        </p:nvSpPr>
        <p:spPr>
          <a:xfrm>
            <a:off x="1024128" y="585216"/>
            <a:ext cx="6066818" cy="1499616"/>
          </a:xfrm>
        </p:spPr>
        <p:txBody>
          <a:bodyPr vert="horz" lIns="91440" tIns="45720" rIns="91440" bIns="45720" rtlCol="0" anchor="ctr">
            <a:normAutofit/>
          </a:bodyPr>
          <a:lstStyle/>
          <a:p>
            <a:pPr algn="ctr"/>
            <a:r>
              <a:rPr lang="it-IT" dirty="0"/>
              <a:t>La «razza Ariana»</a:t>
            </a:r>
          </a:p>
        </p:txBody>
      </p:sp>
      <p:sp>
        <p:nvSpPr>
          <p:cNvPr id="3" name="Segnaposto contenuto 2"/>
          <p:cNvSpPr>
            <a:spLocks noGrp="1"/>
          </p:cNvSpPr>
          <p:nvPr>
            <p:ph sz="half" idx="1"/>
          </p:nvPr>
        </p:nvSpPr>
        <p:spPr>
          <a:xfrm>
            <a:off x="1024128" y="2286000"/>
            <a:ext cx="6066818" cy="4023360"/>
          </a:xfrm>
        </p:spPr>
        <p:txBody>
          <a:bodyPr vert="horz" lIns="45720" tIns="45720" rIns="45720" bIns="45720" rtlCol="0">
            <a:normAutofit/>
          </a:bodyPr>
          <a:lstStyle/>
          <a:p>
            <a:pPr algn="just"/>
            <a:r>
              <a:rPr lang="it-IT" sz="3200" dirty="0"/>
              <a:t>I nazionalsocialisti erano dei convinti razzisti propugnatori della «</a:t>
            </a:r>
            <a:r>
              <a:rPr lang="it-IT" sz="3200" b="1" dirty="0"/>
              <a:t>razza ariana</a:t>
            </a:r>
            <a:r>
              <a:rPr lang="it-IT" sz="3200" dirty="0"/>
              <a:t>»; ovvero, la </a:t>
            </a:r>
            <a:r>
              <a:rPr lang="it-IT" sz="3200" u="sng" dirty="0"/>
              <a:t>razza superiore</a:t>
            </a:r>
            <a:r>
              <a:rPr lang="it-IT" sz="3200" dirty="0"/>
              <a:t> per sangue e destino a qualunque altra razza. Gli ariani, secondo il lucido e deliberato disegno nazionalsocialista, sarebbero dovuti diventare i </a:t>
            </a:r>
            <a:r>
              <a:rPr lang="it-IT" sz="3200" u="sng" dirty="0"/>
              <a:t>dominatori del mondo</a:t>
            </a:r>
            <a:r>
              <a:rPr lang="it-IT" sz="3200" dirty="0"/>
              <a:t>.</a:t>
            </a:r>
          </a:p>
        </p:txBody>
      </p:sp>
    </p:spTree>
    <p:extLst>
      <p:ext uri="{BB962C8B-B14F-4D97-AF65-F5344CB8AC3E}">
        <p14:creationId xmlns:p14="http://schemas.microsoft.com/office/powerpoint/2010/main" val="3405129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Xenofobia</a:t>
            </a:r>
          </a:p>
        </p:txBody>
      </p:sp>
      <p:sp>
        <p:nvSpPr>
          <p:cNvPr id="3" name="Segnaposto contenuto 2"/>
          <p:cNvSpPr>
            <a:spLocks noGrp="1"/>
          </p:cNvSpPr>
          <p:nvPr>
            <p:ph idx="1"/>
          </p:nvPr>
        </p:nvSpPr>
        <p:spPr/>
        <p:txBody>
          <a:bodyPr>
            <a:normAutofit/>
          </a:bodyPr>
          <a:lstStyle/>
          <a:p>
            <a:pPr algn="just">
              <a:buFont typeface="Arial" panose="020B0604020202020204" pitchFamily="34" charset="0"/>
              <a:buChar char="•"/>
            </a:pPr>
            <a:r>
              <a:rPr lang="it-IT" sz="2800" dirty="0"/>
              <a:t> La parola </a:t>
            </a:r>
            <a:r>
              <a:rPr lang="it-IT" sz="2800" b="1" dirty="0"/>
              <a:t>xenofobia</a:t>
            </a:r>
            <a:r>
              <a:rPr lang="it-IT" sz="2800" dirty="0"/>
              <a:t> deriva da «xeno», </a:t>
            </a:r>
            <a:r>
              <a:rPr lang="it-IT" sz="2800" u="sng" dirty="0"/>
              <a:t>straniero</a:t>
            </a:r>
            <a:r>
              <a:rPr lang="it-IT" sz="2800" dirty="0"/>
              <a:t>, «fobia», </a:t>
            </a:r>
            <a:r>
              <a:rPr lang="it-IT" sz="2800" u="sng" dirty="0"/>
              <a:t>paura</a:t>
            </a:r>
            <a:r>
              <a:rPr lang="it-IT" sz="2800" dirty="0"/>
              <a:t>. Quindi è traducibile come: </a:t>
            </a:r>
            <a:r>
              <a:rPr lang="it-IT" sz="2800" u="sng" dirty="0"/>
              <a:t>paura dello straniero</a:t>
            </a:r>
            <a:r>
              <a:rPr lang="it-IT" sz="2800" dirty="0"/>
              <a:t>. </a:t>
            </a:r>
          </a:p>
          <a:p>
            <a:pPr algn="just">
              <a:buFont typeface="Arial" panose="020B0604020202020204" pitchFamily="34" charset="0"/>
              <a:buChar char="•"/>
            </a:pPr>
            <a:r>
              <a:rPr lang="it-IT" sz="2800" dirty="0"/>
              <a:t> Cos’è che innesca il </a:t>
            </a:r>
            <a:r>
              <a:rPr lang="it-IT" sz="2800" u="sng" dirty="0"/>
              <a:t>meccanismo psicologico di difesa</a:t>
            </a:r>
            <a:r>
              <a:rPr lang="it-IT" sz="2800" dirty="0"/>
              <a:t> della </a:t>
            </a:r>
            <a:r>
              <a:rPr lang="it-IT" sz="2800" b="1" dirty="0"/>
              <a:t>paura</a:t>
            </a:r>
            <a:r>
              <a:rPr lang="it-IT" sz="2800" dirty="0"/>
              <a:t> (la paura infatti serve a innalzare il proprio livello di difesa)? La diversità dell’altro. Il simile non spaventa, rassicura. Possiamo ritrovarci davanti persino Jack Lo Squartatore, ma se </a:t>
            </a:r>
            <a:r>
              <a:rPr lang="it-IT" sz="2800" b="1" dirty="0"/>
              <a:t>simile</a:t>
            </a:r>
            <a:r>
              <a:rPr lang="it-IT" sz="2800" dirty="0"/>
              <a:t> a noi non ci spaventerebbe (certo, a meno che non ci ghignasse o ci facesse qualche strana, sospettosa faccia). </a:t>
            </a:r>
          </a:p>
        </p:txBody>
      </p:sp>
    </p:spTree>
    <p:extLst>
      <p:ext uri="{BB962C8B-B14F-4D97-AF65-F5344CB8AC3E}">
        <p14:creationId xmlns:p14="http://schemas.microsoft.com/office/powerpoint/2010/main" val="1075165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a:solidFill>
              <a:srgbClr val="DBA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p:cNvPicPr>
            <a:picLocks noChangeAspect="1"/>
          </p:cNvPicPr>
          <p:nvPr/>
        </p:nvPicPr>
        <p:blipFill rotWithShape="1">
          <a:blip r:embed="rId2"/>
          <a:srcRect t="14618" r="1" b="7684"/>
          <a:stretch/>
        </p:blipFill>
        <p:spPr>
          <a:xfrm>
            <a:off x="643467" y="643467"/>
            <a:ext cx="10905066" cy="5571066"/>
          </a:xfrm>
          <a:prstGeom prst="rect">
            <a:avLst/>
          </a:prstGeom>
        </p:spPr>
      </p:pic>
    </p:spTree>
    <p:extLst>
      <p:ext uri="{BB962C8B-B14F-4D97-AF65-F5344CB8AC3E}">
        <p14:creationId xmlns:p14="http://schemas.microsoft.com/office/powerpoint/2010/main" val="112688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Logica xenofoba</a:t>
            </a:r>
          </a:p>
        </p:txBody>
      </p:sp>
      <p:sp>
        <p:nvSpPr>
          <p:cNvPr id="3" name="Segnaposto contenuto 2"/>
          <p:cNvSpPr>
            <a:spLocks noGrp="1"/>
          </p:cNvSpPr>
          <p:nvPr>
            <p:ph idx="1"/>
          </p:nvPr>
        </p:nvSpPr>
        <p:spPr/>
        <p:txBody>
          <a:bodyPr>
            <a:normAutofit/>
          </a:bodyPr>
          <a:lstStyle/>
          <a:p>
            <a:pPr algn="just"/>
            <a:r>
              <a:rPr lang="it-IT" sz="2800" dirty="0"/>
              <a:t>La xenofobia è il terreno fertile dove attecchisce il razzismo. In minima parte, anche se non razzisti, siamo tutti – nostro malgrado e pur non volendo – xenofobi. Quando ci starnutisce accanto uno straniero, quale che sia la sua etnia, dentro ci terrorizziamo di più rispetto a quando a farlo sono persone della nostra etnia. Poi magari quello a noi più simile, che ci starnutisce, è di gran lunga più contagioso e pericoloso per noi del </a:t>
            </a:r>
            <a:r>
              <a:rPr lang="it-IT" sz="2800" b="1" dirty="0"/>
              <a:t>dissimile</a:t>
            </a:r>
            <a:r>
              <a:rPr lang="it-IT" sz="2800" dirty="0"/>
              <a:t>, ma intanto, sulle prime, è di quello diverso che abbiamo </a:t>
            </a:r>
            <a:r>
              <a:rPr lang="it-IT" sz="2800" u="sng" dirty="0"/>
              <a:t>maggiore paura</a:t>
            </a:r>
            <a:r>
              <a:rPr lang="it-IT" sz="2800" dirty="0"/>
              <a:t>. La motivazione è psicologica, forse anche antropologica. E ha una sua logica, che è la </a:t>
            </a:r>
            <a:r>
              <a:rPr lang="it-IT" sz="2800" b="1" dirty="0"/>
              <a:t>logica</a:t>
            </a:r>
            <a:r>
              <a:rPr lang="it-IT" sz="2800" dirty="0"/>
              <a:t> del proprio gruppo di appartenenza.</a:t>
            </a:r>
          </a:p>
        </p:txBody>
      </p:sp>
    </p:spTree>
    <p:extLst>
      <p:ext uri="{BB962C8B-B14F-4D97-AF65-F5344CB8AC3E}">
        <p14:creationId xmlns:p14="http://schemas.microsoft.com/office/powerpoint/2010/main" val="1561349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12" name="Straight Connector 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6160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p:cNvPicPr>
            <a:picLocks noGrp="1" noChangeAspect="1"/>
          </p:cNvPicPr>
          <p:nvPr>
            <p:ph sz="half" idx="2"/>
          </p:nvPr>
        </p:nvPicPr>
        <p:blipFill rotWithShape="1">
          <a:blip r:embed="rId2"/>
          <a:srcRect t="16949" b="13276"/>
          <a:stretch/>
        </p:blipFill>
        <p:spPr>
          <a:xfrm>
            <a:off x="6096000" y="640080"/>
            <a:ext cx="5455921" cy="5577840"/>
          </a:xfrm>
          <a:prstGeom prst="rect">
            <a:avLst/>
          </a:prstGeom>
        </p:spPr>
      </p:pic>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Titolo 1"/>
          <p:cNvSpPr>
            <a:spLocks noGrp="1"/>
          </p:cNvSpPr>
          <p:nvPr>
            <p:ph type="title"/>
          </p:nvPr>
        </p:nvSpPr>
        <p:spPr>
          <a:xfrm>
            <a:off x="1024129" y="585216"/>
            <a:ext cx="3779085" cy="1499616"/>
          </a:xfrm>
        </p:spPr>
        <p:txBody>
          <a:bodyPr vert="horz" lIns="91440" tIns="45720" rIns="91440" bIns="45720" rtlCol="0" anchor="ctr">
            <a:normAutofit/>
          </a:bodyPr>
          <a:lstStyle/>
          <a:p>
            <a:pPr algn="ctr"/>
            <a:r>
              <a:rPr lang="it-IT" dirty="0">
                <a:solidFill>
                  <a:srgbClr val="FFFFFF"/>
                </a:solidFill>
              </a:rPr>
              <a:t>Il potere della propaganda</a:t>
            </a:r>
          </a:p>
        </p:txBody>
      </p:sp>
      <p:sp>
        <p:nvSpPr>
          <p:cNvPr id="3" name="Segnaposto contenuto 2"/>
          <p:cNvSpPr>
            <a:spLocks noGrp="1"/>
          </p:cNvSpPr>
          <p:nvPr>
            <p:ph sz="half" idx="1"/>
          </p:nvPr>
        </p:nvSpPr>
        <p:spPr>
          <a:xfrm>
            <a:off x="1024129" y="2286000"/>
            <a:ext cx="3791711" cy="3931920"/>
          </a:xfrm>
        </p:spPr>
        <p:txBody>
          <a:bodyPr vert="horz" lIns="45720" tIns="45720" rIns="45720" bIns="45720" rtlCol="0">
            <a:noAutofit/>
          </a:bodyPr>
          <a:lstStyle/>
          <a:p>
            <a:pPr algn="just"/>
            <a:r>
              <a:rPr lang="it-IT" sz="2400" dirty="0">
                <a:solidFill>
                  <a:srgbClr val="FFFFFF"/>
                </a:solidFill>
              </a:rPr>
              <a:t>Non importa se sia vero o no che, per esempio, gli uomini di colore abbiano un odore differente dal nostro, oppure che gli stranieri non vaccinino i loro figli, mettendo a rischio i nostri di figli, se lo dicevano i giornali, ieri, o se lo dice la televisione, oggi, allora, ieri come oggi, tutti sono inclini a credervi, senza riserve.</a:t>
            </a:r>
          </a:p>
        </p:txBody>
      </p:sp>
    </p:spTree>
    <p:extLst>
      <p:ext uri="{BB962C8B-B14F-4D97-AF65-F5344CB8AC3E}">
        <p14:creationId xmlns:p14="http://schemas.microsoft.com/office/powerpoint/2010/main" val="1678845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Informazione o disinformazione?</a:t>
            </a:r>
          </a:p>
        </p:txBody>
      </p:sp>
      <p:sp>
        <p:nvSpPr>
          <p:cNvPr id="3" name="Segnaposto contenuto 2"/>
          <p:cNvSpPr>
            <a:spLocks noGrp="1"/>
          </p:cNvSpPr>
          <p:nvPr>
            <p:ph idx="1"/>
          </p:nvPr>
        </p:nvSpPr>
        <p:spPr/>
        <p:txBody>
          <a:bodyPr>
            <a:normAutofit/>
          </a:bodyPr>
          <a:lstStyle/>
          <a:p>
            <a:pPr algn="just"/>
            <a:r>
              <a:rPr lang="it-IT" sz="2800" dirty="0"/>
              <a:t>Il modo più incisivo per contrastare la disinformazione propagandistica, elemento essenziale per chi </a:t>
            </a:r>
            <a:r>
              <a:rPr lang="it-IT" sz="2800" b="1" dirty="0"/>
              <a:t>propaganda</a:t>
            </a:r>
            <a:r>
              <a:rPr lang="it-IT" sz="2800" dirty="0"/>
              <a:t> idee razziste che fanno leva sull’emotività più che la razionalità delle folle (si legga </a:t>
            </a:r>
            <a:r>
              <a:rPr lang="it-IT" sz="2800" i="1" dirty="0"/>
              <a:t>La psicologia delle folle </a:t>
            </a:r>
            <a:r>
              <a:rPr lang="it-IT" sz="2800" dirty="0"/>
              <a:t>di G. Le Bon), è una </a:t>
            </a:r>
            <a:r>
              <a:rPr lang="it-IT" sz="2800" u="sng" dirty="0"/>
              <a:t>corretta informazione</a:t>
            </a:r>
            <a:r>
              <a:rPr lang="it-IT" sz="2800" dirty="0"/>
              <a:t>. Cos’è che rende </a:t>
            </a:r>
            <a:r>
              <a:rPr lang="it-IT" sz="2800" b="1" dirty="0"/>
              <a:t>corretta</a:t>
            </a:r>
            <a:r>
              <a:rPr lang="it-IT" sz="2800" dirty="0"/>
              <a:t> un’informazione? La </a:t>
            </a:r>
            <a:r>
              <a:rPr lang="it-IT" sz="2800" u="sng" dirty="0"/>
              <a:t>veridicità delle fonti</a:t>
            </a:r>
            <a:r>
              <a:rPr lang="it-IT" sz="2800" dirty="0"/>
              <a:t>. Poi, per carità, tutto è falsificabile, comprese le fonti. Tuttavia chi afferma che una fonte è falsa deve portare delle prove a supporto. Se no, anziché informare, si disinforma. E, chissà perché, la madre dei </a:t>
            </a:r>
            <a:r>
              <a:rPr lang="it-IT" sz="2800" dirty="0" err="1"/>
              <a:t>disinformatori</a:t>
            </a:r>
            <a:r>
              <a:rPr lang="it-IT" sz="2800" dirty="0"/>
              <a:t> è sempre incinta. </a:t>
            </a:r>
            <a:endParaRPr lang="it-IT" sz="2800" i="1" dirty="0"/>
          </a:p>
          <a:p>
            <a:pPr algn="just"/>
            <a:endParaRPr lang="it-IT" sz="2800" dirty="0"/>
          </a:p>
        </p:txBody>
      </p:sp>
    </p:spTree>
    <p:extLst>
      <p:ext uri="{BB962C8B-B14F-4D97-AF65-F5344CB8AC3E}">
        <p14:creationId xmlns:p14="http://schemas.microsoft.com/office/powerpoint/2010/main" val="2300981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8" name="Straight Connector 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382347"/>
            <a:ext cx="5688020" cy="21539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rgbClr val="4A22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p:cNvPicPr>
            <a:picLocks noGrp="1" noChangeAspect="1"/>
          </p:cNvPicPr>
          <p:nvPr>
            <p:ph sz="half" idx="2"/>
          </p:nvPr>
        </p:nvPicPr>
        <p:blipFill rotWithShape="1">
          <a:blip r:embed="rId2"/>
          <a:srcRect r="8840"/>
          <a:stretch/>
        </p:blipFill>
        <p:spPr>
          <a:xfrm>
            <a:off x="327547" y="321733"/>
            <a:ext cx="5688020" cy="3899748"/>
          </a:xfrm>
          <a:prstGeom prst="rect">
            <a:avLst/>
          </a:prstGeom>
        </p:spPr>
      </p:pic>
      <p:sp>
        <p:nvSpPr>
          <p:cNvPr id="2" name="Titolo 1"/>
          <p:cNvSpPr>
            <a:spLocks noGrp="1"/>
          </p:cNvSpPr>
          <p:nvPr>
            <p:ph type="title"/>
          </p:nvPr>
        </p:nvSpPr>
        <p:spPr>
          <a:xfrm>
            <a:off x="573024" y="4608575"/>
            <a:ext cx="5242560" cy="1765715"/>
          </a:xfrm>
        </p:spPr>
        <p:txBody>
          <a:bodyPr vert="horz" lIns="91440" tIns="45720" rIns="91440" bIns="45720" rtlCol="0" anchor="ctr">
            <a:normAutofit/>
          </a:bodyPr>
          <a:lstStyle/>
          <a:p>
            <a:pPr algn="ctr"/>
            <a:r>
              <a:rPr lang="it-IT" sz="4400" dirty="0">
                <a:solidFill>
                  <a:srgbClr val="FFFFFF"/>
                </a:solidFill>
              </a:rPr>
              <a:t>Blog o Testate web?</a:t>
            </a:r>
          </a:p>
        </p:txBody>
      </p:sp>
      <p:sp>
        <p:nvSpPr>
          <p:cNvPr id="3" name="Segnaposto contenuto 2"/>
          <p:cNvSpPr>
            <a:spLocks noGrp="1"/>
          </p:cNvSpPr>
          <p:nvPr>
            <p:ph sz="half" idx="1"/>
          </p:nvPr>
        </p:nvSpPr>
        <p:spPr>
          <a:xfrm>
            <a:off x="6661065" y="321732"/>
            <a:ext cx="4724573" cy="6214534"/>
          </a:xfrm>
        </p:spPr>
        <p:txBody>
          <a:bodyPr vert="horz" lIns="45720" tIns="45720" rIns="45720" bIns="45720" rtlCol="0" anchor="ctr">
            <a:noAutofit/>
          </a:bodyPr>
          <a:lstStyle/>
          <a:p>
            <a:pPr algn="just"/>
            <a:r>
              <a:rPr lang="it-IT" sz="3000" dirty="0">
                <a:solidFill>
                  <a:srgbClr val="FFFFFF"/>
                </a:solidFill>
              </a:rPr>
              <a:t>Noi che viviamo nell’era del «www» facciamo ancora più fatica a comprendere se quello che leggiamo, magari in un blog amatoriale, è vero o no. Rivendico perciò l’importanza dei tanto bistrattati, ma ancora – secondo me – </a:t>
            </a:r>
            <a:r>
              <a:rPr lang="it-IT" sz="3000" u="sng" dirty="0">
                <a:solidFill>
                  <a:srgbClr val="FFFFFF"/>
                </a:solidFill>
              </a:rPr>
              <a:t>credibili</a:t>
            </a:r>
            <a:r>
              <a:rPr lang="it-IT" sz="3000" dirty="0">
                <a:solidFill>
                  <a:srgbClr val="FFFFFF"/>
                </a:solidFill>
              </a:rPr>
              <a:t> giornali, anche se di parte. Oltretutto, è una solenne sciocchezza pensare che un giornale o un blog o qualcuno possa essere </a:t>
            </a:r>
            <a:r>
              <a:rPr lang="it-IT" sz="3000" i="1" dirty="0">
                <a:solidFill>
                  <a:srgbClr val="FFFFFF"/>
                </a:solidFill>
              </a:rPr>
              <a:t>super </a:t>
            </a:r>
            <a:r>
              <a:rPr lang="it-IT" sz="3000" i="1" dirty="0" err="1">
                <a:solidFill>
                  <a:srgbClr val="FFFFFF"/>
                </a:solidFill>
              </a:rPr>
              <a:t>partes</a:t>
            </a:r>
            <a:r>
              <a:rPr lang="it-IT" sz="3000" dirty="0">
                <a:solidFill>
                  <a:srgbClr val="FFFFFF"/>
                </a:solidFill>
              </a:rPr>
              <a:t>.</a:t>
            </a:r>
          </a:p>
        </p:txBody>
      </p:sp>
    </p:spTree>
    <p:extLst>
      <p:ext uri="{BB962C8B-B14F-4D97-AF65-F5344CB8AC3E}">
        <p14:creationId xmlns:p14="http://schemas.microsoft.com/office/powerpoint/2010/main" val="4254450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24128" y="585216"/>
            <a:ext cx="9720072" cy="1203826"/>
          </a:xfrm>
        </p:spPr>
        <p:txBody>
          <a:bodyPr>
            <a:normAutofit/>
          </a:bodyPr>
          <a:lstStyle/>
          <a:p>
            <a:pPr algn="ctr"/>
            <a:r>
              <a:rPr lang="it-IT" dirty="0"/>
              <a:t>Le fonti non mentono</a:t>
            </a:r>
          </a:p>
        </p:txBody>
      </p:sp>
      <p:sp>
        <p:nvSpPr>
          <p:cNvPr id="3" name="Segnaposto contenuto 2"/>
          <p:cNvSpPr>
            <a:spLocks noGrp="1"/>
          </p:cNvSpPr>
          <p:nvPr>
            <p:ph idx="1"/>
          </p:nvPr>
        </p:nvSpPr>
        <p:spPr>
          <a:xfrm>
            <a:off x="1024128" y="2027583"/>
            <a:ext cx="9720073" cy="4320208"/>
          </a:xfrm>
        </p:spPr>
        <p:txBody>
          <a:bodyPr>
            <a:noAutofit/>
          </a:bodyPr>
          <a:lstStyle/>
          <a:p>
            <a:pPr algn="just"/>
            <a:r>
              <a:rPr lang="it-IT" sz="2800" dirty="0"/>
              <a:t>Non so voi, ma personalmente trovo oltremodo stucchevole il balletto delle cifre (6 milioni di vittime della Shoah, di cui peraltro non solo ebrei, è un numero gonfiato?). Mentre sorrido di amarezza quando sento chi ancora mette in dubbio la verità storica dello sterminio degli ebrei (negazionisti), o che sostengono chissà quali strambe tesi complottistiche (complottisti). Per me la </a:t>
            </a:r>
            <a:r>
              <a:rPr lang="it-IT" sz="2800" u="sng" dirty="0"/>
              <a:t>verità delle fonti</a:t>
            </a:r>
            <a:r>
              <a:rPr lang="it-IT" sz="2800" dirty="0"/>
              <a:t> (quelle che secondo gli storici sono le </a:t>
            </a:r>
            <a:r>
              <a:rPr lang="it-IT" sz="2800" b="1" dirty="0"/>
              <a:t>prove</a:t>
            </a:r>
            <a:r>
              <a:rPr lang="it-IT" sz="2800" dirty="0"/>
              <a:t> di un accadimento), siano esse </a:t>
            </a:r>
            <a:r>
              <a:rPr lang="it-IT" sz="2800" u="sng" dirty="0"/>
              <a:t>dirette</a:t>
            </a:r>
            <a:r>
              <a:rPr lang="it-IT" sz="2800" dirty="0"/>
              <a:t> o </a:t>
            </a:r>
            <a:r>
              <a:rPr lang="it-IT" sz="2800" u="sng" dirty="0"/>
              <a:t>indirette</a:t>
            </a:r>
            <a:r>
              <a:rPr lang="it-IT" sz="2800" dirty="0"/>
              <a:t>, parla da sola. Ergo: le fonti non mentono. Per non parlare dei testimoni, oramai quasi tutti morti, ma le cui storie continuano a vivere nella memoria collettiva. Le persone si possono pure uccidere, </a:t>
            </a:r>
            <a:r>
              <a:rPr lang="it-IT" sz="2800" u="sng" dirty="0"/>
              <a:t>la memoria no</a:t>
            </a:r>
            <a:r>
              <a:rPr lang="it-IT" sz="2800" dirty="0"/>
              <a:t>.  </a:t>
            </a:r>
          </a:p>
        </p:txBody>
      </p:sp>
    </p:spTree>
    <p:extLst>
      <p:ext uri="{BB962C8B-B14F-4D97-AF65-F5344CB8AC3E}">
        <p14:creationId xmlns:p14="http://schemas.microsoft.com/office/powerpoint/2010/main" val="274819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8" name="Straight Connector 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665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p:cNvPicPr>
            <a:picLocks noGrp="1" noChangeAspect="1"/>
          </p:cNvPicPr>
          <p:nvPr>
            <p:ph sz="half" idx="2"/>
          </p:nvPr>
        </p:nvPicPr>
        <p:blipFill rotWithShape="1">
          <a:blip r:embed="rId2"/>
          <a:srcRect l="1382" r="25258" b="1"/>
          <a:stretch/>
        </p:blipFill>
        <p:spPr>
          <a:xfrm>
            <a:off x="6096000" y="640080"/>
            <a:ext cx="5455921" cy="5577840"/>
          </a:xfrm>
          <a:prstGeom prst="rect">
            <a:avLst/>
          </a:prstGeom>
        </p:spPr>
      </p:pic>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Titolo 1"/>
          <p:cNvSpPr>
            <a:spLocks noGrp="1"/>
          </p:cNvSpPr>
          <p:nvPr>
            <p:ph type="title"/>
          </p:nvPr>
        </p:nvSpPr>
        <p:spPr>
          <a:xfrm>
            <a:off x="1024129" y="585216"/>
            <a:ext cx="3779085" cy="1499616"/>
          </a:xfrm>
        </p:spPr>
        <p:txBody>
          <a:bodyPr vert="horz" lIns="91440" tIns="45720" rIns="91440" bIns="45720" rtlCol="0" anchor="ctr">
            <a:normAutofit/>
          </a:bodyPr>
          <a:lstStyle/>
          <a:p>
            <a:pPr algn="ctr">
              <a:lnSpc>
                <a:spcPct val="60000"/>
              </a:lnSpc>
            </a:pPr>
            <a:r>
              <a:rPr lang="it-IT" sz="4600" dirty="0">
                <a:solidFill>
                  <a:srgbClr val="FFFFFF"/>
                </a:solidFill>
              </a:rPr>
              <a:t>Siamo davvero andati sulla luna?</a:t>
            </a:r>
          </a:p>
        </p:txBody>
      </p:sp>
      <p:sp>
        <p:nvSpPr>
          <p:cNvPr id="3" name="Segnaposto contenuto 2"/>
          <p:cNvSpPr>
            <a:spLocks noGrp="1"/>
          </p:cNvSpPr>
          <p:nvPr>
            <p:ph sz="half" idx="1"/>
          </p:nvPr>
        </p:nvSpPr>
        <p:spPr>
          <a:xfrm>
            <a:off x="1024129" y="2286000"/>
            <a:ext cx="3791711" cy="4273826"/>
          </a:xfrm>
        </p:spPr>
        <p:txBody>
          <a:bodyPr vert="horz" lIns="45720" tIns="45720" rIns="45720" bIns="45720" rtlCol="0">
            <a:noAutofit/>
          </a:bodyPr>
          <a:lstStyle/>
          <a:p>
            <a:pPr algn="just"/>
            <a:r>
              <a:rPr lang="it-IT" sz="2800" dirty="0">
                <a:solidFill>
                  <a:srgbClr val="FFFFFF"/>
                </a:solidFill>
              </a:rPr>
              <a:t>Quella tra storia e complotti è il racconto di una luna di miele ininterrotta. Si veda la teoria complottistica per la quale la storia dell’allunaggio sarebbe tutta una montatura degli americani, con tanto di presunte prove a supporto.</a:t>
            </a:r>
          </a:p>
        </p:txBody>
      </p:sp>
    </p:spTree>
    <p:extLst>
      <p:ext uri="{BB962C8B-B14F-4D97-AF65-F5344CB8AC3E}">
        <p14:creationId xmlns:p14="http://schemas.microsoft.com/office/powerpoint/2010/main" val="2317222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Il caso dei </a:t>
            </a:r>
            <a:r>
              <a:rPr lang="it-IT" dirty="0" err="1"/>
              <a:t>sonderkommando</a:t>
            </a:r>
            <a:endParaRPr lang="it-IT" dirty="0"/>
          </a:p>
        </p:txBody>
      </p:sp>
      <p:sp>
        <p:nvSpPr>
          <p:cNvPr id="3" name="Segnaposto contenuto 2"/>
          <p:cNvSpPr>
            <a:spLocks noGrp="1"/>
          </p:cNvSpPr>
          <p:nvPr>
            <p:ph idx="1"/>
          </p:nvPr>
        </p:nvSpPr>
        <p:spPr/>
        <p:txBody>
          <a:bodyPr>
            <a:normAutofit/>
          </a:bodyPr>
          <a:lstStyle/>
          <a:p>
            <a:pPr algn="just"/>
            <a:r>
              <a:rPr lang="it-IT" sz="3200" dirty="0"/>
              <a:t>Il caso dei </a:t>
            </a:r>
            <a:r>
              <a:rPr lang="it-IT" sz="3200" dirty="0" err="1"/>
              <a:t>Sonderkommando</a:t>
            </a:r>
            <a:r>
              <a:rPr lang="it-IT" sz="3200" dirty="0"/>
              <a:t> è la riprova di quanto a poco serva voler mettere a tacere per sempre la verità delle fonti. Essi non erano che gli schiavi della morte, ovvero vittime che avevano il compito di uccidere altre vittime, per finire poi a loro volta uccise. Costoro interrarono a futura memoria, per non dimenticare, dei biglietti sui quali scrissero quanto le SS, </a:t>
            </a:r>
            <a:r>
              <a:rPr lang="it-IT" sz="3200" dirty="0" err="1"/>
              <a:t>Schutz-Staffen</a:t>
            </a:r>
            <a:r>
              <a:rPr lang="it-IT" sz="3200" dirty="0"/>
              <a:t>, ovvero «schiera di protezione», li costringevano a fare.</a:t>
            </a:r>
          </a:p>
          <a:p>
            <a:pPr algn="just"/>
            <a:endParaRPr lang="it-IT" sz="3200" dirty="0"/>
          </a:p>
        </p:txBody>
      </p:sp>
    </p:spTree>
    <p:extLst>
      <p:ext uri="{BB962C8B-B14F-4D97-AF65-F5344CB8AC3E}">
        <p14:creationId xmlns:p14="http://schemas.microsoft.com/office/powerpoint/2010/main" val="2662268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a:solidFill>
              <a:srgbClr val="A7AB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p:cNvPicPr>
            <a:picLocks noChangeAspect="1"/>
          </p:cNvPicPr>
          <p:nvPr/>
        </p:nvPicPr>
        <p:blipFill rotWithShape="1">
          <a:blip r:embed="rId2"/>
          <a:srcRect l="6139" r="3329"/>
          <a:stretch/>
        </p:blipFill>
        <p:spPr>
          <a:xfrm>
            <a:off x="643467" y="643467"/>
            <a:ext cx="10905066" cy="5571066"/>
          </a:xfrm>
          <a:prstGeom prst="rect">
            <a:avLst/>
          </a:prstGeom>
        </p:spPr>
      </p:pic>
    </p:spTree>
    <p:extLst>
      <p:ext uri="{BB962C8B-B14F-4D97-AF65-F5344CB8AC3E}">
        <p14:creationId xmlns:p14="http://schemas.microsoft.com/office/powerpoint/2010/main" val="2729456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964788" y="804333"/>
            <a:ext cx="3391900" cy="5249334"/>
          </a:xfrm>
        </p:spPr>
        <p:txBody>
          <a:bodyPr>
            <a:normAutofit/>
          </a:bodyPr>
          <a:lstStyle/>
          <a:p>
            <a:pPr algn="ctr"/>
            <a:r>
              <a:rPr lang="it-IT" sz="7200" dirty="0">
                <a:solidFill>
                  <a:srgbClr val="FFFFFF"/>
                </a:solidFill>
              </a:rPr>
              <a:t>Le prime tappe</a:t>
            </a:r>
          </a:p>
        </p:txBody>
      </p:sp>
      <p:sp>
        <p:nvSpPr>
          <p:cNvPr id="3" name="Segnaposto contenuto 2"/>
          <p:cNvSpPr>
            <a:spLocks noGrp="1"/>
          </p:cNvSpPr>
          <p:nvPr>
            <p:ph idx="1"/>
          </p:nvPr>
        </p:nvSpPr>
        <p:spPr>
          <a:xfrm>
            <a:off x="4951048" y="622852"/>
            <a:ext cx="6306003" cy="5526157"/>
          </a:xfrm>
        </p:spPr>
        <p:txBody>
          <a:bodyPr anchor="ctr">
            <a:noAutofit/>
          </a:bodyPr>
          <a:lstStyle/>
          <a:p>
            <a:pPr algn="just">
              <a:buFont typeface="Arial" panose="020B0604020202020204" pitchFamily="34" charset="0"/>
              <a:buChar char="•"/>
            </a:pPr>
            <a:r>
              <a:rPr lang="it-IT" sz="2800" dirty="0"/>
              <a:t> Le leggi di Norimberga (1935); prima della guerra i nazisti tentarono la via dell’emigrazione forzata degli ebrei; già allora veniva considerato come inderogabile il cosiddetto «problema ebraico», che </a:t>
            </a:r>
            <a:r>
              <a:rPr lang="it-IT" sz="2800" b="1" dirty="0"/>
              <a:t>doveva</a:t>
            </a:r>
            <a:r>
              <a:rPr lang="it-IT" sz="2800" dirty="0"/>
              <a:t> essere risolto.</a:t>
            </a:r>
          </a:p>
          <a:p>
            <a:pPr algn="just">
              <a:buFont typeface="Arial" panose="020B0604020202020204" pitchFamily="34" charset="0"/>
              <a:buChar char="•"/>
            </a:pPr>
            <a:r>
              <a:rPr lang="it-IT" sz="2800" dirty="0"/>
              <a:t> La «notte dei cristalli» (tra l’8 e il 9 novembre del 1938) in cui persero la vita in azioni di rappresaglia un gran numero di ebrei; a causarla fu l’uccisione sconsiderata di un diplomatico tedesco per mano di un ebreo polacco; la classica goccia che fece traboccare il vaso – già strabordante di odio – dei nazisti.</a:t>
            </a:r>
          </a:p>
        </p:txBody>
      </p:sp>
    </p:spTree>
    <p:extLst>
      <p:ext uri="{BB962C8B-B14F-4D97-AF65-F5344CB8AC3E}">
        <p14:creationId xmlns:p14="http://schemas.microsoft.com/office/powerpoint/2010/main" val="488748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p:cNvPicPr>
            <a:picLocks noChangeAspect="1"/>
          </p:cNvPicPr>
          <p:nvPr/>
        </p:nvPicPr>
        <p:blipFill rotWithShape="1">
          <a:blip r:embed="rId2"/>
          <a:srcRect t="7109" r="1" b="22669"/>
          <a:stretch/>
        </p:blipFill>
        <p:spPr>
          <a:xfrm>
            <a:off x="643467" y="643467"/>
            <a:ext cx="10905066" cy="5571066"/>
          </a:xfrm>
          <a:prstGeom prst="rect">
            <a:avLst/>
          </a:prstGeom>
        </p:spPr>
      </p:pic>
      <p:sp>
        <p:nvSpPr>
          <p:cNvPr id="8" name="Rectangle 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83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964788" y="804333"/>
            <a:ext cx="3391900" cy="5249334"/>
          </a:xfrm>
        </p:spPr>
        <p:txBody>
          <a:bodyPr>
            <a:normAutofit/>
          </a:bodyPr>
          <a:lstStyle/>
          <a:p>
            <a:pPr algn="ctr"/>
            <a:r>
              <a:rPr lang="it-IT" sz="7200" dirty="0">
                <a:solidFill>
                  <a:srgbClr val="FFFFFF"/>
                </a:solidFill>
              </a:rPr>
              <a:t>Le ultime tappe</a:t>
            </a:r>
          </a:p>
        </p:txBody>
      </p:sp>
      <p:sp>
        <p:nvSpPr>
          <p:cNvPr id="3" name="Segnaposto contenuto 2"/>
          <p:cNvSpPr>
            <a:spLocks noGrp="1"/>
          </p:cNvSpPr>
          <p:nvPr>
            <p:ph idx="1"/>
          </p:nvPr>
        </p:nvSpPr>
        <p:spPr>
          <a:xfrm>
            <a:off x="4951048" y="0"/>
            <a:ext cx="6306003" cy="6857999"/>
          </a:xfrm>
        </p:spPr>
        <p:txBody>
          <a:bodyPr anchor="ctr">
            <a:noAutofit/>
          </a:bodyPr>
          <a:lstStyle/>
          <a:p>
            <a:pPr algn="just">
              <a:buFont typeface="Arial" panose="020B0604020202020204" pitchFamily="34" charset="0"/>
              <a:buChar char="•"/>
            </a:pPr>
            <a:r>
              <a:rPr lang="it-IT" sz="2800" dirty="0"/>
              <a:t> Nel 1940, con l’occupazione della Francia, si pensò all’ipotesi di una deportazione di massa degli ebrei in un territorio circoscritto; cadeva a pennello l’ipotesi ventilata del Madagascar francese, che decadde a causa della difficile realizzabilità.</a:t>
            </a:r>
          </a:p>
          <a:p>
            <a:pPr algn="just">
              <a:buFont typeface="Arial" panose="020B0604020202020204" pitchFamily="34" charset="0"/>
              <a:buChar char="•"/>
            </a:pPr>
            <a:r>
              <a:rPr lang="it-IT" sz="2800" dirty="0"/>
              <a:t> La conferenza di </a:t>
            </a:r>
            <a:r>
              <a:rPr lang="it-IT" sz="2800" dirty="0" err="1"/>
              <a:t>Wannsee</a:t>
            </a:r>
            <a:r>
              <a:rPr lang="it-IT" sz="2800" dirty="0"/>
              <a:t> (sobborgo di Berlino) del 20 gennaio 1942 diede l’avvio alla cosiddetta «soluzione finale» del problema ebraico; di gran lunga la più conveniente, in termini di costi e benefici; tale «soluzione» prevedeva uno sterminio mirato della popolazione ebraica; i beni sottratti agli ebrei avrebbero così finanziato lo sforzo bellico tedesco.  </a:t>
            </a:r>
          </a:p>
        </p:txBody>
      </p:sp>
    </p:spTree>
    <p:extLst>
      <p:ext uri="{BB962C8B-B14F-4D97-AF65-F5344CB8AC3E}">
        <p14:creationId xmlns:p14="http://schemas.microsoft.com/office/powerpoint/2010/main" val="3294313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a:srcRect b="25987"/>
          <a:stretch/>
        </p:blipFill>
        <p:spPr>
          <a:xfrm>
            <a:off x="20" y="10"/>
            <a:ext cx="12191980" cy="6857990"/>
          </a:xfrm>
          <a:prstGeom prst="rect">
            <a:avLst/>
          </a:prstGeom>
        </p:spPr>
      </p:pic>
    </p:spTree>
    <p:extLst>
      <p:ext uri="{BB962C8B-B14F-4D97-AF65-F5344CB8AC3E}">
        <p14:creationId xmlns:p14="http://schemas.microsoft.com/office/powerpoint/2010/main" val="1793414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24128" y="318053"/>
            <a:ext cx="9720072" cy="874644"/>
          </a:xfrm>
        </p:spPr>
        <p:txBody>
          <a:bodyPr/>
          <a:lstStyle/>
          <a:p>
            <a:pPr algn="ctr"/>
            <a:r>
              <a:rPr lang="it-IT" dirty="0"/>
              <a:t>Le «fabbriche della morte»</a:t>
            </a:r>
          </a:p>
        </p:txBody>
      </p:sp>
      <p:sp>
        <p:nvSpPr>
          <p:cNvPr id="3" name="Segnaposto contenuto 2"/>
          <p:cNvSpPr>
            <a:spLocks noGrp="1"/>
          </p:cNvSpPr>
          <p:nvPr>
            <p:ph idx="1"/>
          </p:nvPr>
        </p:nvSpPr>
        <p:spPr>
          <a:xfrm>
            <a:off x="1024128" y="1431235"/>
            <a:ext cx="9720073" cy="5049077"/>
          </a:xfrm>
        </p:spPr>
        <p:txBody>
          <a:bodyPr>
            <a:noAutofit/>
          </a:bodyPr>
          <a:lstStyle/>
          <a:p>
            <a:pPr algn="just"/>
            <a:r>
              <a:rPr lang="it-IT" sz="3600" dirty="0"/>
              <a:t>Fra queste vere e proprie «fabbriche della morte» messe in piedi dal Terzo Reich, la più sconcertante ed efficiente è senz’altro Auschwitz; qui «passarono per i camini» ben 1 milione e 300 mila persone (90% ebrei). Perché «fabbriche»? Per via dell’efficientismo di stampo </a:t>
            </a:r>
            <a:r>
              <a:rPr lang="it-IT" sz="3600" b="1" dirty="0"/>
              <a:t>fordista</a:t>
            </a:r>
            <a:r>
              <a:rPr lang="it-IT" sz="3600" dirty="0"/>
              <a:t> con cui venivano gestite in termini di rendimento. Nel loro caso il rendimento concerneva in quanti ebrei si riuscivano a sopprimere nel minor tempo possibile e con il minor sforzo. </a:t>
            </a:r>
          </a:p>
        </p:txBody>
      </p:sp>
    </p:spTree>
    <p:extLst>
      <p:ext uri="{BB962C8B-B14F-4D97-AF65-F5344CB8AC3E}">
        <p14:creationId xmlns:p14="http://schemas.microsoft.com/office/powerpoint/2010/main" val="1796120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8" name="Straight Connector 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p:cNvPicPr>
            <a:picLocks noGrp="1" noChangeAspect="1"/>
          </p:cNvPicPr>
          <p:nvPr>
            <p:ph sz="half" idx="2"/>
          </p:nvPr>
        </p:nvPicPr>
        <p:blipFill rotWithShape="1">
          <a:blip r:embed="rId2"/>
          <a:srcRect r="1" b="13147"/>
          <a:stretch/>
        </p:blipFill>
        <p:spPr>
          <a:xfrm>
            <a:off x="327547" y="321733"/>
            <a:ext cx="7058306" cy="4107392"/>
          </a:xfrm>
          <a:prstGeom prst="rect">
            <a:avLst/>
          </a:prstGeom>
        </p:spPr>
      </p:pic>
      <p:sp>
        <p:nvSpPr>
          <p:cNvPr id="2" name="Titolo 1"/>
          <p:cNvSpPr>
            <a:spLocks noGrp="1"/>
          </p:cNvSpPr>
          <p:nvPr>
            <p:ph type="title"/>
          </p:nvPr>
        </p:nvSpPr>
        <p:spPr>
          <a:xfrm>
            <a:off x="524256" y="4767072"/>
            <a:ext cx="6594189" cy="1625210"/>
          </a:xfrm>
        </p:spPr>
        <p:txBody>
          <a:bodyPr vert="horz" lIns="91440" tIns="45720" rIns="91440" bIns="45720" rtlCol="0" anchor="ctr">
            <a:normAutofit/>
          </a:bodyPr>
          <a:lstStyle/>
          <a:p>
            <a:pPr algn="ctr"/>
            <a:r>
              <a:rPr lang="it-IT" dirty="0">
                <a:solidFill>
                  <a:srgbClr val="FFFFFF"/>
                </a:solidFill>
              </a:rPr>
              <a:t>Inganno, soppressione, polverizzazione</a:t>
            </a:r>
          </a:p>
        </p:txBody>
      </p:sp>
      <p:sp>
        <p:nvSpPr>
          <p:cNvPr id="3" name="Segnaposto contenuto 2"/>
          <p:cNvSpPr>
            <a:spLocks noGrp="1"/>
          </p:cNvSpPr>
          <p:nvPr>
            <p:ph sz="half" idx="1"/>
          </p:nvPr>
        </p:nvSpPr>
        <p:spPr>
          <a:xfrm>
            <a:off x="8029319" y="826324"/>
            <a:ext cx="3424739" cy="5565958"/>
          </a:xfrm>
        </p:spPr>
        <p:txBody>
          <a:bodyPr vert="horz" lIns="45720" tIns="45720" rIns="45720" bIns="45720" rtlCol="0" anchor="ctr">
            <a:noAutofit/>
          </a:bodyPr>
          <a:lstStyle/>
          <a:p>
            <a:pPr algn="just"/>
            <a:r>
              <a:rPr lang="it-IT" sz="2500" dirty="0">
                <a:solidFill>
                  <a:srgbClr val="FFFFFF"/>
                </a:solidFill>
              </a:rPr>
              <a:t>Come bestie al macello gli ebrei venivano condotti nei campi di sterminio; con l’inganno venivano portati negli spogliatoi, con la scusa di aver bisogno di una doccia; poi stivati in un locale adibito con docce, dalle quali però a uscire era un gas mortale; dopo essere stati «gasati», per cancellare ogni traccia, i loro resti venivano «polverizzati» nei forni.</a:t>
            </a:r>
          </a:p>
        </p:txBody>
      </p:sp>
    </p:spTree>
    <p:extLst>
      <p:ext uri="{BB962C8B-B14F-4D97-AF65-F5344CB8AC3E}">
        <p14:creationId xmlns:p14="http://schemas.microsoft.com/office/powerpoint/2010/main" val="2091129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a:srcRect t="7127" b="17873"/>
          <a:stretch/>
        </p:blipFill>
        <p:spPr>
          <a:xfrm>
            <a:off x="20" y="10"/>
            <a:ext cx="12191980" cy="6857990"/>
          </a:xfrm>
          <a:prstGeom prst="rect">
            <a:avLst/>
          </a:prstGeom>
        </p:spPr>
      </p:pic>
    </p:spTree>
    <p:extLst>
      <p:ext uri="{BB962C8B-B14F-4D97-AF65-F5344CB8AC3E}">
        <p14:creationId xmlns:p14="http://schemas.microsoft.com/office/powerpoint/2010/main" val="3448275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8" name="Straight Connector 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382347"/>
            <a:ext cx="5688020" cy="21539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p:cNvPicPr>
            <a:picLocks noGrp="1" noChangeAspect="1"/>
          </p:cNvPicPr>
          <p:nvPr>
            <p:ph sz="half" idx="2"/>
          </p:nvPr>
        </p:nvPicPr>
        <p:blipFill rotWithShape="1">
          <a:blip r:embed="rId2"/>
          <a:srcRect t="1351"/>
          <a:stretch/>
        </p:blipFill>
        <p:spPr>
          <a:xfrm>
            <a:off x="327547" y="321733"/>
            <a:ext cx="5688020" cy="3899748"/>
          </a:xfrm>
          <a:prstGeom prst="rect">
            <a:avLst/>
          </a:prstGeom>
        </p:spPr>
      </p:pic>
      <p:sp>
        <p:nvSpPr>
          <p:cNvPr id="2" name="Titolo 1"/>
          <p:cNvSpPr>
            <a:spLocks noGrp="1"/>
          </p:cNvSpPr>
          <p:nvPr>
            <p:ph type="title"/>
          </p:nvPr>
        </p:nvSpPr>
        <p:spPr>
          <a:xfrm>
            <a:off x="573024" y="4608575"/>
            <a:ext cx="5242560" cy="1765715"/>
          </a:xfrm>
        </p:spPr>
        <p:txBody>
          <a:bodyPr vert="horz" lIns="91440" tIns="45720" rIns="91440" bIns="45720" rtlCol="0" anchor="ctr">
            <a:normAutofit/>
          </a:bodyPr>
          <a:lstStyle/>
          <a:p>
            <a:pPr algn="ctr"/>
            <a:r>
              <a:rPr lang="it-IT" sz="4400" dirty="0">
                <a:solidFill>
                  <a:srgbClr val="FFFFFF"/>
                </a:solidFill>
              </a:rPr>
              <a:t>La «ragione» dello sterminio</a:t>
            </a:r>
          </a:p>
        </p:txBody>
      </p:sp>
      <p:sp>
        <p:nvSpPr>
          <p:cNvPr id="3" name="Segnaposto contenuto 2"/>
          <p:cNvSpPr>
            <a:spLocks noGrp="1"/>
          </p:cNvSpPr>
          <p:nvPr>
            <p:ph sz="half" idx="1"/>
          </p:nvPr>
        </p:nvSpPr>
        <p:spPr>
          <a:xfrm>
            <a:off x="6661065" y="826324"/>
            <a:ext cx="4724573" cy="5441954"/>
          </a:xfrm>
        </p:spPr>
        <p:txBody>
          <a:bodyPr vert="horz" lIns="45720" tIns="45720" rIns="45720" bIns="45720" rtlCol="0" anchor="ctr">
            <a:noAutofit/>
          </a:bodyPr>
          <a:lstStyle/>
          <a:p>
            <a:pPr algn="just"/>
            <a:r>
              <a:rPr lang="it-IT" sz="3200" dirty="0">
                <a:solidFill>
                  <a:srgbClr val="FFFFFF"/>
                </a:solidFill>
              </a:rPr>
              <a:t>I campi di sterminio sono stati figli della </a:t>
            </a:r>
            <a:r>
              <a:rPr lang="it-IT" sz="3200" u="sng" dirty="0">
                <a:solidFill>
                  <a:srgbClr val="FFFFFF"/>
                </a:solidFill>
              </a:rPr>
              <a:t>ragione calcolante e strumentale</a:t>
            </a:r>
            <a:r>
              <a:rPr lang="it-IT" sz="3200" dirty="0">
                <a:solidFill>
                  <a:srgbClr val="FFFFFF"/>
                </a:solidFill>
              </a:rPr>
              <a:t>; la stessa che ci ha portati e ci porterà ad avere ciclicamente delle crisi economiche, prima del 1929, poi del 2008. Tale ragione è una </a:t>
            </a:r>
            <a:r>
              <a:rPr lang="it-IT" sz="3200" u="sng" dirty="0">
                <a:solidFill>
                  <a:srgbClr val="FFFFFF"/>
                </a:solidFill>
              </a:rPr>
              <a:t>stortura della ragione</a:t>
            </a:r>
            <a:r>
              <a:rPr lang="it-IT" sz="3200" dirty="0">
                <a:solidFill>
                  <a:srgbClr val="FFFFFF"/>
                </a:solidFill>
              </a:rPr>
              <a:t> risalente all’Illuminismo. </a:t>
            </a:r>
          </a:p>
        </p:txBody>
      </p:sp>
    </p:spTree>
    <p:extLst>
      <p:ext uri="{BB962C8B-B14F-4D97-AF65-F5344CB8AC3E}">
        <p14:creationId xmlns:p14="http://schemas.microsoft.com/office/powerpoint/2010/main" val="1919478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14" name="Straight Connector 13"/>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Rectangle 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Segnaposto contenuto 10"/>
          <p:cNvPicPr>
            <a:picLocks noGrp="1" noChangeAspect="1"/>
          </p:cNvPicPr>
          <p:nvPr>
            <p:ph sz="half" idx="2"/>
          </p:nvPr>
        </p:nvPicPr>
        <p:blipFill rotWithShape="1">
          <a:blip r:embed="rId2"/>
          <a:srcRect r="1" b="21363"/>
          <a:stretch/>
        </p:blipFill>
        <p:spPr>
          <a:xfrm>
            <a:off x="327547" y="321733"/>
            <a:ext cx="7058306" cy="4107392"/>
          </a:xfrm>
          <a:prstGeom prst="rect">
            <a:avLst/>
          </a:prstGeom>
        </p:spPr>
      </p:pic>
      <p:sp>
        <p:nvSpPr>
          <p:cNvPr id="2" name="Titolo 1"/>
          <p:cNvSpPr>
            <a:spLocks noGrp="1"/>
          </p:cNvSpPr>
          <p:nvPr>
            <p:ph type="title"/>
          </p:nvPr>
        </p:nvSpPr>
        <p:spPr>
          <a:xfrm>
            <a:off x="524256" y="4767072"/>
            <a:ext cx="6594189" cy="1625210"/>
          </a:xfrm>
        </p:spPr>
        <p:txBody>
          <a:bodyPr vert="horz" lIns="91440" tIns="45720" rIns="91440" bIns="45720" rtlCol="0" anchor="ctr">
            <a:normAutofit/>
          </a:bodyPr>
          <a:lstStyle/>
          <a:p>
            <a:pPr algn="ctr"/>
            <a:r>
              <a:rPr lang="it-IT" dirty="0">
                <a:solidFill>
                  <a:srgbClr val="FFFFFF"/>
                </a:solidFill>
              </a:rPr>
              <a:t>Storia e testimonianza</a:t>
            </a:r>
          </a:p>
        </p:txBody>
      </p:sp>
      <p:sp>
        <p:nvSpPr>
          <p:cNvPr id="3" name="Segnaposto contenuto 2"/>
          <p:cNvSpPr>
            <a:spLocks noGrp="1"/>
          </p:cNvSpPr>
          <p:nvPr>
            <p:ph sz="half" idx="1"/>
          </p:nvPr>
        </p:nvSpPr>
        <p:spPr>
          <a:xfrm>
            <a:off x="8029319" y="321732"/>
            <a:ext cx="3424739" cy="6070549"/>
          </a:xfrm>
        </p:spPr>
        <p:txBody>
          <a:bodyPr vert="horz" lIns="45720" tIns="45720" rIns="45720" bIns="45720" rtlCol="0" anchor="ctr">
            <a:noAutofit/>
          </a:bodyPr>
          <a:lstStyle/>
          <a:p>
            <a:pPr algn="just"/>
            <a:r>
              <a:rPr lang="it-IT" sz="2600" dirty="0">
                <a:solidFill>
                  <a:srgbClr val="FFFFFF"/>
                </a:solidFill>
              </a:rPr>
              <a:t>Una domanda per i cosiddetti negazionisti: Le vittime si sono sognate tutto? Se sì, che strano, atroce sogno sarebbe… stolidi negazionismi a parte, dobbiamo dire grazie alla testimonianza dei sopravvissuti se l’obbrobrio della Shoah rimarrà </a:t>
            </a:r>
            <a:r>
              <a:rPr lang="it-IT" sz="2600" i="1" u="sng" dirty="0">
                <a:solidFill>
                  <a:srgbClr val="FFFFFF"/>
                </a:solidFill>
              </a:rPr>
              <a:t>in </a:t>
            </a:r>
            <a:r>
              <a:rPr lang="it-IT" sz="2600" i="1" u="sng" dirty="0" err="1">
                <a:solidFill>
                  <a:srgbClr val="FFFFFF"/>
                </a:solidFill>
              </a:rPr>
              <a:t>saecula</a:t>
            </a:r>
            <a:r>
              <a:rPr lang="it-IT" sz="2600" i="1" u="sng" dirty="0">
                <a:solidFill>
                  <a:srgbClr val="FFFFFF"/>
                </a:solidFill>
              </a:rPr>
              <a:t> </a:t>
            </a:r>
            <a:r>
              <a:rPr lang="it-IT" sz="2600" i="1" u="sng" dirty="0" err="1">
                <a:solidFill>
                  <a:srgbClr val="FFFFFF"/>
                </a:solidFill>
              </a:rPr>
              <a:t>saeculorum</a:t>
            </a:r>
            <a:r>
              <a:rPr lang="it-IT" sz="2600" dirty="0">
                <a:solidFill>
                  <a:srgbClr val="FFFFFF"/>
                </a:solidFill>
              </a:rPr>
              <a:t>. La storia non insegna, però aiuta a tenere la guardia alta.</a:t>
            </a:r>
          </a:p>
        </p:txBody>
      </p:sp>
    </p:spTree>
    <p:extLst>
      <p:ext uri="{BB962C8B-B14F-4D97-AF65-F5344CB8AC3E}">
        <p14:creationId xmlns:p14="http://schemas.microsoft.com/office/powerpoint/2010/main" val="3005790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p:cNvPicPr>
            <a:picLocks noChangeAspect="1"/>
          </p:cNvPicPr>
          <p:nvPr/>
        </p:nvPicPr>
        <p:blipFill rotWithShape="1">
          <a:blip r:embed="rId2"/>
          <a:srcRect t="22771" r="1" b="695"/>
          <a:stretch/>
        </p:blipFill>
        <p:spPr>
          <a:xfrm>
            <a:off x="643467" y="643467"/>
            <a:ext cx="10905066" cy="5571066"/>
          </a:xfrm>
          <a:prstGeom prst="rect">
            <a:avLst/>
          </a:prstGeom>
        </p:spPr>
      </p:pic>
      <p:sp>
        <p:nvSpPr>
          <p:cNvPr id="5" name="Rectangle 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9880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La banalità del male</a:t>
            </a:r>
          </a:p>
        </p:txBody>
      </p:sp>
      <p:sp>
        <p:nvSpPr>
          <p:cNvPr id="3" name="Segnaposto contenuto 2"/>
          <p:cNvSpPr>
            <a:spLocks noGrp="1"/>
          </p:cNvSpPr>
          <p:nvPr>
            <p:ph idx="1"/>
          </p:nvPr>
        </p:nvSpPr>
        <p:spPr>
          <a:xfrm>
            <a:off x="1024128" y="2286000"/>
            <a:ext cx="9720073" cy="4406348"/>
          </a:xfrm>
        </p:spPr>
        <p:txBody>
          <a:bodyPr>
            <a:normAutofit/>
          </a:bodyPr>
          <a:lstStyle/>
          <a:p>
            <a:pPr algn="just"/>
            <a:r>
              <a:rPr lang="it-IT" sz="2800" dirty="0"/>
              <a:t>Interessante e sconcertante è allo stesso tempo il </a:t>
            </a:r>
            <a:r>
              <a:rPr lang="it-IT" sz="2800" u="sng" dirty="0"/>
              <a:t>punto di vista</a:t>
            </a:r>
            <a:r>
              <a:rPr lang="it-IT" sz="2800" dirty="0"/>
              <a:t> dei </a:t>
            </a:r>
            <a:r>
              <a:rPr lang="it-IT" sz="2800" b="1" dirty="0"/>
              <a:t>carnefici</a:t>
            </a:r>
            <a:r>
              <a:rPr lang="it-IT" sz="2800" dirty="0"/>
              <a:t>. L’inviata speciale e filosofa Hannah </a:t>
            </a:r>
            <a:r>
              <a:rPr lang="it-IT" sz="2800" dirty="0" err="1"/>
              <a:t>Arendt</a:t>
            </a:r>
            <a:r>
              <a:rPr lang="it-IT" sz="2800" dirty="0"/>
              <a:t> ascoltò di persona la versione di uno dei più alti gerarchi delle SS, Adolf Eichmann, che per difendere il suo operato di «sterminatore» addusse la motivazione che lo faceva per </a:t>
            </a:r>
            <a:r>
              <a:rPr lang="it-IT" sz="2800" u="sng" dirty="0"/>
              <a:t>eseguire un ordine</a:t>
            </a:r>
            <a:r>
              <a:rPr lang="it-IT" sz="2800" dirty="0"/>
              <a:t>. Questo grigio </a:t>
            </a:r>
            <a:r>
              <a:rPr lang="it-IT" sz="2800" b="1" dirty="0"/>
              <a:t>esecutore</a:t>
            </a:r>
            <a:r>
              <a:rPr lang="it-IT" sz="2800" dirty="0"/>
              <a:t>, un uomo all’apparenza ordinario, banale, ergo </a:t>
            </a:r>
            <a:r>
              <a:rPr lang="it-IT" sz="2800" u="sng" dirty="0"/>
              <a:t>banalmente malvagio</a:t>
            </a:r>
            <a:r>
              <a:rPr lang="it-IT" sz="2800" dirty="0"/>
              <a:t> – da ciò il titolo del libro della </a:t>
            </a:r>
            <a:r>
              <a:rPr lang="it-IT" sz="2800" dirty="0" err="1"/>
              <a:t>Arendt</a:t>
            </a:r>
            <a:r>
              <a:rPr lang="it-IT" sz="2800" dirty="0"/>
              <a:t> –, dovrebbe sconvolgerci ancora di più proprio perché non è un mostro dal sembiante spaventoso. Quella di Eichmann è la malvagità dell’uomo comune, da cui: </a:t>
            </a:r>
            <a:r>
              <a:rPr lang="it-IT" sz="2800" u="sng" dirty="0"/>
              <a:t>nessuno è del tutto immune</a:t>
            </a:r>
            <a:r>
              <a:rPr lang="it-IT" sz="2800" dirty="0"/>
              <a:t>. Perciò si deve tenere sempre alta la guardia. Guai ad abbassarla!  </a:t>
            </a:r>
          </a:p>
        </p:txBody>
      </p:sp>
    </p:spTree>
    <p:extLst>
      <p:ext uri="{BB962C8B-B14F-4D97-AF65-F5344CB8AC3E}">
        <p14:creationId xmlns:p14="http://schemas.microsoft.com/office/powerpoint/2010/main" val="4230799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8" name="Straight Connector 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p:cNvPicPr>
            <a:picLocks noGrp="1" noChangeAspect="1"/>
          </p:cNvPicPr>
          <p:nvPr>
            <p:ph sz="half" idx="2"/>
          </p:nvPr>
        </p:nvPicPr>
        <p:blipFill rotWithShape="1">
          <a:blip r:embed="rId2"/>
          <a:srcRect r="2189" b="3"/>
          <a:stretch/>
        </p:blipFill>
        <p:spPr>
          <a:xfrm>
            <a:off x="6096000" y="640080"/>
            <a:ext cx="5455921" cy="5577840"/>
          </a:xfrm>
          <a:prstGeom prst="rect">
            <a:avLst/>
          </a:prstGeom>
        </p:spPr>
      </p:pic>
      <p:cxnSp>
        <p:nvCxnSpPr>
          <p:cNvPr id="21"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Titolo 1"/>
          <p:cNvSpPr>
            <a:spLocks noGrp="1"/>
          </p:cNvSpPr>
          <p:nvPr>
            <p:ph type="title"/>
          </p:nvPr>
        </p:nvSpPr>
        <p:spPr>
          <a:xfrm>
            <a:off x="1024129" y="585216"/>
            <a:ext cx="3779085" cy="1499616"/>
          </a:xfrm>
        </p:spPr>
        <p:txBody>
          <a:bodyPr vert="horz" lIns="91440" tIns="45720" rIns="91440" bIns="45720" rtlCol="0" anchor="ctr">
            <a:normAutofit/>
          </a:bodyPr>
          <a:lstStyle/>
          <a:p>
            <a:pPr algn="ctr"/>
            <a:r>
              <a:rPr lang="it-IT" dirty="0">
                <a:solidFill>
                  <a:srgbClr val="FFFFFF"/>
                </a:solidFill>
              </a:rPr>
              <a:t>Il giusto disobbedire</a:t>
            </a:r>
          </a:p>
        </p:txBody>
      </p:sp>
      <p:sp>
        <p:nvSpPr>
          <p:cNvPr id="3" name="Segnaposto contenuto 2"/>
          <p:cNvSpPr>
            <a:spLocks noGrp="1"/>
          </p:cNvSpPr>
          <p:nvPr>
            <p:ph sz="half" idx="1"/>
          </p:nvPr>
        </p:nvSpPr>
        <p:spPr>
          <a:xfrm>
            <a:off x="1024129" y="2286000"/>
            <a:ext cx="3791711" cy="3931920"/>
          </a:xfrm>
        </p:spPr>
        <p:txBody>
          <a:bodyPr vert="horz" lIns="45720" tIns="45720" rIns="45720" bIns="45720" rtlCol="0">
            <a:noAutofit/>
          </a:bodyPr>
          <a:lstStyle/>
          <a:p>
            <a:pPr algn="just"/>
            <a:r>
              <a:rPr lang="it-IT" sz="2400" dirty="0">
                <a:solidFill>
                  <a:srgbClr val="FFFFFF"/>
                </a:solidFill>
              </a:rPr>
              <a:t>Sorge legittima una domanda: Obbedire è sempre giusto? In tutta coscienza, la mia risposta è no! Il caso Eichmann insegna che disobbedire </a:t>
            </a:r>
            <a:r>
              <a:rPr lang="it-IT" sz="2400" u="sng" dirty="0">
                <a:solidFill>
                  <a:srgbClr val="FFFFFF"/>
                </a:solidFill>
              </a:rPr>
              <a:t>può</a:t>
            </a:r>
            <a:r>
              <a:rPr lang="it-IT" sz="2400" dirty="0">
                <a:solidFill>
                  <a:srgbClr val="FFFFFF"/>
                </a:solidFill>
              </a:rPr>
              <a:t> essere non solo un male minore per evitare un male superiore, ma addirittura un </a:t>
            </a:r>
            <a:r>
              <a:rPr lang="it-IT" sz="2400" u="sng" dirty="0">
                <a:solidFill>
                  <a:srgbClr val="FFFFFF"/>
                </a:solidFill>
              </a:rPr>
              <a:t>bene superiore</a:t>
            </a:r>
            <a:r>
              <a:rPr lang="it-IT" sz="2400" dirty="0">
                <a:solidFill>
                  <a:srgbClr val="FFFFFF"/>
                </a:solidFill>
              </a:rPr>
              <a:t> a tutto. Perciò rivendico la «</a:t>
            </a:r>
            <a:r>
              <a:rPr lang="it-IT" sz="2400" u="sng" dirty="0">
                <a:solidFill>
                  <a:srgbClr val="FFFFFF"/>
                </a:solidFill>
              </a:rPr>
              <a:t>disobbedienza civile</a:t>
            </a:r>
            <a:r>
              <a:rPr lang="it-IT" sz="2400" dirty="0">
                <a:solidFill>
                  <a:srgbClr val="FFFFFF"/>
                </a:solidFill>
              </a:rPr>
              <a:t>» teorizzata da </a:t>
            </a:r>
            <a:r>
              <a:rPr lang="it-IT" sz="2400" dirty="0" err="1">
                <a:solidFill>
                  <a:srgbClr val="FFFFFF"/>
                </a:solidFill>
              </a:rPr>
              <a:t>Thoreau</a:t>
            </a:r>
            <a:r>
              <a:rPr lang="it-IT" sz="2400" dirty="0">
                <a:solidFill>
                  <a:srgbClr val="FFFFFF"/>
                </a:solidFill>
              </a:rPr>
              <a:t>.</a:t>
            </a:r>
          </a:p>
        </p:txBody>
      </p:sp>
    </p:spTree>
    <p:extLst>
      <p:ext uri="{BB962C8B-B14F-4D97-AF65-F5344CB8AC3E}">
        <p14:creationId xmlns:p14="http://schemas.microsoft.com/office/powerpoint/2010/main" val="3133193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960138"/>
            <a:ext cx="7772400" cy="1463040"/>
          </a:xfrm>
        </p:spPr>
        <p:txBody>
          <a:bodyPr>
            <a:normAutofit/>
          </a:bodyPr>
          <a:lstStyle/>
          <a:p>
            <a:pPr algn="ctr"/>
            <a:r>
              <a:rPr lang="it-IT" sz="4300"/>
              <a:t>“La storia passata </a:t>
            </a:r>
            <a:br>
              <a:rPr lang="it-IT" sz="4300"/>
            </a:br>
            <a:r>
              <a:rPr lang="it-IT" sz="4300"/>
              <a:t>è sempre storia contemporanea”.</a:t>
            </a:r>
            <a:endParaRPr lang="it-IT" sz="4300" dirty="0"/>
          </a:p>
        </p:txBody>
      </p:sp>
      <p:sp>
        <p:nvSpPr>
          <p:cNvPr id="4" name="Segnaposto testo 3"/>
          <p:cNvSpPr>
            <a:spLocks noGrp="1"/>
          </p:cNvSpPr>
          <p:nvPr>
            <p:ph type="body" sz="half" idx="2"/>
          </p:nvPr>
        </p:nvSpPr>
        <p:spPr>
          <a:xfrm>
            <a:off x="8610600" y="4960138"/>
            <a:ext cx="3200400" cy="1463040"/>
          </a:xfrm>
        </p:spPr>
        <p:txBody>
          <a:bodyPr>
            <a:normAutofit/>
          </a:bodyPr>
          <a:lstStyle/>
          <a:p>
            <a:pPr algn="ctr"/>
            <a:r>
              <a:rPr lang="it-IT" sz="4400"/>
              <a:t>GEORGE L. MOSSE</a:t>
            </a:r>
            <a:endParaRPr lang="it-IT" sz="4400" dirty="0"/>
          </a:p>
        </p:txBody>
      </p:sp>
      <p:pic>
        <p:nvPicPr>
          <p:cNvPr id="18" name="Segnaposto immagine 17"/>
          <p:cNvPicPr>
            <a:picLocks noGrp="1" noChangeAspect="1"/>
          </p:cNvPicPr>
          <p:nvPr>
            <p:ph type="pic" idx="1"/>
          </p:nvPr>
        </p:nvPicPr>
        <p:blipFill rotWithShape="1">
          <a:blip r:embed="rId2"/>
          <a:srcRect l="2" t="18218" r="2" b="18218"/>
          <a:stretch/>
        </p:blipFill>
        <p:spPr>
          <a:xfrm>
            <a:off x="0" y="-1"/>
            <a:ext cx="12188952" cy="4572000"/>
          </a:xfrm>
        </p:spPr>
      </p:pic>
    </p:spTree>
    <p:extLst>
      <p:ext uri="{BB962C8B-B14F-4D97-AF65-F5344CB8AC3E}">
        <p14:creationId xmlns:p14="http://schemas.microsoft.com/office/powerpoint/2010/main" val="6016216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e">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1756</TotalTime>
  <Words>1744</Words>
  <Application>Microsoft Office PowerPoint</Application>
  <PresentationFormat>Widescreen</PresentationFormat>
  <Paragraphs>49</Paragraphs>
  <Slides>29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29</vt:i4>
      </vt:variant>
    </vt:vector>
  </HeadingPairs>
  <TitlesOfParts>
    <vt:vector size="34" baseType="lpstr">
      <vt:lpstr>Arial</vt:lpstr>
      <vt:lpstr>Tw Cen MT</vt:lpstr>
      <vt:lpstr>Tw Cen MT Condensed</vt:lpstr>
      <vt:lpstr>Wingdings 3</vt:lpstr>
      <vt:lpstr>Integrale</vt:lpstr>
      <vt:lpstr>Shoah. «Chi dimentica la storia È condannato a ripeterla» (George Santayana)</vt:lpstr>
      <vt:lpstr>Shoah? Olocausto? Genocidio?</vt:lpstr>
      <vt:lpstr>Presentazione standard di PowerPoint</vt:lpstr>
      <vt:lpstr>La sua battaglia</vt:lpstr>
      <vt:lpstr>Razzismo</vt:lpstr>
      <vt:lpstr>La «razza Ariana»</vt:lpstr>
      <vt:lpstr>Xenofobia</vt:lpstr>
      <vt:lpstr>Presentazione standard di PowerPoint</vt:lpstr>
      <vt:lpstr>Logica xenofoba</vt:lpstr>
      <vt:lpstr>Il potere della propaganda</vt:lpstr>
      <vt:lpstr>Informazione o disinformazione?</vt:lpstr>
      <vt:lpstr>Blog o Testate web?</vt:lpstr>
      <vt:lpstr>Le fonti non mentono</vt:lpstr>
      <vt:lpstr>Siamo davvero andati sulla luna?</vt:lpstr>
      <vt:lpstr>Il caso dei sonderkommando</vt:lpstr>
      <vt:lpstr>Presentazione standard di PowerPoint</vt:lpstr>
      <vt:lpstr>Le prime tappe</vt:lpstr>
      <vt:lpstr>Presentazione standard di PowerPoint</vt:lpstr>
      <vt:lpstr>Le ultime tappe</vt:lpstr>
      <vt:lpstr>Presentazione standard di PowerPoint</vt:lpstr>
      <vt:lpstr>Le «fabbriche della morte»</vt:lpstr>
      <vt:lpstr>Inganno, soppressione, polverizzazione</vt:lpstr>
      <vt:lpstr>Presentazione standard di PowerPoint</vt:lpstr>
      <vt:lpstr>La «ragione» dello sterminio</vt:lpstr>
      <vt:lpstr>Storia e testimonianza</vt:lpstr>
      <vt:lpstr>Presentazione standard di PowerPoint</vt:lpstr>
      <vt:lpstr>La banalità del male</vt:lpstr>
      <vt:lpstr>Il giusto disobbedire</vt:lpstr>
      <vt:lpstr>“La storia passata  è sempre storia contemporanea”.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Shoah. «Chi dimentica la storia È condannato a ripeterla» (G. Santayana)</dc:title>
  <dc:creator>Marco Apolloni</dc:creator>
  <cp:lastModifiedBy>Marco Apolloni</cp:lastModifiedBy>
  <cp:revision>35</cp:revision>
  <dcterms:created xsi:type="dcterms:W3CDTF">2017-01-24T16:56:37Z</dcterms:created>
  <dcterms:modified xsi:type="dcterms:W3CDTF">2017-01-28T18:01:49Z</dcterms:modified>
</cp:coreProperties>
</file>