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15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4600" dirty="0"/>
              <a:t>I rapporti tra Stato e Chiesa, ovvero la questione romana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4400" dirty="0"/>
              <a:t>Prof. Marco Apolloni</a:t>
            </a:r>
          </a:p>
        </p:txBody>
      </p:sp>
    </p:spTree>
    <p:extLst>
      <p:ext uri="{BB962C8B-B14F-4D97-AF65-F5344CB8AC3E}">
        <p14:creationId xmlns:p14="http://schemas.microsoft.com/office/powerpoint/2010/main" val="26635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olo 1"/>
          <p:cNvSpPr>
            <a:spLocks noGrp="1"/>
          </p:cNvSpPr>
          <p:nvPr>
            <p:ph type="title"/>
          </p:nvPr>
        </p:nvSpPr>
        <p:spPr>
          <a:xfrm>
            <a:off x="1446213" y="982663"/>
            <a:ext cx="9296400" cy="2370137"/>
          </a:xfrm>
        </p:spPr>
        <p:txBody>
          <a:bodyPr/>
          <a:lstStyle/>
          <a:p>
            <a:pPr eaLnBrk="1" hangingPunct="1"/>
            <a:r>
              <a:rPr lang="it-IT" altLang="it-IT" sz="2700">
                <a:ln>
                  <a:noFill/>
                </a:ln>
              </a:rPr>
              <a:t>Che il papa sia naturalmente e debba essere effettivamente il capo civile d’Italia, è una verità provata dalla natura delle cose, confermata dalla storia di molti secoli, riconosciuta altre volte dai popoli e dai principi nostrani, e solo messa in dubbio da che gli uni e gli altri bevvero da estere fonti e ne derivarono il veleno nella loro patria.</a:t>
            </a:r>
          </a:p>
        </p:txBody>
      </p:sp>
      <p:sp>
        <p:nvSpPr>
          <p:cNvPr id="36866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1674813" y="3352800"/>
            <a:ext cx="8839200" cy="584200"/>
          </a:xfrm>
        </p:spPr>
        <p:txBody>
          <a:bodyPr/>
          <a:lstStyle/>
          <a:p>
            <a:pPr algn="ctr" eaLnBrk="1" hangingPunct="1"/>
            <a:r>
              <a:rPr lang="it-IT" altLang="it-IT"/>
              <a:t>Tratta da: </a:t>
            </a:r>
            <a:r>
              <a:rPr lang="it-IT" altLang="it-IT" i="1"/>
              <a:t>Del primato morale e civile degli italiani</a:t>
            </a:r>
            <a:r>
              <a:rPr lang="it-IT" altLang="it-IT"/>
              <a:t> (1843) di Vincenzo Gioberti.</a:t>
            </a:r>
          </a:p>
        </p:txBody>
      </p:sp>
      <p:sp>
        <p:nvSpPr>
          <p:cNvPr id="36867" name="Segnaposto testo 3"/>
          <p:cNvSpPr>
            <a:spLocks noGrp="1"/>
          </p:cNvSpPr>
          <p:nvPr>
            <p:ph type="body" idx="1"/>
          </p:nvPr>
        </p:nvSpPr>
        <p:spPr>
          <a:xfrm>
            <a:off x="1295400" y="4343400"/>
            <a:ext cx="9609138" cy="1531938"/>
          </a:xfrm>
        </p:spPr>
        <p:txBody>
          <a:bodyPr/>
          <a:lstStyle/>
          <a:p>
            <a:pPr algn="just" eaLnBrk="1" hangingPunct="1"/>
            <a:r>
              <a:rPr lang="it-IT" altLang="it-IT" sz="2300"/>
              <a:t>La posizione di Gioberti è detta: </a:t>
            </a:r>
            <a:r>
              <a:rPr lang="it-IT" altLang="it-IT" sz="2300" u="sng"/>
              <a:t>neoguelfismo</a:t>
            </a:r>
            <a:r>
              <a:rPr lang="it-IT" altLang="it-IT" sz="2300"/>
              <a:t> (si rifà ai precedenti scontri tra Papato e Impero del XI secolo). Gioberti auspica la formazione di una confederazione degli Stati italiani posti sotto la guida del pontefice.</a:t>
            </a:r>
          </a:p>
        </p:txBody>
      </p:sp>
    </p:spTree>
    <p:extLst>
      <p:ext uri="{BB962C8B-B14F-4D97-AF65-F5344CB8AC3E}">
        <p14:creationId xmlns:p14="http://schemas.microsoft.com/office/powerpoint/2010/main" val="584868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it-IT" altLang="it-IT" sz="4800" dirty="0">
                <a:ln>
                  <a:noFill/>
                </a:ln>
              </a:rPr>
              <a:t>Perché neoguelfismo?</a:t>
            </a:r>
          </a:p>
        </p:txBody>
      </p:sp>
      <p:sp>
        <p:nvSpPr>
          <p:cNvPr id="37890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it-IT" altLang="it-IT" sz="2500" dirty="0"/>
              <a:t>È un </a:t>
            </a:r>
            <a:r>
              <a:rPr lang="it-IT" altLang="it-IT" sz="2500" u="sng" dirty="0"/>
              <a:t>richiamo nostalgico</a:t>
            </a:r>
            <a:r>
              <a:rPr lang="it-IT" altLang="it-IT" sz="2500" dirty="0"/>
              <a:t> a un’epoca precedente, </a:t>
            </a:r>
            <a:r>
              <a:rPr lang="it-IT" altLang="it-IT" sz="2500" u="sng" dirty="0"/>
              <a:t>prerivoluzionaria</a:t>
            </a:r>
            <a:r>
              <a:rPr lang="it-IT" altLang="it-IT" sz="2500" dirty="0"/>
              <a:t>. I liberali neoguelfi come Gioberti, infatti, temendo – nel venire a patti con gli ideali democratici – una </a:t>
            </a:r>
            <a:r>
              <a:rPr lang="it-IT" altLang="it-IT" sz="2500" u="sng" dirty="0"/>
              <a:t>escalation rivoluzionaria</a:t>
            </a:r>
            <a:r>
              <a:rPr lang="it-IT" altLang="it-IT" sz="2500" dirty="0"/>
              <a:t> anche in Italia, vedevano di buon occhio una riaffermazione della Chiesa, vista come occasione di </a:t>
            </a:r>
            <a:r>
              <a:rPr lang="it-IT" altLang="it-IT" sz="2500" u="sng" dirty="0"/>
              <a:t>traino</a:t>
            </a:r>
            <a:r>
              <a:rPr lang="it-IT" altLang="it-IT" sz="2500" dirty="0"/>
              <a:t> – piuttosto che di ostacolo – all’unificazione italiana. </a:t>
            </a:r>
          </a:p>
          <a:p>
            <a:pPr algn="just" eaLnBrk="1" hangingPunct="1"/>
            <a:r>
              <a:rPr lang="it-IT" altLang="it-IT" sz="2500" dirty="0"/>
              <a:t>La salita al soglio pontificio di Pio IX – il periodo del suo pontificato va dal 1846 al 1878 – pone delle </a:t>
            </a:r>
            <a:r>
              <a:rPr lang="it-IT" altLang="it-IT" sz="2500" u="sng" dirty="0"/>
              <a:t>fondate speranze</a:t>
            </a:r>
            <a:r>
              <a:rPr lang="it-IT" altLang="it-IT" sz="2500" dirty="0"/>
              <a:t> alle attese dei liberali neoguelfi e sembra rendere quanto meno </a:t>
            </a:r>
            <a:r>
              <a:rPr lang="it-IT" altLang="it-IT" sz="2500" u="sng" dirty="0"/>
              <a:t>possibile</a:t>
            </a:r>
            <a:r>
              <a:rPr lang="it-IT" altLang="it-IT" sz="2500" dirty="0"/>
              <a:t> l’auspicio di </a:t>
            </a:r>
            <a:r>
              <a:rPr lang="it-IT" altLang="it-IT" sz="2500" dirty="0" err="1"/>
              <a:t>Gioberti</a:t>
            </a:r>
            <a:r>
              <a:rPr lang="it-IT" altLang="it-IT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3033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95388" y="1103313"/>
            <a:ext cx="6442075" cy="9239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questione romana. La breccia di Porta Pia</a:t>
            </a:r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9" r="32919"/>
          <a:stretch>
            <a:fillRect/>
          </a:stretch>
        </p:blipFill>
        <p:spPr>
          <a:xfrm>
            <a:off x="8081184" y="1103256"/>
            <a:ext cx="3063347" cy="4775200"/>
          </a:xfrm>
        </p:spPr>
      </p:pic>
      <p:sp>
        <p:nvSpPr>
          <p:cNvPr id="34819" name="Segnaposto testo 3"/>
          <p:cNvSpPr>
            <a:spLocks noGrp="1"/>
          </p:cNvSpPr>
          <p:nvPr>
            <p:ph type="body" sz="half" idx="2"/>
          </p:nvPr>
        </p:nvSpPr>
        <p:spPr>
          <a:xfrm>
            <a:off x="1295400" y="2027238"/>
            <a:ext cx="6242050" cy="3851218"/>
          </a:xfrm>
        </p:spPr>
        <p:txBody>
          <a:bodyPr>
            <a:normAutofit lnSpcReduction="10000"/>
          </a:bodyPr>
          <a:lstStyle/>
          <a:p>
            <a:pPr algn="just" eaLnBrk="1" hangingPunct="1">
              <a:defRPr/>
            </a:pPr>
            <a:r>
              <a:rPr lang="it-IT" altLang="it-IT" sz="2300" dirty="0"/>
              <a:t>La sconfitta dei francesi a </a:t>
            </a:r>
            <a:r>
              <a:rPr lang="it-IT" altLang="it-IT" sz="2300" dirty="0" err="1"/>
              <a:t>Sedan</a:t>
            </a:r>
            <a:r>
              <a:rPr lang="it-IT" altLang="it-IT" sz="2300" dirty="0"/>
              <a:t> (1870), ad opera dei prussiani, infonde coraggio al governo italiano, che si risolve a inviare un corpo di spedizione a Roma. Il 20 settembre i bersaglieri riescono a sfondare. Celebre diviene l’episodio della breccia di Porta Pia. Il processo di unificazione avviato nel 1861, seppure non ancora giunto a termine – terminerà con l’annessione del Trentino e della Venezia Giulia dopo la prima guerra mondiale –, consente di acquisire quella che diventerà immediatamente la nuova capitale d’Italia (in precedenza era Firenze).</a:t>
            </a:r>
          </a:p>
        </p:txBody>
      </p:sp>
    </p:spTree>
    <p:extLst>
      <p:ext uri="{BB962C8B-B14F-4D97-AF65-F5344CB8AC3E}">
        <p14:creationId xmlns:p14="http://schemas.microsoft.com/office/powerpoint/2010/main" val="340215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olo 1"/>
          <p:cNvSpPr>
            <a:spLocks noGrp="1"/>
          </p:cNvSpPr>
          <p:nvPr>
            <p:ph type="title"/>
          </p:nvPr>
        </p:nvSpPr>
        <p:spPr>
          <a:xfrm>
            <a:off x="1295400" y="1041400"/>
            <a:ext cx="6242050" cy="650766"/>
          </a:xfrm>
        </p:spPr>
        <p:txBody>
          <a:bodyPr>
            <a:noAutofit/>
          </a:bodyPr>
          <a:lstStyle/>
          <a:p>
            <a:pPr eaLnBrk="1" hangingPunct="1"/>
            <a:r>
              <a:rPr lang="it-IT" altLang="it-IT" sz="4000" b="1" dirty="0">
                <a:ln>
                  <a:noFill/>
                </a:ln>
              </a:rPr>
              <a:t>La legge delle guarentigie</a:t>
            </a:r>
          </a:p>
        </p:txBody>
      </p:sp>
      <p:pic>
        <p:nvPicPr>
          <p:cNvPr id="6" name="Segnaposto immagine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4" r="31954"/>
          <a:stretch>
            <a:fillRect/>
          </a:stretch>
        </p:blipFill>
        <p:spPr/>
      </p:pic>
      <p:sp>
        <p:nvSpPr>
          <p:cNvPr id="35843" name="Segnaposto testo 3"/>
          <p:cNvSpPr>
            <a:spLocks noGrp="1"/>
          </p:cNvSpPr>
          <p:nvPr>
            <p:ph type="body" sz="half" idx="2"/>
          </p:nvPr>
        </p:nvSpPr>
        <p:spPr>
          <a:xfrm>
            <a:off x="1295400" y="2514600"/>
            <a:ext cx="6242050" cy="330200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it-IT" altLang="it-IT" sz="2800" dirty="0"/>
              <a:t>Nel 1871, lo Stato italiano emana la </a:t>
            </a:r>
            <a:r>
              <a:rPr lang="it-IT" altLang="it-IT" sz="2800" u="sng" dirty="0"/>
              <a:t>legge delle guarentigie</a:t>
            </a:r>
            <a:r>
              <a:rPr lang="it-IT" altLang="it-IT" sz="2800" dirty="0"/>
              <a:t>, riconoscendo al pontefice la prerogativa sui territori del Vaticano, Laterano e </a:t>
            </a:r>
            <a:r>
              <a:rPr lang="it-IT" altLang="it-IT" sz="2800" dirty="0" err="1"/>
              <a:t>Castelgandolfo</a:t>
            </a:r>
            <a:r>
              <a:rPr lang="it-IT" altLang="it-IT" sz="2800" dirty="0"/>
              <a:t>. Pio IX si </a:t>
            </a:r>
            <a:r>
              <a:rPr lang="it-IT" altLang="it-IT" sz="2800" u="sng" dirty="0"/>
              <a:t>rifiuta</a:t>
            </a:r>
            <a:r>
              <a:rPr lang="it-IT" altLang="it-IT" sz="2800" dirty="0"/>
              <a:t> di riconoscere la validità di questa legge, sancendo la crisi nei rapporti fra lo Stato italiano e la Chiesa cattolica.</a:t>
            </a:r>
          </a:p>
        </p:txBody>
      </p:sp>
    </p:spTree>
    <p:extLst>
      <p:ext uri="{BB962C8B-B14F-4D97-AF65-F5344CB8AC3E}">
        <p14:creationId xmlns:p14="http://schemas.microsoft.com/office/powerpoint/2010/main" val="1402910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it-IT" altLang="it-IT" dirty="0">
                <a:ln>
                  <a:noFill/>
                </a:ln>
              </a:rPr>
              <a:t>Il modernismo </a:t>
            </a:r>
            <a:br>
              <a:rPr lang="it-IT" altLang="it-IT" dirty="0">
                <a:ln>
                  <a:noFill/>
                </a:ln>
              </a:rPr>
            </a:br>
            <a:r>
              <a:rPr lang="it-IT" altLang="it-IT" dirty="0">
                <a:ln>
                  <a:noFill/>
                </a:ln>
              </a:rPr>
              <a:t>(tra fine Ottocento e inizio Novecento)</a:t>
            </a:r>
          </a:p>
        </p:txBody>
      </p:sp>
      <p:sp>
        <p:nvSpPr>
          <p:cNvPr id="40962" name="Segnaposto contenuto 2"/>
          <p:cNvSpPr>
            <a:spLocks noGrp="1"/>
          </p:cNvSpPr>
          <p:nvPr>
            <p:ph idx="1"/>
          </p:nvPr>
        </p:nvSpPr>
        <p:spPr>
          <a:xfrm>
            <a:off x="1295401" y="2459421"/>
            <a:ext cx="9601196" cy="3573517"/>
          </a:xfrm>
        </p:spPr>
        <p:txBody>
          <a:bodyPr>
            <a:noAutofit/>
          </a:bodyPr>
          <a:lstStyle/>
          <a:p>
            <a:pPr algn="just" eaLnBrk="1" hangingPunct="1"/>
            <a:r>
              <a:rPr lang="it-IT" altLang="it-IT" sz="2700" dirty="0"/>
              <a:t>Il modernismo nasce come movimento in seno all’ortodossia cattolica, ma si pone nei confronti della stessa in termini di </a:t>
            </a:r>
            <a:r>
              <a:rPr lang="it-IT" altLang="it-IT" sz="2700" u="sng" dirty="0"/>
              <a:t>critica</a:t>
            </a:r>
            <a:r>
              <a:rPr lang="it-IT" altLang="it-IT" sz="2700" dirty="0"/>
              <a:t> teologica, filosofica e politica. </a:t>
            </a:r>
          </a:p>
          <a:p>
            <a:pPr algn="just" eaLnBrk="1" hangingPunct="1"/>
            <a:r>
              <a:rPr lang="it-IT" altLang="it-IT" sz="2700" dirty="0"/>
              <a:t>In sostanza, i modernisti – fra i cui ranghi si annoverano personalità religiose e della società civile – pongono l’esigenza di un profondo rinnovamento sia </a:t>
            </a:r>
            <a:r>
              <a:rPr lang="it-IT" altLang="it-IT" sz="2700" u="sng" dirty="0"/>
              <a:t>spirituale</a:t>
            </a:r>
            <a:r>
              <a:rPr lang="it-IT" altLang="it-IT" sz="2700" dirty="0"/>
              <a:t> sia </a:t>
            </a:r>
            <a:r>
              <a:rPr lang="it-IT" altLang="it-IT" sz="2700" u="sng" dirty="0"/>
              <a:t>strutturale</a:t>
            </a:r>
            <a:r>
              <a:rPr lang="it-IT" altLang="it-IT" sz="2700" dirty="0"/>
              <a:t> della Chiesa cattolica. In breve, essi condannano la rigidità e l’avversione della Chiesa contro il progresso scientifico ormai pienamente affermato.</a:t>
            </a:r>
          </a:p>
        </p:txBody>
      </p:sp>
    </p:spTree>
    <p:extLst>
      <p:ext uri="{BB962C8B-B14F-4D97-AF65-F5344CB8AC3E}">
        <p14:creationId xmlns:p14="http://schemas.microsoft.com/office/powerpoint/2010/main" val="1499107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it-IT" altLang="it-IT" sz="5400" dirty="0">
                <a:ln>
                  <a:noFill/>
                </a:ln>
              </a:rPr>
              <a:t>Il caso </a:t>
            </a:r>
            <a:r>
              <a:rPr lang="it-IT" altLang="it-IT" sz="5400" dirty="0" err="1">
                <a:ln>
                  <a:noFill/>
                </a:ln>
              </a:rPr>
              <a:t>Murri</a:t>
            </a:r>
            <a:endParaRPr lang="it-IT" altLang="it-IT" sz="5400" dirty="0">
              <a:ln>
                <a:noFill/>
              </a:ln>
            </a:endParaRPr>
          </a:p>
        </p:txBody>
      </p:sp>
      <p:sp>
        <p:nvSpPr>
          <p:cNvPr id="41986" name="Segnaposto contenuto 2"/>
          <p:cNvSpPr>
            <a:spLocks noGrp="1"/>
          </p:cNvSpPr>
          <p:nvPr>
            <p:ph idx="1"/>
          </p:nvPr>
        </p:nvSpPr>
        <p:spPr>
          <a:xfrm>
            <a:off x="1295401" y="2448910"/>
            <a:ext cx="9601196" cy="3657600"/>
          </a:xfrm>
        </p:spPr>
        <p:txBody>
          <a:bodyPr>
            <a:noAutofit/>
          </a:bodyPr>
          <a:lstStyle/>
          <a:p>
            <a:pPr algn="just" eaLnBrk="1" hangingPunct="1"/>
            <a:r>
              <a:rPr lang="it-IT" altLang="it-IT" sz="2500" dirty="0"/>
              <a:t>Nel modernismo italiano spicca una </a:t>
            </a:r>
            <a:r>
              <a:rPr lang="it-IT" altLang="it-IT" sz="2500" u="sng" dirty="0"/>
              <a:t>componente sociale</a:t>
            </a:r>
            <a:r>
              <a:rPr lang="it-IT" altLang="it-IT" sz="2500" dirty="0"/>
              <a:t>; che mette i cattolici italiani in concorrenza con i seguaci degli ideali socialisti; concorrenza che persiste tuttora. </a:t>
            </a:r>
          </a:p>
          <a:p>
            <a:pPr algn="just" eaLnBrk="1" hangingPunct="1"/>
            <a:r>
              <a:rPr lang="it-IT" altLang="it-IT" sz="2500" dirty="0"/>
              <a:t>L’esponente che – almeno in Italia – meglio incarna l’anima del movimento è il sacerdote Romolo </a:t>
            </a:r>
            <a:r>
              <a:rPr lang="it-IT" altLang="it-IT" sz="2500" dirty="0" err="1"/>
              <a:t>Murri</a:t>
            </a:r>
            <a:r>
              <a:rPr lang="it-IT" altLang="it-IT" sz="2500" dirty="0"/>
              <a:t>, tollerato da Leone XIII (1810-1903) e scomunicato da Pio X nel 1907. </a:t>
            </a:r>
            <a:r>
              <a:rPr lang="it-IT" altLang="it-IT" sz="2500" dirty="0" err="1"/>
              <a:t>Murri</a:t>
            </a:r>
            <a:r>
              <a:rPr lang="it-IT" altLang="it-IT" sz="2500" dirty="0"/>
              <a:t> </a:t>
            </a:r>
            <a:r>
              <a:rPr lang="it-IT" altLang="it-IT" sz="2500" u="sng" dirty="0"/>
              <a:t>getta le basi</a:t>
            </a:r>
            <a:r>
              <a:rPr lang="it-IT" altLang="it-IT" sz="2500" dirty="0"/>
              <a:t> di quell’ideale sociale cattolico che porterà poi alla costituzione del Partito popolare italiano di don Sturzo (fondato nel 1919 e sciolto dal fascismo nel ‘26), e più avanti ancora della Democrazia cristiana.</a:t>
            </a:r>
          </a:p>
        </p:txBody>
      </p:sp>
    </p:spTree>
    <p:extLst>
      <p:ext uri="{BB962C8B-B14F-4D97-AF65-F5344CB8AC3E}">
        <p14:creationId xmlns:p14="http://schemas.microsoft.com/office/powerpoint/2010/main" val="1218110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olo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61675"/>
          </a:xfrm>
        </p:spPr>
        <p:txBody>
          <a:bodyPr>
            <a:noAutofit/>
          </a:bodyPr>
          <a:lstStyle/>
          <a:p>
            <a:pPr eaLnBrk="1" hangingPunct="1"/>
            <a:r>
              <a:rPr lang="it-IT" altLang="it-IT" sz="5400" dirty="0">
                <a:ln>
                  <a:noFill/>
                </a:ln>
              </a:rPr>
              <a:t>La </a:t>
            </a:r>
            <a:r>
              <a:rPr lang="it-IT" altLang="it-IT" sz="5400" i="1" dirty="0">
                <a:ln>
                  <a:noFill/>
                </a:ln>
              </a:rPr>
              <a:t>Rerum </a:t>
            </a:r>
            <a:r>
              <a:rPr lang="it-IT" altLang="it-IT" sz="5400" i="1" dirty="0" err="1">
                <a:ln>
                  <a:noFill/>
                </a:ln>
              </a:rPr>
              <a:t>novarum</a:t>
            </a:r>
            <a:r>
              <a:rPr lang="it-IT" altLang="it-IT" sz="5400" dirty="0">
                <a:ln>
                  <a:noFill/>
                </a:ln>
              </a:rPr>
              <a:t>, risposta cattolica </a:t>
            </a:r>
            <a:br>
              <a:rPr lang="it-IT" altLang="it-IT" sz="5400" dirty="0">
                <a:ln>
                  <a:noFill/>
                </a:ln>
              </a:rPr>
            </a:br>
            <a:r>
              <a:rPr lang="it-IT" altLang="it-IT" sz="5400" dirty="0">
                <a:ln>
                  <a:noFill/>
                </a:ln>
              </a:rPr>
              <a:t>al modernismo</a:t>
            </a:r>
          </a:p>
        </p:txBody>
      </p:sp>
      <p:sp>
        <p:nvSpPr>
          <p:cNvPr id="43010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eaLnBrk="1" hangingPunct="1">
              <a:buNone/>
            </a:pPr>
            <a:r>
              <a:rPr lang="it-IT" altLang="it-IT" sz="3200" dirty="0"/>
              <a:t>La risposta viene dall’enciclica</a:t>
            </a:r>
            <a:r>
              <a:rPr lang="it-IT" altLang="it-IT" sz="3200" i="1" dirty="0"/>
              <a:t> Rerum </a:t>
            </a:r>
            <a:r>
              <a:rPr lang="it-IT" altLang="it-IT" sz="3200" i="1" dirty="0" err="1"/>
              <a:t>novarum</a:t>
            </a:r>
            <a:r>
              <a:rPr lang="it-IT" altLang="it-IT" sz="3200" dirty="0"/>
              <a:t> (1891) prodotta sotto il pontificato di Leone XIII. In essa si può leggere un </a:t>
            </a:r>
            <a:r>
              <a:rPr lang="it-IT" altLang="it-IT" sz="3200" u="sng" dirty="0"/>
              <a:t>tentativo di difesa dei lavoratori</a:t>
            </a:r>
            <a:r>
              <a:rPr lang="it-IT" altLang="it-IT" sz="3200" dirty="0"/>
              <a:t>, pur nell’ottica di una collaborazione proficua e vicendevolmente vantaggiosa delle classi (l’intera enciclica è fruibile dal sito della Santa Sede). </a:t>
            </a:r>
          </a:p>
        </p:txBody>
      </p:sp>
    </p:spTree>
    <p:extLst>
      <p:ext uri="{BB962C8B-B14F-4D97-AF65-F5344CB8AC3E}">
        <p14:creationId xmlns:p14="http://schemas.microsoft.com/office/powerpoint/2010/main" val="813835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dirty="0"/>
              <a:t>Mette in riga capitalisti e operai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altLang="it-IT" sz="2800" dirty="0"/>
              <a:t>In essa si può trovare vuoi una critica dell’</a:t>
            </a:r>
            <a:r>
              <a:rPr lang="it-IT" altLang="it-IT" sz="2800" u="sng" dirty="0"/>
              <a:t>eccesso di ricchezza</a:t>
            </a:r>
            <a:r>
              <a:rPr lang="it-IT" altLang="it-IT" sz="2800" dirty="0"/>
              <a:t> (obiettivo dei capitalisti) e vuoi anche dell’</a:t>
            </a:r>
            <a:r>
              <a:rPr lang="it-IT" altLang="it-IT" sz="2800" u="sng" dirty="0"/>
              <a:t>abolizione della proprietà privata</a:t>
            </a:r>
            <a:r>
              <a:rPr lang="it-IT" altLang="it-IT" sz="2800" dirty="0"/>
              <a:t> (traguardo degli operai). Le classi – dei capitalisti e degli operai – rimangono un punto fermo e “hanno assoluto bisogno l’una dell’altra, e non può esserci capitale senza lavoro, né lavoro senza capitale” (virgolettato tratto dall’enciclica, consultabile nel sito della Santa Sede).</a:t>
            </a:r>
          </a:p>
          <a:p>
            <a:pPr algn="just"/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615247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olo 1"/>
          <p:cNvSpPr>
            <a:spLocks noGrp="1"/>
          </p:cNvSpPr>
          <p:nvPr>
            <p:ph type="title"/>
          </p:nvPr>
        </p:nvSpPr>
        <p:spPr>
          <a:xfrm>
            <a:off x="1295400" y="1041400"/>
            <a:ext cx="6242050" cy="787400"/>
          </a:xfrm>
        </p:spPr>
        <p:txBody>
          <a:bodyPr>
            <a:noAutofit/>
          </a:bodyPr>
          <a:lstStyle/>
          <a:p>
            <a:pPr eaLnBrk="1" hangingPunct="1"/>
            <a:r>
              <a:rPr lang="it-IT" altLang="it-IT" sz="5400" b="1" dirty="0">
                <a:ln>
                  <a:noFill/>
                </a:ln>
              </a:rPr>
              <a:t>I Patti lateranensi</a:t>
            </a:r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74" r="29674"/>
          <a:stretch>
            <a:fillRect/>
          </a:stretch>
        </p:blipFill>
        <p:spPr/>
      </p:pic>
      <p:sp>
        <p:nvSpPr>
          <p:cNvPr id="39939" name="Segnaposto testo 3"/>
          <p:cNvSpPr>
            <a:spLocks noGrp="1"/>
          </p:cNvSpPr>
          <p:nvPr>
            <p:ph type="body" sz="half" idx="2"/>
          </p:nvPr>
        </p:nvSpPr>
        <p:spPr>
          <a:xfrm>
            <a:off x="1295400" y="2514600"/>
            <a:ext cx="6242050" cy="330200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it-IT" altLang="it-IT" sz="2500" dirty="0"/>
              <a:t>L’11 febbraio del 1929 la Santa Sede e il governo italiano firmano i Patti lateranensi, che riaffermano – in buona sostanza – la centralità e il ruolo della Chiesa cattolica eletta a “religione di Stato”. In cambio la Chiesa cattolica accetta di riconoscere il Regno d’Italia. Con questo atto solenne viene ricomposta la frattura prodottasi nel 1870 (anno della presa di Roma).</a:t>
            </a:r>
          </a:p>
        </p:txBody>
      </p:sp>
    </p:spTree>
    <p:extLst>
      <p:ext uri="{BB962C8B-B14F-4D97-AF65-F5344CB8AC3E}">
        <p14:creationId xmlns:p14="http://schemas.microsoft.com/office/powerpoint/2010/main" val="808707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it-IT" altLang="it-IT" sz="4600" dirty="0">
                <a:ln>
                  <a:noFill/>
                </a:ln>
              </a:rPr>
              <a:t>Il </a:t>
            </a:r>
            <a:r>
              <a:rPr lang="it-IT" altLang="it-IT" sz="4600" u="sng" dirty="0">
                <a:ln>
                  <a:noFill/>
                </a:ln>
              </a:rPr>
              <a:t>Concordato</a:t>
            </a:r>
            <a:r>
              <a:rPr lang="it-IT" altLang="it-IT" sz="4600" dirty="0">
                <a:ln>
                  <a:noFill/>
                </a:ln>
              </a:rPr>
              <a:t> in seguito ai Patti lateranensi</a:t>
            </a:r>
          </a:p>
        </p:txBody>
      </p:sp>
      <p:sp>
        <p:nvSpPr>
          <p:cNvPr id="45058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 eaLnBrk="1" hangingPunct="1">
              <a:buFont typeface="Arial" charset="0"/>
              <a:buNone/>
            </a:pPr>
            <a:r>
              <a:rPr lang="it-IT" altLang="it-IT" sz="2500" dirty="0"/>
              <a:t>Nello stesso tempo, Stato italiano e Chiesa cattolica stipulano un </a:t>
            </a:r>
            <a:r>
              <a:rPr lang="it-IT" altLang="it-IT" sz="2500" u="sng" dirty="0"/>
              <a:t>Concordato</a:t>
            </a:r>
            <a:r>
              <a:rPr lang="it-IT" altLang="it-IT" sz="2500" dirty="0"/>
              <a:t>, che viene sottoscritto da Benito Mussolini e dal cardinale Segretario di Stato Pietro Gasparri. Tale Concordato assegna specifiche </a:t>
            </a:r>
            <a:r>
              <a:rPr lang="it-IT" altLang="it-IT" sz="2500" u="sng" dirty="0"/>
              <a:t>concessioni</a:t>
            </a:r>
            <a:r>
              <a:rPr lang="it-IT" altLang="it-IT" sz="2500" dirty="0"/>
              <a:t> alla Chiesa, quali “la piena libertà di culto, l’attribuzione di effetti civili al matrimonio religioso, l’introduzione dell’insegnamento della religione cattolica nelle scuole, la garanzia della sopravvivenza e dell’autonomia dell’Azione cattolica” (G. De Luna, M. Meriggi, </a:t>
            </a:r>
            <a:r>
              <a:rPr lang="it-IT" altLang="it-IT" sz="2500" i="1" dirty="0"/>
              <a:t>Il segno della storia – Vol. 3</a:t>
            </a:r>
            <a:r>
              <a:rPr lang="it-IT" altLang="it-IT" sz="2500" dirty="0"/>
              <a:t>, Paravia, Torino-Milano 2012, p. 248).</a:t>
            </a:r>
          </a:p>
        </p:txBody>
      </p:sp>
    </p:spTree>
    <p:extLst>
      <p:ext uri="{BB962C8B-B14F-4D97-AF65-F5344CB8AC3E}">
        <p14:creationId xmlns:p14="http://schemas.microsoft.com/office/powerpoint/2010/main" val="522278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olo 1"/>
          <p:cNvSpPr>
            <a:spLocks noGrp="1"/>
          </p:cNvSpPr>
          <p:nvPr>
            <p:ph type="title"/>
          </p:nvPr>
        </p:nvSpPr>
        <p:spPr>
          <a:xfrm>
            <a:off x="1295400" y="1041398"/>
            <a:ext cx="6242050" cy="1239347"/>
          </a:xfrm>
        </p:spPr>
        <p:txBody>
          <a:bodyPr>
            <a:noAutofit/>
          </a:bodyPr>
          <a:lstStyle/>
          <a:p>
            <a:pPr eaLnBrk="1" hangingPunct="1"/>
            <a:r>
              <a:rPr lang="it-IT" altLang="it-IT" sz="4000" b="1" dirty="0">
                <a:ln>
                  <a:noFill/>
                </a:ln>
              </a:rPr>
              <a:t>L’Opera nazionale balilla (ONB)</a:t>
            </a:r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3" r="29083"/>
          <a:stretch>
            <a:fillRect/>
          </a:stretch>
        </p:blipFill>
        <p:spPr/>
      </p:pic>
      <p:sp>
        <p:nvSpPr>
          <p:cNvPr id="41987" name="Segnaposto testo 3"/>
          <p:cNvSpPr>
            <a:spLocks noGrp="1"/>
          </p:cNvSpPr>
          <p:nvPr>
            <p:ph type="body" sz="half" idx="2"/>
          </p:nvPr>
        </p:nvSpPr>
        <p:spPr>
          <a:xfrm>
            <a:off x="1295400" y="2514600"/>
            <a:ext cx="6242050" cy="330200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it-IT" altLang="it-IT" sz="2700" dirty="0"/>
              <a:t>Per affermare appieno lo Stato fascista, il Duce </a:t>
            </a:r>
            <a:r>
              <a:rPr lang="it-IT" altLang="it-IT" sz="2700" u="sng" dirty="0"/>
              <a:t>deve</a:t>
            </a:r>
            <a:r>
              <a:rPr lang="it-IT" altLang="it-IT" sz="2700" dirty="0"/>
              <a:t> organizzare l’educazione delle giovani generazioni. A tale riguardo, nel ’26, Mussolini fonda l’Opera nazionale balilla (ONB). Questa, però, trova il terreno già occupato dall’Azione cattolica, anch’essa alle prese con l’educazione dei giovani.</a:t>
            </a:r>
          </a:p>
        </p:txBody>
      </p:sp>
    </p:spTree>
    <p:extLst>
      <p:ext uri="{BB962C8B-B14F-4D97-AF65-F5344CB8AC3E}">
        <p14:creationId xmlns:p14="http://schemas.microsoft.com/office/powerpoint/2010/main" val="1166680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olo 1"/>
          <p:cNvSpPr>
            <a:spLocks noGrp="1"/>
          </p:cNvSpPr>
          <p:nvPr>
            <p:ph type="title"/>
          </p:nvPr>
        </p:nvSpPr>
        <p:spPr>
          <a:xfrm>
            <a:off x="1295400" y="831850"/>
            <a:ext cx="9601200" cy="1303338"/>
          </a:xfrm>
        </p:spPr>
        <p:txBody>
          <a:bodyPr>
            <a:normAutofit/>
          </a:bodyPr>
          <a:lstStyle/>
          <a:p>
            <a:pPr eaLnBrk="1" hangingPunct="1"/>
            <a:r>
              <a:rPr lang="it-IT" altLang="it-IT" sz="5400" dirty="0">
                <a:ln>
                  <a:noFill/>
                </a:ln>
              </a:rPr>
              <a:t>Il “totalitarismo imperfetto”</a:t>
            </a:r>
          </a:p>
        </p:txBody>
      </p:sp>
      <p:sp>
        <p:nvSpPr>
          <p:cNvPr id="47106" name="Segnaposto contenuto 2"/>
          <p:cNvSpPr>
            <a:spLocks noGrp="1"/>
          </p:cNvSpPr>
          <p:nvPr>
            <p:ph idx="1"/>
          </p:nvPr>
        </p:nvSpPr>
        <p:spPr>
          <a:xfrm>
            <a:off x="1295400" y="2433638"/>
            <a:ext cx="9601200" cy="3473176"/>
          </a:xfrm>
        </p:spPr>
        <p:txBody>
          <a:bodyPr>
            <a:noAutofit/>
          </a:bodyPr>
          <a:lstStyle/>
          <a:p>
            <a:pPr marL="0" indent="0" algn="just" eaLnBrk="1" hangingPunct="1">
              <a:buNone/>
            </a:pPr>
            <a:r>
              <a:rPr lang="it-IT" altLang="it-IT" sz="2800" dirty="0"/>
              <a:t>Inizialmente Mussolini mette in guardia l’Azione cattolica, raccomandandogli di rimanere nei ranghi di un’educazione strettamente religiosa, a quella civile ci avrebbe pensato l’ONB. Nel ‘31, però, le squadriglie fasciste passano dalle parole ai fatti, devastando diverse sedi dell’Azione cattolica. L’allora pontefice Pio XI risponde con l’enciclica </a:t>
            </a:r>
            <a:r>
              <a:rPr lang="it-IT" altLang="it-IT" sz="2800" i="1" dirty="0"/>
              <a:t>Non abbiamo bisogno</a:t>
            </a:r>
            <a:r>
              <a:rPr lang="it-IT" altLang="it-IT" sz="2800" dirty="0"/>
              <a:t> (5 luglio). La situazione si ricompone e si giunge a un compromesso il 2 settembre del ‘31. </a:t>
            </a:r>
          </a:p>
        </p:txBody>
      </p:sp>
    </p:spTree>
    <p:extLst>
      <p:ext uri="{BB962C8B-B14F-4D97-AF65-F5344CB8AC3E}">
        <p14:creationId xmlns:p14="http://schemas.microsoft.com/office/powerpoint/2010/main" val="1878676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dirty="0"/>
              <a:t>Perché “imperfetto”?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altLang="it-IT" sz="3200" dirty="0"/>
              <a:t>Con il compromesso, il regime riceve sufficienti garanzie di “</a:t>
            </a:r>
            <a:r>
              <a:rPr lang="it-IT" altLang="it-IT" sz="3200" u="sng" dirty="0"/>
              <a:t>apoliticità</a:t>
            </a:r>
            <a:r>
              <a:rPr lang="it-IT" altLang="it-IT" sz="3200" dirty="0"/>
              <a:t>” da parte dell’Azione cattolica. Tuttavia un simile compromesso indica un </a:t>
            </a:r>
            <a:r>
              <a:rPr lang="it-IT" altLang="it-IT" sz="3200" u="sng" dirty="0"/>
              <a:t>venire a patti</a:t>
            </a:r>
            <a:r>
              <a:rPr lang="it-IT" altLang="it-IT" sz="3200" dirty="0"/>
              <a:t> che mal si addice a un totalitarismo perfetto. Perciò alcuni storici sostengono l’ipotesi che il fascismo sia stato un “totalitarismo imperfetto”.</a:t>
            </a:r>
          </a:p>
          <a:p>
            <a:pPr marL="0" indent="0" algn="just">
              <a:buNone/>
            </a:pP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8672438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tural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Naturale</Template>
  <TotalTime>55</TotalTime>
  <Words>1090</Words>
  <Application>Microsoft Office PowerPoint</Application>
  <PresentationFormat>Widescreen</PresentationFormat>
  <Paragraphs>32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Arial</vt:lpstr>
      <vt:lpstr>Garamond</vt:lpstr>
      <vt:lpstr>Naturale</vt:lpstr>
      <vt:lpstr>I rapporti tra Stato e Chiesa, ovvero la questione romana</vt:lpstr>
      <vt:lpstr>Che il papa sia naturalmente e debba essere effettivamente il capo civile d’Italia, è una verità provata dalla natura delle cose, confermata dalla storia di molti secoli, riconosciuta altre volte dai popoli e dai principi nostrani, e solo messa in dubbio da che gli uni e gli altri bevvero da estere fonti e ne derivarono il veleno nella loro patria.</vt:lpstr>
      <vt:lpstr>Perché neoguelfismo?</vt:lpstr>
      <vt:lpstr>La questione romana. La breccia di Porta Pia</vt:lpstr>
      <vt:lpstr>La legge delle guarentigie</vt:lpstr>
      <vt:lpstr>Il modernismo  (tra fine Ottocento e inizio Novecento)</vt:lpstr>
      <vt:lpstr>Il caso Murri</vt:lpstr>
      <vt:lpstr>La Rerum novarum, risposta cattolica  al modernismo</vt:lpstr>
      <vt:lpstr>Mette in riga capitalisti e operai</vt:lpstr>
      <vt:lpstr>I Patti lateranensi</vt:lpstr>
      <vt:lpstr>Il Concordato in seguito ai Patti lateranensi</vt:lpstr>
      <vt:lpstr>L’Opera nazionale balilla (ONB)</vt:lpstr>
      <vt:lpstr>Il “totalitarismo imperfetto”</vt:lpstr>
      <vt:lpstr>Perché “imperfetto”?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rapporti tra Stato e Chiesa, ovvero la questione romana</dc:title>
  <dc:creator>Marco Apolloni</dc:creator>
  <cp:lastModifiedBy>Marco Apolloni</cp:lastModifiedBy>
  <cp:revision>5</cp:revision>
  <dcterms:created xsi:type="dcterms:W3CDTF">2016-10-23T15:39:05Z</dcterms:created>
  <dcterms:modified xsi:type="dcterms:W3CDTF">2017-02-05T19:02:17Z</dcterms:modified>
</cp:coreProperties>
</file>