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1pPr>
    <a:lvl2pPr marL="0" marR="0" indent="2286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2pPr>
    <a:lvl3pPr marL="0" marR="0" indent="4572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3pPr>
    <a:lvl4pPr marL="0" marR="0" indent="6858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4pPr>
    <a:lvl5pPr marL="0" marR="0" indent="9144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5pPr>
    <a:lvl6pPr marL="0" marR="0" indent="11430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6pPr>
    <a:lvl7pPr marL="0" marR="0" indent="13716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7pPr>
    <a:lvl8pPr marL="0" marR="0" indent="16002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8pPr>
    <a:lvl9pPr marL="0" marR="0" indent="18288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B13F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882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8BC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54545">
              <a:alpha val="4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82A2F"/>
        </a:fontRef>
        <a:srgbClr val="282A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D5C">
              <a:alpha val="82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B2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87B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254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7A8DB2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EDEDF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444C55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2616200"/>
            <a:ext cx="10464800" cy="2540000"/>
          </a:xfrm>
          <a:prstGeom prst="rect">
            <a:avLst/>
          </a:prstGeom>
        </p:spPr>
        <p:txBody>
          <a:bodyPr anchor="b"/>
          <a:lstStyle/>
          <a:p>
            <a:pPr/>
            <a:r>
              <a:t>Testo titolo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207000"/>
            <a:ext cx="10464800" cy="166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181100" y="1160942"/>
            <a:ext cx="10642600" cy="55118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181100" y="6794500"/>
            <a:ext cx="10642600" cy="1511300"/>
          </a:xfrm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181100" y="8382000"/>
            <a:ext cx="10642600" cy="939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606800"/>
            <a:ext cx="10464800" cy="2540000"/>
          </a:xfrm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7226300" y="1231900"/>
            <a:ext cx="4914900" cy="6997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609600" y="1155700"/>
            <a:ext cx="5994400" cy="3568700"/>
          </a:xfrm>
          <a:prstGeom prst="rect">
            <a:avLst/>
          </a:prstGeom>
        </p:spPr>
        <p:txBody>
          <a:bodyPr anchor="b"/>
          <a:lstStyle>
            <a:lvl1pPr>
              <a:defRPr sz="5800"/>
            </a:lvl1pPr>
          </a:lstStyle>
          <a:p>
            <a:pPr/>
            <a:r>
              <a:t>Testo titolo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609600" y="4762500"/>
            <a:ext cx="5994400" cy="3568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2768600"/>
            <a:ext cx="10464800" cy="57404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972300" y="2984500"/>
            <a:ext cx="4747115" cy="6019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titolo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270000" y="2946400"/>
            <a:ext cx="5270500" cy="609600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Blip>
                <a:blip r:embed="rId2"/>
              </a:buBlip>
              <a:defRPr sz="3200"/>
            </a:lvl1pPr>
            <a:lvl2pPr marL="965200" indent="-482600">
              <a:spcBef>
                <a:spcPts val="3200"/>
              </a:spcBef>
              <a:buBlip>
                <a:blip r:embed="rId2"/>
              </a:buBlip>
              <a:defRPr sz="3200"/>
            </a:lvl2pPr>
            <a:lvl3pPr marL="1447800" indent="-482600">
              <a:spcBef>
                <a:spcPts val="3200"/>
              </a:spcBef>
              <a:buBlip>
                <a:blip r:embed="rId2"/>
              </a:buBlip>
              <a:defRPr sz="3200"/>
            </a:lvl3pPr>
            <a:lvl4pPr marL="1930400" indent="-482600">
              <a:spcBef>
                <a:spcPts val="3200"/>
              </a:spcBef>
              <a:buBlip>
                <a:blip r:embed="rId2"/>
              </a:buBlip>
              <a:defRPr sz="3200"/>
            </a:lvl4pPr>
            <a:lvl5pPr marL="2413000" indent="-482600">
              <a:spcBef>
                <a:spcPts val="3200"/>
              </a:spcBef>
              <a:buBlip>
                <a:blip r:embed="rId2"/>
              </a:buBlip>
              <a:defRPr sz="3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xfrm>
            <a:off x="6256723" y="9194800"/>
            <a:ext cx="409838" cy="454169"/>
          </a:xfrm>
          <a:prstGeom prst="rect">
            <a:avLst/>
          </a:prstGeom>
        </p:spPr>
        <p:txBody>
          <a:bodyPr/>
          <a:lstStyle>
            <a:lvl1pPr algn="r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7273168" y="5018683"/>
            <a:ext cx="4927600" cy="3937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7269536" y="774700"/>
            <a:ext cx="4927600" cy="3937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787400" y="774700"/>
            <a:ext cx="6159500" cy="820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5715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pPr/>
            <a:r>
              <a:t>–Giovanni Mela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518049"/>
            <a:ext cx="10464800" cy="71750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3800"/>
            </a:lvl1pPr>
          </a:lstStyle>
          <a:p>
            <a:pPr/>
            <a:r>
              <a:t>“Inserisci qui una citazione”.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  <a:ln w="88900"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1270000" y="1066800"/>
            <a:ext cx="10464800" cy="76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" name="Shape 3"/>
          <p:cNvSpPr/>
          <p:nvPr>
            <p:ph type="sldNum" sz="quarter" idx="2"/>
          </p:nvPr>
        </p:nvSpPr>
        <p:spPr>
          <a:xfrm>
            <a:off x="6297011" y="9194800"/>
            <a:ext cx="409839" cy="4541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Testo titolo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1pPr>
      <a:lvl2pPr marL="0" marR="0" indent="228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2pPr>
      <a:lvl3pPr marL="0" marR="0" indent="457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3pPr>
      <a:lvl4pPr marL="0" marR="0" indent="685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4pPr>
      <a:lvl5pPr marL="0" marR="0" indent="914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5pPr>
      <a:lvl6pPr marL="0" marR="0" indent="11430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6pPr>
      <a:lvl7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7pPr>
      <a:lvl8pPr marL="0" marR="0" indent="1600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8pPr>
      <a:lvl9pPr marL="0" marR="0" indent="1828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9pPr>
    </p:titleStyle>
    <p:bodyStyle>
      <a:lvl1pPr marL="571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1pPr>
      <a:lvl2pPr marL="1143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2pPr>
      <a:lvl3pPr marL="1714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3pPr>
      <a:lvl4pPr marL="2286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4pPr>
      <a:lvl5pPr marL="2857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5pPr>
      <a:lvl6pPr marL="3429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6pPr>
      <a:lvl7pPr marL="4000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7pPr>
      <a:lvl8pPr marL="4572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8pPr>
      <a:lvl9pPr marL="5143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9pPr>
    </p:bodyStyle>
    <p:other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1pPr>
      <a:lvl2pPr marL="0" marR="0" indent="228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2pPr>
      <a:lvl3pPr marL="0" marR="0" indent="457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3pPr>
      <a:lvl4pPr marL="0" marR="0" indent="685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4pPr>
      <a:lvl5pPr marL="0" marR="0" indent="914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5pPr>
      <a:lvl6pPr marL="0" marR="0" indent="11430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6pPr>
      <a:lvl7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7pPr>
      <a:lvl8pPr marL="0" marR="0" indent="1600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8pPr>
      <a:lvl9pPr marL="0" marR="0" indent="1828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34340">
              <a:defRPr sz="6840"/>
            </a:lvl1pPr>
          </a:lstStyle>
          <a:p>
            <a:pPr/>
            <a:r>
              <a:t>Michel de Montaigne (1533-1592)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Prof. Marco Apolloni</a:t>
            </a:r>
          </a:p>
        </p:txBody>
      </p:sp>
      <p:sp>
        <p:nvSpPr>
          <p:cNvPr id="121" name="Shape 121"/>
          <p:cNvSpPr/>
          <p:nvPr>
            <p:ph type="sldNum" sz="quarter" idx="2"/>
          </p:nvPr>
        </p:nvSpPr>
        <p:spPr>
          <a:xfrm>
            <a:off x="6375695" y="9194800"/>
            <a:ext cx="252471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136650" y="1116492"/>
            <a:ext cx="10731500" cy="5600701"/>
          </a:xfrm>
          <a:prstGeom prst="rect">
            <a:avLst/>
          </a:prstGeom>
        </p:spPr>
      </p:pic>
      <p:sp>
        <p:nvSpPr>
          <p:cNvPr id="124" name="Shape 1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Filosofo del limite</a:t>
            </a:r>
          </a:p>
        </p:txBody>
      </p:sp>
      <p:sp>
        <p:nvSpPr>
          <p:cNvPr id="125" name="Shape 125"/>
          <p:cNvSpPr/>
          <p:nvPr>
            <p:ph type="body" sz="quarter" idx="1"/>
          </p:nvPr>
        </p:nvSpPr>
        <p:spPr>
          <a:xfrm>
            <a:off x="1181100" y="8383107"/>
            <a:ext cx="10642600" cy="939801"/>
          </a:xfrm>
          <a:prstGeom prst="rect">
            <a:avLst/>
          </a:prstGeom>
        </p:spPr>
        <p:txBody>
          <a:bodyPr/>
          <a:lstStyle/>
          <a:p>
            <a:pPr defTabSz="411479">
              <a:defRPr sz="3239"/>
            </a:pPr>
            <a:r>
              <a:t>Parentele: </a:t>
            </a:r>
            <a:r>
              <a:rPr u="sng"/>
              <a:t>scetticismo</a:t>
            </a:r>
            <a:r>
              <a:t>, </a:t>
            </a:r>
            <a:r>
              <a:rPr u="sng"/>
              <a:t>stoicismo</a:t>
            </a:r>
            <a:r>
              <a:t>, </a:t>
            </a:r>
            <a:r>
              <a:rPr u="sng"/>
              <a:t>socratismo</a:t>
            </a:r>
            <a:r>
              <a:t>.</a:t>
            </a:r>
          </a:p>
        </p:txBody>
      </p:sp>
      <p:sp>
        <p:nvSpPr>
          <p:cNvPr id="126" name="Shape 126"/>
          <p:cNvSpPr/>
          <p:nvPr>
            <p:ph type="sldNum" sz="quarter" idx="2"/>
          </p:nvPr>
        </p:nvSpPr>
        <p:spPr>
          <a:xfrm>
            <a:off x="6380494" y="9194800"/>
            <a:ext cx="242872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xfrm>
            <a:off x="1270000" y="203200"/>
            <a:ext cx="10464800" cy="2340578"/>
          </a:xfrm>
          <a:prstGeom prst="rect">
            <a:avLst/>
          </a:prstGeom>
        </p:spPr>
        <p:txBody>
          <a:bodyPr/>
          <a:lstStyle>
            <a:lvl1pPr defTabSz="434340">
              <a:defRPr sz="6840"/>
            </a:lvl1pPr>
          </a:lstStyle>
          <a:p>
            <a:pPr/>
            <a:r>
              <a:t>Alla ricerca della saggezza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xfrm>
            <a:off x="641052" y="2929671"/>
            <a:ext cx="11722690" cy="6265129"/>
          </a:xfrm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Montaigne è un grande moralista (filosofo morale). L'architrave del suo pensiero è la saggezza.</a:t>
            </a:r>
          </a:p>
          <a:p>
            <a:pPr algn="just">
              <a:buBlip>
                <a:blip r:embed="rId2"/>
              </a:buBlip>
            </a:pPr>
            <a:r>
              <a:t>Per Montaigne un uomo è tanto più saggio quanto più comprende i suoi limiti. Poiché solo così potrà agire di conseguenza: con maggiore </a:t>
            </a:r>
            <a:r>
              <a:rPr u="sng"/>
              <a:t>consapevolezza</a:t>
            </a:r>
            <a:r>
              <a:t>. </a:t>
            </a:r>
          </a:p>
        </p:txBody>
      </p:sp>
      <p:sp>
        <p:nvSpPr>
          <p:cNvPr id="130" name="Shape 130"/>
          <p:cNvSpPr/>
          <p:nvPr>
            <p:ph type="sldNum" sz="quarter" idx="2"/>
          </p:nvPr>
        </p:nvSpPr>
        <p:spPr>
          <a:xfrm>
            <a:off x="6366222" y="9194800"/>
            <a:ext cx="271416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7850" y="2940050"/>
            <a:ext cx="4835922" cy="6108700"/>
          </a:xfrm>
          <a:prstGeom prst="rect">
            <a:avLst/>
          </a:prstGeom>
        </p:spPr>
      </p:pic>
      <p:sp>
        <p:nvSpPr>
          <p:cNvPr id="133" name="Shape 1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Umanista sui generis</a:t>
            </a:r>
          </a:p>
        </p:txBody>
      </p:sp>
      <p:sp>
        <p:nvSpPr>
          <p:cNvPr id="134" name="Shape 134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defTabSz="352043">
              <a:spcBef>
                <a:spcPts val="2700"/>
              </a:spcBef>
              <a:buSzTx/>
              <a:buNone/>
              <a:defRPr sz="2772"/>
            </a:pPr>
            <a:r>
              <a:t>È un umanista </a:t>
            </a:r>
            <a:r>
              <a:rPr u="sng"/>
              <a:t>sui generis</a:t>
            </a:r>
            <a:r>
              <a:t>: per lui l'uomo, che con l'umanesimo rinascimentale si è posto al centro dell'Universo, in realtà è una creatura limitata, con dei limiti costitutivi, il più invalicabile dei quali è la </a:t>
            </a:r>
            <a:r>
              <a:rPr u="sng"/>
              <a:t>morte</a:t>
            </a:r>
            <a:r>
              <a:t>. </a:t>
            </a:r>
          </a:p>
        </p:txBody>
      </p:sp>
      <p:sp>
        <p:nvSpPr>
          <p:cNvPr id="135" name="Shape 135"/>
          <p:cNvSpPr/>
          <p:nvPr>
            <p:ph type="sldNum" sz="quarter" idx="2"/>
          </p:nvPr>
        </p:nvSpPr>
        <p:spPr>
          <a:xfrm>
            <a:off x="6342858" y="9194800"/>
            <a:ext cx="323703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74344" indent="-474344" algn="just" defTabSz="379475">
              <a:spcBef>
                <a:spcPts val="2900"/>
              </a:spcBef>
              <a:buBlip>
                <a:blip r:embed="rId2"/>
              </a:buBlip>
              <a:defRPr sz="2988"/>
            </a:pPr>
            <a:r>
              <a:t>I limiti ci sono e non si può negarli, pena la propria salute mentale. È solo che sono continuamente ridefiniti. A seconda del grado d'ingegnosità o di stupidità di una generazione umana, questi limiti diminuiscono oppure aumentano. L'uomo infatti non è detto che tenda soltanto a progredire, può anche regredire. </a:t>
            </a:r>
          </a:p>
          <a:p>
            <a:pPr marL="474344" indent="-474344" algn="just" defTabSz="379475">
              <a:spcBef>
                <a:spcPts val="2900"/>
              </a:spcBef>
              <a:buBlip>
                <a:blip r:embed="rId2"/>
              </a:buBlip>
              <a:defRPr sz="2988"/>
            </a:pPr>
            <a:r>
              <a:t>Dunque, il </a:t>
            </a:r>
            <a:r>
              <a:rPr u="sng"/>
              <a:t>senso del limite</a:t>
            </a:r>
            <a:r>
              <a:t> ci penalizza? Non è detto, anzi. È più facile che accresca il nostro equilibrio interiore. Ergo: il nostro grado di </a:t>
            </a:r>
            <a:r>
              <a:rPr u="sng"/>
              <a:t>saggezza</a:t>
            </a:r>
            <a:r>
              <a:t>.</a:t>
            </a:r>
          </a:p>
        </p:txBody>
      </p:sp>
      <p:sp>
        <p:nvSpPr>
          <p:cNvPr id="138" name="Shape 138"/>
          <p:cNvSpPr/>
          <p:nvPr>
            <p:ph type="sldNum" sz="quarter" idx="2"/>
          </p:nvPr>
        </p:nvSpPr>
        <p:spPr>
          <a:xfrm>
            <a:off x="6371653" y="9194800"/>
            <a:ext cx="260554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7850" y="2940050"/>
            <a:ext cx="4835922" cy="6108700"/>
          </a:xfrm>
          <a:prstGeom prst="rect">
            <a:avLst/>
          </a:prstGeom>
        </p:spPr>
      </p:pic>
      <p:sp>
        <p:nvSpPr>
          <p:cNvPr id="141" name="Shape 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Relativismo delle culture</a:t>
            </a:r>
          </a:p>
        </p:txBody>
      </p:sp>
      <p:sp>
        <p:nvSpPr>
          <p:cNvPr id="142" name="Shape 142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just" defTabSz="443484">
              <a:spcBef>
                <a:spcPts val="3100"/>
              </a:spcBef>
              <a:buSzTx/>
              <a:buNone/>
              <a:defRPr sz="3104"/>
            </a:lvl1pPr>
          </a:lstStyle>
          <a:p>
            <a:pPr/>
            <a:r>
              <a:t>Montaigne non credeva nell'unicità della verità e della cultura. Secondo lui non c'era una cultura più vera dell'altra. Gli occidentali non erano per lui né migliori né peggiori degli abitanti delle Americhe.</a:t>
            </a:r>
          </a:p>
        </p:txBody>
      </p:sp>
      <p:sp>
        <p:nvSpPr>
          <p:cNvPr id="143" name="Shape 143"/>
          <p:cNvSpPr/>
          <p:nvPr>
            <p:ph type="sldNum" sz="quarter" idx="2"/>
          </p:nvPr>
        </p:nvSpPr>
        <p:spPr>
          <a:xfrm>
            <a:off x="6399945" y="9194800"/>
            <a:ext cx="266617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82600" indent="-482600" algn="just">
              <a:spcBef>
                <a:spcPts val="3200"/>
              </a:spcBef>
              <a:buBlip>
                <a:blip r:embed="rId2"/>
              </a:buBlip>
              <a:defRPr sz="3200"/>
            </a:pPr>
            <a:r>
              <a:t>La sua concezione della relatività delle culture prelude al mito del buon selvaggio (Rousseau): l'uomo nasce buono, la società lo ha corrotto.</a:t>
            </a:r>
          </a:p>
          <a:p>
            <a:pPr marL="482600" indent="-482600" algn="just">
              <a:spcBef>
                <a:spcPts val="3200"/>
              </a:spcBef>
              <a:buBlip>
                <a:blip r:embed="rId2"/>
              </a:buBlip>
              <a:defRPr sz="3200"/>
            </a:pPr>
            <a:r>
              <a:t>La nostra è una cultura fra le tante, non è "la" cultura. Comprendere ciò significa avere </a:t>
            </a:r>
            <a:r>
              <a:rPr u="sng"/>
              <a:t>coscienza del limite</a:t>
            </a:r>
            <a:r>
              <a:t> della propria cultura, che non per questo è meno ricca.</a:t>
            </a:r>
          </a:p>
          <a:p>
            <a:pPr marL="482600" indent="-482600" algn="just">
              <a:spcBef>
                <a:spcPts val="3200"/>
              </a:spcBef>
              <a:buBlip>
                <a:blip r:embed="rId2"/>
              </a:buBlip>
              <a:defRPr sz="3200"/>
            </a:pPr>
            <a:r>
              <a:t>Questa presa di coscienza dovrebbe indurre piuttosto a un atteggiamento di </a:t>
            </a:r>
            <a:r>
              <a:rPr u="sng"/>
              <a:t>curiosa vicinanza</a:t>
            </a:r>
            <a:r>
              <a:t> verso le altre culture.</a:t>
            </a:r>
          </a:p>
        </p:txBody>
      </p:sp>
      <p:sp>
        <p:nvSpPr>
          <p:cNvPr id="146" name="Shape 146"/>
          <p:cNvSpPr/>
          <p:nvPr>
            <p:ph type="sldNum" sz="quarter" idx="2"/>
          </p:nvPr>
        </p:nvSpPr>
        <p:spPr>
          <a:xfrm>
            <a:off x="6376958" y="9194800"/>
            <a:ext cx="249945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body" idx="13"/>
          </p:nvPr>
        </p:nvSpPr>
        <p:spPr>
          <a:xfrm>
            <a:off x="1270000" y="6369050"/>
            <a:ext cx="10464800" cy="571500"/>
          </a:xfrm>
          <a:prstGeom prst="rect">
            <a:avLst/>
          </a:prstGeom>
        </p:spPr>
        <p:txBody>
          <a:bodyPr/>
          <a:lstStyle/>
          <a:p>
            <a:pPr/>
            <a:r>
              <a:t>–Michel de Montaigne ("</a:t>
            </a:r>
            <a:r>
              <a:t>Saggi"</a:t>
            </a:r>
            <a:r>
              <a:t>).</a:t>
            </a:r>
          </a:p>
        </p:txBody>
      </p:sp>
      <p:sp>
        <p:nvSpPr>
          <p:cNvPr id="149" name="Shape 149"/>
          <p:cNvSpPr/>
          <p:nvPr>
            <p:ph type="body" idx="14"/>
          </p:nvPr>
        </p:nvSpPr>
        <p:spPr>
          <a:xfrm>
            <a:off x="1270000" y="4206899"/>
            <a:ext cx="10464800" cy="1339802"/>
          </a:xfrm>
          <a:prstGeom prst="rect">
            <a:avLst/>
          </a:prstGeom>
        </p:spPr>
        <p:txBody>
          <a:bodyPr/>
          <a:lstStyle/>
          <a:p>
            <a:pPr/>
            <a:r>
              <a:t>“[...] forse mi contraddico, ma la verità non la contraddico mai”.</a:t>
            </a:r>
          </a:p>
        </p:txBody>
      </p:sp>
      <p:sp>
        <p:nvSpPr>
          <p:cNvPr id="150" name="Shape 150"/>
          <p:cNvSpPr/>
          <p:nvPr>
            <p:ph type="sldNum" sz="quarter" idx="2"/>
          </p:nvPr>
        </p:nvSpPr>
        <p:spPr>
          <a:xfrm>
            <a:off x="6353088" y="9194800"/>
            <a:ext cx="297685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Perché questo?</a:t>
            </a:r>
          </a:p>
          <a:p>
            <a:pPr algn="just">
              <a:buBlip>
                <a:blip r:embed="rId2"/>
              </a:buBlip>
            </a:pPr>
            <a:r>
              <a:t>Perché la verità è vita e la vita è verità. E la verità della vita è </a:t>
            </a:r>
            <a:r>
              <a:rPr u="sng"/>
              <a:t>contraddizione</a:t>
            </a:r>
            <a:r>
              <a:t>.</a:t>
            </a:r>
          </a:p>
          <a:p>
            <a:pPr algn="just">
              <a:buBlip>
                <a:blip r:embed="rId2"/>
              </a:buBlip>
            </a:pPr>
            <a:r>
              <a:t>Come altro spiegare la creatura umana? Che a tutto aspira, ma che è </a:t>
            </a:r>
            <a:r>
              <a:rPr u="sng"/>
              <a:t>limitata nel tempo</a:t>
            </a:r>
            <a:r>
              <a:t> (è adesso, domani... chissà) </a:t>
            </a:r>
            <a:r>
              <a:rPr u="sng"/>
              <a:t>e nello spazio</a:t>
            </a:r>
            <a:r>
              <a:t> (è qui e non... là). </a:t>
            </a:r>
          </a:p>
        </p:txBody>
      </p:sp>
      <p:sp>
        <p:nvSpPr>
          <p:cNvPr id="153" name="Shape 153"/>
          <p:cNvSpPr/>
          <p:nvPr>
            <p:ph type="sldNum" sz="quarter" idx="2"/>
          </p:nvPr>
        </p:nvSpPr>
        <p:spPr>
          <a:xfrm>
            <a:off x="6375821" y="9194800"/>
            <a:ext cx="252219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–Montaigne ("</a:t>
            </a:r>
            <a:r>
              <a:t>Saggi"</a:t>
            </a:r>
            <a:r>
              <a:t>).</a:t>
            </a:r>
          </a:p>
        </p:txBody>
      </p:sp>
      <p:sp>
        <p:nvSpPr>
          <p:cNvPr id="156" name="Shape 156"/>
          <p:cNvSpPr/>
          <p:nvPr>
            <p:ph type="body" idx="14"/>
          </p:nvPr>
        </p:nvSpPr>
        <p:spPr>
          <a:xfrm>
            <a:off x="1270000" y="3895749"/>
            <a:ext cx="10464800" cy="1962102"/>
          </a:xfrm>
          <a:prstGeom prst="rect">
            <a:avLst/>
          </a:prstGeom>
        </p:spPr>
        <p:txBody>
          <a:bodyPr/>
          <a:lstStyle/>
          <a:p>
            <a:pPr/>
            <a:r>
              <a:t>“[...] ogni uomo porta in sé la forma intera dell'umana condizione”.</a:t>
            </a:r>
          </a:p>
        </p:txBody>
      </p:sp>
      <p:sp>
        <p:nvSpPr>
          <p:cNvPr id="157" name="Shape 15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7205" indent="-497205" algn="just" defTabSz="397763">
              <a:spcBef>
                <a:spcPts val="3100"/>
              </a:spcBef>
              <a:buBlip>
                <a:blip r:embed="rId2"/>
              </a:buBlip>
              <a:defRPr sz="3132"/>
            </a:pPr>
            <a:r>
              <a:t>Se dovessimo tracciare una linea che demarca i filosofi sistematici e quelli anti-sistematici, non vi è dubbio che Montaigne rientri di diritto nella seconda schiera. La sua filosofia è </a:t>
            </a:r>
            <a:r>
              <a:rPr u="sng"/>
              <a:t>a-sistematica</a:t>
            </a:r>
            <a:r>
              <a:t>.</a:t>
            </a:r>
          </a:p>
          <a:p>
            <a:pPr marL="497205" indent="-497205" algn="just" defTabSz="397763">
              <a:spcBef>
                <a:spcPts val="3100"/>
              </a:spcBef>
              <a:buBlip>
                <a:blip r:embed="rId2"/>
              </a:buBlip>
              <a:defRPr sz="3132"/>
            </a:pPr>
            <a:r>
              <a:t>Oltre che del limite, Montaigne è anche un filosofo della </a:t>
            </a:r>
            <a:r>
              <a:rPr u="sng"/>
              <a:t>contraddizione</a:t>
            </a:r>
            <a:r>
              <a:t>; chi lo dice che non contraddirsi è sempre e in ogni caso un bene? L'uomo è pura contraddizione: brama con tutto se stesso l'infinito pur essendo un essere finito. </a:t>
            </a:r>
          </a:p>
        </p:txBody>
      </p:sp>
      <p:sp>
        <p:nvSpPr>
          <p:cNvPr id="160" name="Shape 160"/>
          <p:cNvSpPr/>
          <p:nvPr>
            <p:ph type="sldNum" sz="quarter" idx="2"/>
          </p:nvPr>
        </p:nvSpPr>
        <p:spPr>
          <a:xfrm>
            <a:off x="6306610" y="9194800"/>
            <a:ext cx="390641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body" idx="13"/>
          </p:nvPr>
        </p:nvSpPr>
        <p:spPr>
          <a:xfrm>
            <a:off x="1081408" y="7105378"/>
            <a:ext cx="10464801" cy="571501"/>
          </a:xfrm>
          <a:prstGeom prst="rect">
            <a:avLst/>
          </a:prstGeom>
        </p:spPr>
        <p:txBody>
          <a:bodyPr/>
          <a:lstStyle/>
          <a:p>
            <a:pPr/>
            <a:r>
              <a:t>–Montaigne ("</a:t>
            </a:r>
            <a:r>
              <a:t>Saggi", ediz. Adelphi, Milano 2005, p. 10</a:t>
            </a:r>
            <a:r>
              <a:t>).</a:t>
            </a:r>
          </a:p>
        </p:txBody>
      </p:sp>
      <p:sp>
        <p:nvSpPr>
          <p:cNvPr id="163" name="Shape 163"/>
          <p:cNvSpPr/>
          <p:nvPr>
            <p:ph type="body" idx="14"/>
          </p:nvPr>
        </p:nvSpPr>
        <p:spPr>
          <a:xfrm>
            <a:off x="1270000" y="3584599"/>
            <a:ext cx="10464800" cy="2584402"/>
          </a:xfrm>
          <a:prstGeom prst="rect">
            <a:avLst/>
          </a:prstGeom>
        </p:spPr>
        <p:txBody>
          <a:bodyPr/>
          <a:lstStyle/>
          <a:p>
            <a:pPr/>
            <a:r>
              <a:t>“L'uomo è invero un soggetto meravigliosamente vano, vario e ondeggiante. È difficile farsene un giudizio costante e uniforme”.</a:t>
            </a:r>
          </a:p>
        </p:txBody>
      </p:sp>
      <p:sp>
        <p:nvSpPr>
          <p:cNvPr id="164" name="Shape 164"/>
          <p:cNvSpPr/>
          <p:nvPr>
            <p:ph type="sldNum" sz="quarter" idx="2"/>
          </p:nvPr>
        </p:nvSpPr>
        <p:spPr>
          <a:xfrm>
            <a:off x="6313809" y="9194800"/>
            <a:ext cx="376243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1494" indent="-531494" algn="just" defTabSz="425195">
              <a:spcBef>
                <a:spcPts val="3300"/>
              </a:spcBef>
              <a:buBlip>
                <a:blip r:embed="rId2"/>
              </a:buBlip>
              <a:defRPr sz="3348"/>
            </a:pPr>
            <a:r>
              <a:t>Oltretutto l'uomo è esageratamente </a:t>
            </a:r>
            <a:r>
              <a:rPr u="sng"/>
              <a:t>curioso</a:t>
            </a:r>
            <a:r>
              <a:t>. La curiosità dell'avvenire supera in lui di gran lunga la soddisfazione dei beni presenti e il godimento di quelli passati.</a:t>
            </a:r>
          </a:p>
          <a:p>
            <a:pPr marL="531494" indent="-531494" algn="just" defTabSz="425195">
              <a:spcBef>
                <a:spcPts val="3300"/>
              </a:spcBef>
              <a:buBlip>
                <a:blip r:embed="rId2"/>
              </a:buBlip>
              <a:defRPr sz="3348"/>
            </a:pPr>
            <a:r>
              <a:t>Montaigne si spinge al punto da dire che "un uomo non è mai felice, poiché lo è soltanto dopo che non è più". In definitiva, l'uomo è </a:t>
            </a:r>
            <a:r>
              <a:rPr u="sng"/>
              <a:t>incontentabile</a:t>
            </a:r>
            <a:r>
              <a:t>; e proprio questo è il suo più grande pregio nonché difetto.</a:t>
            </a:r>
          </a:p>
        </p:txBody>
      </p:sp>
      <p:sp>
        <p:nvSpPr>
          <p:cNvPr id="167" name="Shape 167"/>
          <p:cNvSpPr/>
          <p:nvPr>
            <p:ph type="sldNum" sz="quarter" idx="2"/>
          </p:nvPr>
        </p:nvSpPr>
        <p:spPr>
          <a:xfrm>
            <a:off x="6297137" y="9194800"/>
            <a:ext cx="409586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7850" y="2940050"/>
            <a:ext cx="4835922" cy="6108700"/>
          </a:xfrm>
          <a:prstGeom prst="rect">
            <a:avLst/>
          </a:prstGeom>
        </p:spPr>
      </p:pic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L'infelicità umana</a:t>
            </a:r>
          </a:p>
        </p:txBody>
      </p:sp>
      <p:sp>
        <p:nvSpPr>
          <p:cNvPr id="171" name="Shape 171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just" defTabSz="338327">
              <a:spcBef>
                <a:spcPts val="2300"/>
              </a:spcBef>
              <a:buSzTx/>
              <a:buNone/>
              <a:defRPr sz="2368"/>
            </a:lvl1pPr>
          </a:lstStyle>
          <a:p>
            <a:pPr/>
            <a:r>
              <a:t>L'infelicità è connaturata all'essere umano e lo accompagna dal giorno della sua nascita al giorno del suo trapasso; malgrado ogni uomo desideri e ricerchi la felicità, come ben evidenzia Aristotele ("Etica Nicomachea"). Anzi. Proprio perché tanto la desidera e la ricerca, significa che la felicità né ce l'ha né l'ha mai posseduta.</a:t>
            </a:r>
          </a:p>
        </p:txBody>
      </p:sp>
      <p:sp>
        <p:nvSpPr>
          <p:cNvPr id="172" name="Shape 172"/>
          <p:cNvSpPr/>
          <p:nvPr>
            <p:ph type="sldNum" sz="quarter" idx="2"/>
          </p:nvPr>
        </p:nvSpPr>
        <p:spPr>
          <a:xfrm>
            <a:off x="6204688" y="9194800"/>
            <a:ext cx="461874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Non preoccupatevi </a:t>
            </a:r>
            <a:r>
              <a:rPr u="sng"/>
              <a:t>se siete tristi</a:t>
            </a:r>
            <a:r>
              <a:t>, vuol dire che </a:t>
            </a:r>
            <a:r>
              <a:rPr u="sng"/>
              <a:t>siete vivi</a:t>
            </a:r>
            <a:r>
              <a:t>. </a:t>
            </a:r>
          </a:p>
          <a:p>
            <a:pPr algn="just">
              <a:buBlip>
                <a:blip r:embed="rId2"/>
              </a:buBlip>
            </a:pPr>
            <a:r>
              <a:t>La tristezza è pur sempre qualcosa a cui aggrapparsi ed è sempre meglio del niente previsto in alternativa. Quindi, è perfettamente inutile maledire il cielo per la nostra condizione triste, il cielo è più forte della più forte delle nostre maledizioni.</a:t>
            </a:r>
          </a:p>
        </p:txBody>
      </p:sp>
      <p:sp>
        <p:nvSpPr>
          <p:cNvPr id="175" name="Shape 175"/>
          <p:cNvSpPr/>
          <p:nvPr>
            <p:ph type="sldNum" sz="quarter" idx="2"/>
          </p:nvPr>
        </p:nvSpPr>
        <p:spPr>
          <a:xfrm>
            <a:off x="6302568" y="9194800"/>
            <a:ext cx="398725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>
            <p:ph type="body" idx="13"/>
          </p:nvPr>
        </p:nvSpPr>
        <p:spPr>
          <a:xfrm>
            <a:off x="1270000" y="6369050"/>
            <a:ext cx="10464800" cy="571500"/>
          </a:xfrm>
          <a:prstGeom prst="rect">
            <a:avLst/>
          </a:prstGeom>
        </p:spPr>
        <p:txBody>
          <a:bodyPr/>
          <a:lstStyle/>
          <a:p>
            <a:pPr/>
            <a:r>
              <a:t>–Montaigne ("</a:t>
            </a:r>
            <a:r>
              <a:t>Saggi", p. 39</a:t>
            </a:r>
            <a:r>
              <a:t>).</a:t>
            </a:r>
          </a:p>
        </p:txBody>
      </p:sp>
      <p:sp>
        <p:nvSpPr>
          <p:cNvPr id="178" name="Shape 178"/>
          <p:cNvSpPr/>
          <p:nvPr>
            <p:ph type="body" idx="14"/>
          </p:nvPr>
        </p:nvSpPr>
        <p:spPr>
          <a:xfrm>
            <a:off x="1270000" y="3584599"/>
            <a:ext cx="10464800" cy="2584402"/>
          </a:xfrm>
          <a:prstGeom prst="rect">
            <a:avLst/>
          </a:prstGeom>
        </p:spPr>
        <p:txBody>
          <a:bodyPr/>
          <a:lstStyle/>
          <a:p>
            <a:pPr/>
            <a:r>
              <a:t>“L'anima che non ha uno scopo stabilito si perde [...] essere dappertutto è non essere in alcun luogo”.</a:t>
            </a:r>
          </a:p>
        </p:txBody>
      </p:sp>
      <p:sp>
        <p:nvSpPr>
          <p:cNvPr id="179" name="Shape 179"/>
          <p:cNvSpPr/>
          <p:nvPr>
            <p:ph type="sldNum" sz="quarter" idx="2"/>
          </p:nvPr>
        </p:nvSpPr>
        <p:spPr>
          <a:xfrm>
            <a:off x="6305347" y="9194800"/>
            <a:ext cx="393167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1490" indent="-491490" algn="just" defTabSz="393192">
              <a:spcBef>
                <a:spcPts val="3000"/>
              </a:spcBef>
              <a:buBlip>
                <a:blip r:embed="rId2"/>
              </a:buBlip>
              <a:defRPr sz="3096"/>
            </a:pPr>
            <a:r>
              <a:t>Ad esempio, si può viaggiare purché si riesca a imbrigliare il proprio viaggio in qualche progetto; se no si finisce per vagare un po' qua e un po' là; ergo la nostra vita sarebbe un po' come sostare in nessun luogo.   </a:t>
            </a:r>
          </a:p>
          <a:p>
            <a:pPr marL="491490" indent="-491490" algn="just" defTabSz="393192">
              <a:spcBef>
                <a:spcPts val="3000"/>
              </a:spcBef>
              <a:buBlip>
                <a:blip r:embed="rId2"/>
              </a:buBlip>
              <a:defRPr sz="3096"/>
            </a:pPr>
            <a:r>
              <a:t>Dice Montaigne: "Mille strade disviano dal bersaglio, una vi conduce" (p. 44). Quindi: una volta capito qual è il nostro bersaglio (obiettivo), occorre prendere bene la mira e centrarlo, senza lasciarsi sviare.</a:t>
            </a:r>
          </a:p>
        </p:txBody>
      </p:sp>
      <p:sp>
        <p:nvSpPr>
          <p:cNvPr id="182" name="Shape 182"/>
          <p:cNvSpPr/>
          <p:nvPr>
            <p:ph type="sldNum" sz="quarter" idx="2"/>
          </p:nvPr>
        </p:nvSpPr>
        <p:spPr>
          <a:xfrm>
            <a:off x="6307872" y="9194800"/>
            <a:ext cx="388116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7850" y="2940050"/>
            <a:ext cx="4835922" cy="6108700"/>
          </a:xfrm>
          <a:prstGeom prst="rect">
            <a:avLst/>
          </a:prstGeom>
        </p:spPr>
      </p:pic>
      <p:sp>
        <p:nvSpPr>
          <p:cNvPr id="185" name="Shape 1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Il porco di Pirrone</a:t>
            </a:r>
          </a:p>
        </p:txBody>
      </p:sp>
      <p:sp>
        <p:nvSpPr>
          <p:cNvPr id="186" name="Shape 186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just" defTabSz="397763">
              <a:spcBef>
                <a:spcPts val="2700"/>
              </a:spcBef>
              <a:buSzTx/>
              <a:buNone/>
              <a:defRPr sz="2784"/>
            </a:lvl1pPr>
          </a:lstStyle>
          <a:p>
            <a:pPr/>
            <a:r>
              <a:t>"Il filosofo Pirrone, trovandosi un giorno di grande tempesta su un battello, mostrava a quelli che vedeva più atterriti intorno a lui un porco, che si trovava lì, per nulla preoccupato di quella burrasca, e con quest'esempio li incoraggiava" (p. 67).</a:t>
            </a:r>
          </a:p>
        </p:txBody>
      </p:sp>
      <p:sp>
        <p:nvSpPr>
          <p:cNvPr id="187" name="Shape 187"/>
          <p:cNvSpPr/>
          <p:nvPr>
            <p:ph type="sldNum" sz="quarter" idx="2"/>
          </p:nvPr>
        </p:nvSpPr>
        <p:spPr>
          <a:xfrm>
            <a:off x="6230705" y="9194800"/>
            <a:ext cx="435856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just">
              <a:buSzTx/>
              <a:buNone/>
            </a:lvl1pPr>
          </a:lstStyle>
          <a:p>
            <a:pPr/>
            <a:r>
              <a:t>"A che serve la conoscenza delle cose, se perdiamo così il riposo e la tranquillità che avremmo se ne fossimo privi, e se essa ci mette in una condizione peggiore di quella del porco di Pirrone?" (p. 67), si domanda Montaigne e dovremmo domandarci noi con lui.</a:t>
            </a:r>
          </a:p>
        </p:txBody>
      </p:sp>
      <p:sp>
        <p:nvSpPr>
          <p:cNvPr id="190" name="Shape 190"/>
          <p:cNvSpPr/>
          <p:nvPr>
            <p:ph type="sldNum" sz="quarter" idx="2"/>
          </p:nvPr>
        </p:nvSpPr>
        <p:spPr>
          <a:xfrm>
            <a:off x="6312798" y="9194800"/>
            <a:ext cx="378264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7850" y="2940050"/>
            <a:ext cx="4835922" cy="6108700"/>
          </a:xfrm>
          <a:prstGeom prst="rect">
            <a:avLst/>
          </a:prstGeom>
        </p:spPr>
      </p:pic>
      <p:sp>
        <p:nvSpPr>
          <p:cNvPr id="193" name="Shape 19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Il selvaggio di Rousseau</a:t>
            </a:r>
          </a:p>
        </p:txBody>
      </p:sp>
      <p:sp>
        <p:nvSpPr>
          <p:cNvPr id="194" name="Shape 194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defTabSz="301752">
              <a:spcBef>
                <a:spcPts val="2300"/>
              </a:spcBef>
              <a:buSzTx/>
              <a:buNone/>
              <a:defRPr sz="2376"/>
            </a:pPr>
            <a:r>
              <a:t>La pensa come Montaigne, anche il suo erede filosoficamente più degno: Jean-Jacques Rousseau. Quest'ultimo ritiene che, a differenza del selvaggio che vive sereno nello stato di natura, l'uomo civilizzato muoia </a:t>
            </a:r>
            <a:r>
              <a:rPr u="sng"/>
              <a:t>centinaia di volte</a:t>
            </a:r>
            <a:r>
              <a:t> prima di morire davvero. Alla minima avvisaglia di dolore, eccolo che già s'immagina morto e sepolto.</a:t>
            </a:r>
          </a:p>
        </p:txBody>
      </p:sp>
      <p:sp>
        <p:nvSpPr>
          <p:cNvPr id="195" name="Shape 195"/>
          <p:cNvSpPr/>
          <p:nvPr>
            <p:ph type="sldNum" sz="quarter" idx="2"/>
          </p:nvPr>
        </p:nvSpPr>
        <p:spPr>
          <a:xfrm>
            <a:off x="6266322" y="9194800"/>
            <a:ext cx="400240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7209" indent="-537209" algn="just" defTabSz="429768">
              <a:spcBef>
                <a:spcPts val="3300"/>
              </a:spcBef>
              <a:buBlip>
                <a:blip r:embed="rId2"/>
              </a:buBlip>
              <a:defRPr sz="3384"/>
            </a:pPr>
            <a:r>
              <a:t>Il selvaggio invece? </a:t>
            </a:r>
          </a:p>
          <a:p>
            <a:pPr marL="537209" indent="-537209" algn="just" defTabSz="429768">
              <a:spcBef>
                <a:spcPts val="3300"/>
              </a:spcBef>
              <a:buBlip>
                <a:blip r:embed="rId2"/>
              </a:buBlip>
              <a:defRPr sz="3384"/>
            </a:pPr>
            <a:r>
              <a:t>Vive nell'invidiabile condizione di morire </a:t>
            </a:r>
            <a:r>
              <a:rPr u="sng"/>
              <a:t>una volta sola</a:t>
            </a:r>
            <a:r>
              <a:t>, perché mai prima si è immaginato morto. </a:t>
            </a:r>
          </a:p>
          <a:p>
            <a:pPr marL="537209" indent="-537209" algn="just" defTabSz="429768">
              <a:spcBef>
                <a:spcPts val="3300"/>
              </a:spcBef>
              <a:buBlip>
                <a:blip r:embed="rId2"/>
              </a:buBlip>
              <a:defRPr sz="3384"/>
            </a:pPr>
            <a:r>
              <a:t>Meglio? Peggio? Difficile a dirsi e, più che altro, </a:t>
            </a:r>
            <a:r>
              <a:rPr u="sng"/>
              <a:t>dipende</a:t>
            </a:r>
            <a:r>
              <a:t>. Di sicuro paga, rispetto all'uomo civilizzato, una </a:t>
            </a:r>
            <a:r>
              <a:rPr u="sng"/>
              <a:t>minore consapevolezza</a:t>
            </a:r>
            <a:r>
              <a:t>, controbilanciata però da una </a:t>
            </a:r>
            <a:r>
              <a:rPr u="sng"/>
              <a:t>maggiore serenità</a:t>
            </a:r>
            <a:r>
              <a:t>.   </a:t>
            </a:r>
          </a:p>
        </p:txBody>
      </p:sp>
      <p:sp>
        <p:nvSpPr>
          <p:cNvPr id="198" name="Shape 198"/>
          <p:cNvSpPr/>
          <p:nvPr>
            <p:ph type="sldNum" sz="quarter" idx="2"/>
          </p:nvPr>
        </p:nvSpPr>
        <p:spPr>
          <a:xfrm>
            <a:off x="6311409" y="9194800"/>
            <a:ext cx="381043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body" idx="13"/>
          </p:nvPr>
        </p:nvSpPr>
        <p:spPr>
          <a:xfrm>
            <a:off x="1270000" y="7396150"/>
            <a:ext cx="10464800" cy="571500"/>
          </a:xfrm>
          <a:prstGeom prst="rect">
            <a:avLst/>
          </a:prstGeom>
        </p:spPr>
        <p:txBody>
          <a:bodyPr/>
          <a:lstStyle/>
          <a:p>
            <a:pPr/>
            <a:r>
              <a:t>–Montaigne (p. 85).</a:t>
            </a:r>
          </a:p>
        </p:txBody>
      </p:sp>
      <p:sp>
        <p:nvSpPr>
          <p:cNvPr id="201" name="Shape 201"/>
          <p:cNvSpPr/>
          <p:nvPr>
            <p:ph type="body" idx="14"/>
          </p:nvPr>
        </p:nvSpPr>
        <p:spPr>
          <a:xfrm>
            <a:off x="1270000" y="3584599"/>
            <a:ext cx="10464800" cy="2584402"/>
          </a:xfrm>
          <a:prstGeom prst="rect">
            <a:avLst/>
          </a:prstGeom>
        </p:spPr>
        <p:txBody>
          <a:bodyPr/>
          <a:lstStyle/>
          <a:p>
            <a:pPr/>
            <a:r>
              <a:t>“Ognuno sta bene o male secondo come pensa di stare. Non è contento chi è creduto tale, ma chi lo crede di sé”.</a:t>
            </a:r>
          </a:p>
        </p:txBody>
      </p:sp>
      <p:sp>
        <p:nvSpPr>
          <p:cNvPr id="202" name="Shape 202"/>
          <p:cNvSpPr/>
          <p:nvPr>
            <p:ph type="sldNum" sz="quarter" idx="2"/>
          </p:nvPr>
        </p:nvSpPr>
        <p:spPr>
          <a:xfrm>
            <a:off x="6316208" y="9194800"/>
            <a:ext cx="371444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457200" algn="just" defTabSz="365760">
              <a:spcBef>
                <a:spcPts val="2800"/>
              </a:spcBef>
              <a:buBlip>
                <a:blip r:embed="rId2"/>
              </a:buBlip>
              <a:defRPr sz="2880"/>
            </a:pPr>
            <a:r>
              <a:t>La paura "è ancora più fastidiosa e insopportabile della morte" (p. 97). Tant'è che, afferma Montaigne, non bisogna giudicare di che pasta è fatto un uomo "finché non lo si sia visto recitare l'ultimo atto della sua commedia, che è senza dubbio il più difficile" (p. 100).</a:t>
            </a:r>
          </a:p>
          <a:p>
            <a:pPr marL="457200" indent="-457200" algn="just" defTabSz="365760">
              <a:spcBef>
                <a:spcPts val="2800"/>
              </a:spcBef>
              <a:buBlip>
                <a:blip r:embed="rId2"/>
              </a:buBlip>
              <a:defRPr sz="2880"/>
            </a:pPr>
            <a:r>
              <a:t>"Io rimetto alla morte la prova del frutto dei miei studi. Vedremo allora se i miei ragionamenti mi partono dalla bocca o dal cuore" (p. 101); qui Montaigne anticipa il concetto heideggeriano di essere-per-la-morte.</a:t>
            </a:r>
          </a:p>
        </p:txBody>
      </p:sp>
      <p:sp>
        <p:nvSpPr>
          <p:cNvPr id="205" name="Shape 205"/>
          <p:cNvSpPr/>
          <p:nvPr>
            <p:ph type="sldNum" sz="quarter" idx="2"/>
          </p:nvPr>
        </p:nvSpPr>
        <p:spPr>
          <a:xfrm>
            <a:off x="6301937" y="9194800"/>
            <a:ext cx="399987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7850" y="2940050"/>
            <a:ext cx="4835922" cy="6108700"/>
          </a:xfrm>
          <a:prstGeom prst="rect">
            <a:avLst/>
          </a:prstGeom>
        </p:spPr>
      </p:pic>
      <p:sp>
        <p:nvSpPr>
          <p:cNvPr id="208" name="Shape 2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Socrate</a:t>
            </a:r>
          </a:p>
        </p:txBody>
      </p:sp>
      <p:sp>
        <p:nvSpPr>
          <p:cNvPr id="209" name="Shape 209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defTabSz="356615">
              <a:spcBef>
                <a:spcPts val="2400"/>
              </a:spcBef>
              <a:buSzTx/>
              <a:buNone/>
              <a:defRPr sz="2496"/>
            </a:pPr>
            <a:r>
              <a:t>"Nel giudicare della vita altrui, io guardo sempre come è avvenuta la fine; e fra le principali cure della mia c'è che avvenga bene, cioè quietamente e senza strepito" (p. 101). Montaigne auspica per sé la serenità del filosofo saggio davanti alla morte esemplificata dall'</a:t>
            </a:r>
            <a:r>
              <a:rPr u="sng"/>
              <a:t>onorevole fine di Socrate</a:t>
            </a:r>
            <a:r>
              <a:t>.</a:t>
            </a:r>
          </a:p>
        </p:txBody>
      </p:sp>
      <p:sp>
        <p:nvSpPr>
          <p:cNvPr id="210" name="Shape 210"/>
          <p:cNvSpPr/>
          <p:nvPr>
            <p:ph type="sldNum" sz="quarter" idx="2"/>
          </p:nvPr>
        </p:nvSpPr>
        <p:spPr>
          <a:xfrm>
            <a:off x="6220097" y="9194800"/>
            <a:ext cx="446465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2925" indent="-542925" algn="just" defTabSz="434340">
              <a:spcBef>
                <a:spcPts val="3400"/>
              </a:spcBef>
              <a:buBlip>
                <a:blip r:embed="rId2"/>
              </a:buBlip>
              <a:defRPr sz="3420"/>
            </a:pPr>
            <a:r>
              <a:t>Dicevamo che Montaigne è un grande moralista (attenzione, distinguete sempre chi </a:t>
            </a:r>
            <a:r>
              <a:rPr u="sng"/>
              <a:t>pratica</a:t>
            </a:r>
            <a:r>
              <a:t> la morale da chi </a:t>
            </a:r>
            <a:r>
              <a:rPr u="sng"/>
              <a:t>vuol farvela</a:t>
            </a:r>
            <a:r>
              <a:t>), inoltre, il suo filosofare è nel solco della tradizione socratica. </a:t>
            </a:r>
          </a:p>
          <a:p>
            <a:pPr marL="542925" indent="-542925" algn="just" defTabSz="434340">
              <a:spcBef>
                <a:spcPts val="3400"/>
              </a:spcBef>
              <a:buBlip>
                <a:blip r:embed="rId2"/>
              </a:buBlip>
              <a:defRPr sz="3420"/>
            </a:pPr>
            <a:r>
              <a:t>E cosa c'insegna l'esempio di Socrate? Che filosofare non è altro che prepararsi a </a:t>
            </a:r>
            <a:r>
              <a:rPr u="sng"/>
              <a:t>morire bene</a:t>
            </a:r>
            <a:r>
              <a:t> (che, essendo la morte parte della vita, altro non vuol dire se non </a:t>
            </a:r>
            <a:r>
              <a:rPr u="sng"/>
              <a:t>aver vissuto bene</a:t>
            </a:r>
            <a:r>
              <a:t>). </a:t>
            </a:r>
          </a:p>
        </p:txBody>
      </p:sp>
      <p:sp>
        <p:nvSpPr>
          <p:cNvPr id="213" name="Shape 213"/>
          <p:cNvSpPr/>
          <p:nvPr>
            <p:ph type="sldNum" sz="quarter" idx="2"/>
          </p:nvPr>
        </p:nvSpPr>
        <p:spPr>
          <a:xfrm>
            <a:off x="6307367" y="9194800"/>
            <a:ext cx="389126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–Montaigne (p. 110).</a:t>
            </a:r>
          </a:p>
        </p:txBody>
      </p:sp>
      <p:sp>
        <p:nvSpPr>
          <p:cNvPr id="216" name="Shape 216"/>
          <p:cNvSpPr/>
          <p:nvPr>
            <p:ph type="body" idx="14"/>
          </p:nvPr>
        </p:nvSpPr>
        <p:spPr>
          <a:xfrm>
            <a:off x="1270000" y="4206899"/>
            <a:ext cx="10464800" cy="1339802"/>
          </a:xfrm>
          <a:prstGeom prst="rect">
            <a:avLst/>
          </a:prstGeom>
        </p:spPr>
        <p:txBody>
          <a:bodyPr/>
          <a:lstStyle/>
          <a:p>
            <a:pPr/>
            <a:r>
              <a:t>“È incerto dove la morte ci attenda: attendiamola dovunque”.</a:t>
            </a:r>
          </a:p>
        </p:txBody>
      </p:sp>
      <p:sp>
        <p:nvSpPr>
          <p:cNvPr id="217" name="Shape 217"/>
          <p:cNvSpPr/>
          <p:nvPr>
            <p:ph type="sldNum" sz="quarter" idx="2"/>
          </p:nvPr>
        </p:nvSpPr>
        <p:spPr>
          <a:xfrm>
            <a:off x="6304336" y="9194800"/>
            <a:ext cx="395188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7850" y="2940050"/>
            <a:ext cx="4835922" cy="6108700"/>
          </a:xfrm>
          <a:prstGeom prst="rect">
            <a:avLst/>
          </a:prstGeom>
        </p:spPr>
      </p:pic>
      <p:sp>
        <p:nvSpPr>
          <p:cNvPr id="220" name="Shape 2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 via del samurai</a:t>
            </a:r>
          </a:p>
        </p:txBody>
      </p:sp>
      <p:sp>
        <p:nvSpPr>
          <p:cNvPr id="221" name="Shape 221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just" defTabSz="438911">
              <a:spcBef>
                <a:spcPts val="3000"/>
              </a:spcBef>
              <a:buSzTx/>
              <a:buNone/>
              <a:defRPr sz="3072"/>
            </a:lvl1pPr>
          </a:lstStyle>
          <a:p>
            <a:pPr/>
            <a:r>
              <a:t>La via del samurai è la stessa di Socrate e Montaigne. Qual è? La morte. Essa coglie tutti quando meno se l'aspettano. Perciò farci i conti significa fare i conti con la realtà incontrovertibile della vita.</a:t>
            </a:r>
          </a:p>
        </p:txBody>
      </p:sp>
      <p:sp>
        <p:nvSpPr>
          <p:cNvPr id="222" name="Shape 222"/>
          <p:cNvSpPr/>
          <p:nvPr>
            <p:ph type="sldNum" sz="quarter" idx="2"/>
          </p:nvPr>
        </p:nvSpPr>
        <p:spPr>
          <a:xfrm>
            <a:off x="6288045" y="9194800"/>
            <a:ext cx="378517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t>Seguire questa via è forse da pessimisti? No, semmai da </a:t>
            </a:r>
            <a:r>
              <a:rPr u="sng"/>
              <a:t>realisti</a:t>
            </a:r>
            <a:r>
              <a:t>. Chi vive ogni istante come se non dovesse morire mai si </a:t>
            </a:r>
            <a:r>
              <a:rPr u="sng"/>
              <a:t>autoinganna</a:t>
            </a:r>
            <a:r>
              <a:t>.</a:t>
            </a:r>
          </a:p>
          <a:p>
            <a:pPr algn="just">
              <a:buBlip>
                <a:blip r:embed="rId2"/>
              </a:buBlip>
            </a:pPr>
            <a:r>
              <a:t>Ci è forse utile questo </a:t>
            </a:r>
            <a:r>
              <a:rPr u="sng"/>
              <a:t>autoinganno</a:t>
            </a:r>
            <a:r>
              <a:t>? </a:t>
            </a:r>
            <a:r>
              <a:rPr u="sng"/>
              <a:t>Dipende</a:t>
            </a:r>
            <a:r>
              <a:t>. Da che cosa? Da che carattere si ha. "Il carattere è il destino di un uomo" sostiene Eraclito. Condivido.    </a:t>
            </a:r>
          </a:p>
        </p:txBody>
      </p:sp>
      <p:sp>
        <p:nvSpPr>
          <p:cNvPr id="225" name="Shape 225"/>
          <p:cNvSpPr/>
          <p:nvPr>
            <p:ph type="sldNum" sz="quarter" idx="2"/>
          </p:nvPr>
        </p:nvSpPr>
        <p:spPr>
          <a:xfrm>
            <a:off x="6288802" y="9194800"/>
            <a:ext cx="426257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>
            <p:ph type="body" idx="13"/>
          </p:nvPr>
        </p:nvSpPr>
        <p:spPr>
          <a:xfrm>
            <a:off x="1270000" y="6369050"/>
            <a:ext cx="10464800" cy="1037359"/>
          </a:xfrm>
          <a:prstGeom prst="rect">
            <a:avLst/>
          </a:prstGeom>
        </p:spPr>
        <p:txBody>
          <a:bodyPr/>
          <a:lstStyle/>
          <a:p>
            <a:pPr/>
            <a:r>
              <a:t>–Jarabedepalo (dalla canzone "Depende": https://vimeo.com/44166894).</a:t>
            </a:r>
          </a:p>
        </p:txBody>
      </p:sp>
      <p:sp>
        <p:nvSpPr>
          <p:cNvPr id="228" name="Shape 228"/>
          <p:cNvSpPr/>
          <p:nvPr>
            <p:ph type="body" idx="14"/>
          </p:nvPr>
        </p:nvSpPr>
        <p:spPr>
          <a:xfrm>
            <a:off x="1270000" y="4206899"/>
            <a:ext cx="10464800" cy="1339802"/>
          </a:xfrm>
          <a:prstGeom prst="rect">
            <a:avLst/>
          </a:prstGeom>
        </p:spPr>
        <p:txBody>
          <a:bodyPr/>
          <a:lstStyle/>
          <a:p>
            <a:pPr/>
            <a:r>
              <a:t>“Depende, da qué depende? / Da segùn como se mire, todo depende”.</a:t>
            </a:r>
          </a:p>
        </p:txBody>
      </p:sp>
      <p:sp>
        <p:nvSpPr>
          <p:cNvPr id="229" name="Shape 229"/>
          <p:cNvSpPr/>
          <p:nvPr>
            <p:ph type="sldNum" sz="quarter" idx="2"/>
          </p:nvPr>
        </p:nvSpPr>
        <p:spPr>
          <a:xfrm>
            <a:off x="6311535" y="9194800"/>
            <a:ext cx="380790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just">
              <a:buSzTx/>
              <a:buNone/>
            </a:lvl1pPr>
          </a:lstStyle>
          <a:p>
            <a:pPr/>
            <a:r>
              <a:t>Se prendere coscienza del proprio essere mortali significa paralizzarsi e non vivere più, allora tanto meglio autoingannarsi. Se si ha invece sufficiente forza d'animo per trarre dal terribile pensiero della propria morte nuova linfa per continuare a vivere, allora si può sopportare – senza rimanerne travolti - il pensiero della morte.</a:t>
            </a:r>
          </a:p>
        </p:txBody>
      </p:sp>
      <p:sp>
        <p:nvSpPr>
          <p:cNvPr id="232" name="Shape 232"/>
          <p:cNvSpPr/>
          <p:nvPr>
            <p:ph type="sldNum" sz="quarter" idx="2"/>
          </p:nvPr>
        </p:nvSpPr>
        <p:spPr>
          <a:xfrm>
            <a:off x="6287538" y="9194800"/>
            <a:ext cx="428784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</a:pPr>
            <a:r>
              <a:t>I coraggiosi samurai è proprio grazie a questo pensiero che riuscivano a </a:t>
            </a:r>
            <a:r>
              <a:rPr u="sng"/>
              <a:t>vivere di più</a:t>
            </a:r>
            <a:r>
              <a:t>, immaginandosi morire nelle più diverse circostanze: colpiti da una freccia o da una sciabolata in battaglia, oppure accoltellati o avvelenati in una taverna. Paradossalmente il pensiero della morte </a:t>
            </a:r>
            <a:r>
              <a:rPr u="sng"/>
              <a:t>onnipresente</a:t>
            </a:r>
            <a:r>
              <a:t> li teneva in vita più a lungo.</a:t>
            </a:r>
          </a:p>
        </p:txBody>
      </p:sp>
      <p:sp>
        <p:nvSpPr>
          <p:cNvPr id="235" name="Shape 235"/>
          <p:cNvSpPr/>
          <p:nvPr>
            <p:ph type="sldNum" sz="quarter" idx="2"/>
          </p:nvPr>
        </p:nvSpPr>
        <p:spPr>
          <a:xfrm>
            <a:off x="6297137" y="9194800"/>
            <a:ext cx="409586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>
            <p:ph type="body" idx="13"/>
          </p:nvPr>
        </p:nvSpPr>
        <p:spPr>
          <a:xfrm>
            <a:off x="1462830" y="6992283"/>
            <a:ext cx="10464800" cy="571501"/>
          </a:xfrm>
          <a:prstGeom prst="rect">
            <a:avLst/>
          </a:prstGeom>
        </p:spPr>
        <p:txBody>
          <a:bodyPr/>
          <a:lstStyle/>
          <a:p>
            <a:pPr/>
            <a:r>
              <a:t>–Montaigne (p. 110).</a:t>
            </a:r>
          </a:p>
        </p:txBody>
      </p:sp>
      <p:sp>
        <p:nvSpPr>
          <p:cNvPr id="238" name="Shape 238"/>
          <p:cNvSpPr/>
          <p:nvPr>
            <p:ph type="body" idx="14"/>
          </p:nvPr>
        </p:nvSpPr>
        <p:spPr>
          <a:xfrm>
            <a:off x="1462830" y="2798853"/>
            <a:ext cx="10464800" cy="3206702"/>
          </a:xfrm>
          <a:prstGeom prst="rect">
            <a:avLst/>
          </a:prstGeom>
        </p:spPr>
        <p:txBody>
          <a:bodyPr/>
          <a:lstStyle/>
          <a:p>
            <a:pPr/>
            <a:r>
              <a:t>“La meditazione della morte è meditazione della libertà. Chi ha imparato a morire, ha disimparato a servire. Il saper morire ci affranca da ogni soggezione e costrizione”.</a:t>
            </a:r>
          </a:p>
        </p:txBody>
      </p:sp>
      <p:sp>
        <p:nvSpPr>
          <p:cNvPr id="239" name="Shape 239"/>
          <p:cNvSpPr/>
          <p:nvPr>
            <p:ph type="sldNum" sz="quarter" idx="2"/>
          </p:nvPr>
        </p:nvSpPr>
        <p:spPr>
          <a:xfrm>
            <a:off x="6308631" y="9194800"/>
            <a:ext cx="386599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1494" indent="-531494" algn="just" defTabSz="425195">
              <a:spcBef>
                <a:spcPts val="3300"/>
              </a:spcBef>
              <a:buBlip>
                <a:blip r:embed="rId2"/>
              </a:buBlip>
              <a:defRPr sz="3348"/>
            </a:pPr>
            <a:r>
              <a:t>Il "</a:t>
            </a:r>
            <a:r>
              <a:rPr u="sng"/>
              <a:t>memento mori</a:t>
            </a:r>
            <a:r>
              <a:t>", come dicevano i Latini, cioè il ricordarsi che si dovrà morire, può liberarci dalle catene che ci assoggettano e ci costringono? </a:t>
            </a:r>
          </a:p>
          <a:p>
            <a:pPr marL="531494" indent="-531494" algn="just" defTabSz="425195">
              <a:spcBef>
                <a:spcPts val="3300"/>
              </a:spcBef>
              <a:buBlip>
                <a:blip r:embed="rId2"/>
              </a:buBlip>
              <a:defRPr sz="3348"/>
            </a:pPr>
            <a:r>
              <a:t>In tutta sincerità, trovo che sia una </a:t>
            </a:r>
            <a:r>
              <a:rPr u="sng"/>
              <a:t>pia illusione</a:t>
            </a:r>
            <a:r>
              <a:t>. Come si può, anche solo a livello intellettuale, "saper morire"? A rigor di logica, non lo si può sapere finché non si muore. E una volta morti, davvero ci sarà servito? Nessuno è tornato indietro a riferircelo. </a:t>
            </a:r>
          </a:p>
        </p:txBody>
      </p:sp>
      <p:sp>
        <p:nvSpPr>
          <p:cNvPr id="242" name="Shape 242"/>
          <p:cNvSpPr/>
          <p:nvPr>
            <p:ph type="sldNum" sz="quarter" idx="2"/>
          </p:nvPr>
        </p:nvSpPr>
        <p:spPr>
          <a:xfrm>
            <a:off x="6287665" y="9194800"/>
            <a:ext cx="428530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–Montaigne (p. 113).</a:t>
            </a:r>
          </a:p>
        </p:txBody>
      </p:sp>
      <p:sp>
        <p:nvSpPr>
          <p:cNvPr id="245" name="Shape 245"/>
          <p:cNvSpPr/>
          <p:nvPr>
            <p:ph type="body" idx="14"/>
          </p:nvPr>
        </p:nvSpPr>
        <p:spPr>
          <a:xfrm>
            <a:off x="1270000" y="2210630"/>
            <a:ext cx="10464800" cy="3829001"/>
          </a:xfrm>
          <a:prstGeom prst="rect">
            <a:avLst/>
          </a:prstGeom>
        </p:spPr>
        <p:txBody>
          <a:bodyPr/>
          <a:lstStyle/>
          <a:p>
            <a:pPr/>
            <a:r>
              <a:t>“Io voglio che si agisca e si prolunghino le faccende della vita finché si può, e che la morte mi trovi mentre pianto i miei cavoli, ma incurante di essa, e ancor più del mio giardino non terminato”.</a:t>
            </a:r>
          </a:p>
        </p:txBody>
      </p:sp>
      <p:sp>
        <p:nvSpPr>
          <p:cNvPr id="246" name="Shape 246"/>
          <p:cNvSpPr/>
          <p:nvPr>
            <p:ph type="sldNum" sz="quarter" idx="2"/>
          </p:nvPr>
        </p:nvSpPr>
        <p:spPr>
          <a:xfrm>
            <a:off x="6261521" y="9194800"/>
            <a:ext cx="480819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74344" indent="-474344" algn="just" defTabSz="379475">
              <a:spcBef>
                <a:spcPts val="2900"/>
              </a:spcBef>
              <a:buBlip>
                <a:blip r:embed="rId2"/>
              </a:buBlip>
              <a:defRPr sz="2988"/>
            </a:pPr>
            <a:r>
              <a:t>Il pensiero costante della morte non implica la rinuncia a una propria progettualità di vita; non significa rinunciare a fare progetti, che poi altro non vorrebbe dire che rinunciare a vivere. Affatto. Almeno secondo Montaigne.</a:t>
            </a:r>
          </a:p>
          <a:p>
            <a:pPr marL="474344" indent="-474344" algn="just" defTabSz="379475">
              <a:spcBef>
                <a:spcPts val="2900"/>
              </a:spcBef>
              <a:buBlip>
                <a:blip r:embed="rId2"/>
              </a:buBlip>
              <a:defRPr sz="2988"/>
            </a:pPr>
            <a:r>
              <a:t>Il "giardino" di cui lui ci parla è destino che non verrà mai terminato. Qualsiasi cosa si stia facendo, la morte ce la troncherà cogliendo alla sprovvista e seppellendo con noi anche i nostri piani, i nostri sforzi, quali che siano.</a:t>
            </a:r>
          </a:p>
        </p:txBody>
      </p:sp>
      <p:sp>
        <p:nvSpPr>
          <p:cNvPr id="249" name="Shape 249"/>
          <p:cNvSpPr/>
          <p:nvPr>
            <p:ph type="sldNum" sz="quarter" idx="2"/>
          </p:nvPr>
        </p:nvSpPr>
        <p:spPr>
          <a:xfrm>
            <a:off x="6293096" y="9194800"/>
            <a:ext cx="417669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/>
          <p:nvPr>
            <p:ph type="body" idx="13"/>
          </p:nvPr>
        </p:nvSpPr>
        <p:spPr>
          <a:xfrm>
            <a:off x="1270000" y="6369050"/>
            <a:ext cx="10464800" cy="571500"/>
          </a:xfrm>
          <a:prstGeom prst="rect">
            <a:avLst/>
          </a:prstGeom>
        </p:spPr>
        <p:txBody>
          <a:bodyPr/>
          <a:lstStyle/>
          <a:p>
            <a:pPr/>
            <a:r>
              <a:t>– Montaigne (p. 114).</a:t>
            </a:r>
          </a:p>
        </p:txBody>
      </p:sp>
      <p:sp>
        <p:nvSpPr>
          <p:cNvPr id="252" name="Shape 252"/>
          <p:cNvSpPr/>
          <p:nvPr>
            <p:ph type="body" idx="14"/>
          </p:nvPr>
        </p:nvSpPr>
        <p:spPr>
          <a:xfrm>
            <a:off x="1270000" y="4206899"/>
            <a:ext cx="10464800" cy="1339802"/>
          </a:xfrm>
          <a:prstGeom prst="rect">
            <a:avLst/>
          </a:prstGeom>
        </p:spPr>
        <p:txBody>
          <a:bodyPr/>
          <a:lstStyle/>
          <a:p>
            <a:pPr/>
            <a:r>
              <a:t>“Chi insegnasse agli uomini a morire, insegnerebbe loro a vivere”.</a:t>
            </a:r>
          </a:p>
        </p:txBody>
      </p:sp>
      <p:sp>
        <p:nvSpPr>
          <p:cNvPr id="253" name="Shape 253"/>
          <p:cNvSpPr/>
          <p:nvPr>
            <p:ph type="sldNum" sz="quarter" idx="2"/>
          </p:nvPr>
        </p:nvSpPr>
        <p:spPr>
          <a:xfrm>
            <a:off x="6290065" y="9194800"/>
            <a:ext cx="423731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defTabSz="429768">
              <a:spcBef>
                <a:spcPts val="3300"/>
              </a:spcBef>
              <a:buSzTx/>
              <a:buNone/>
              <a:defRPr sz="3384"/>
            </a:pPr>
            <a:r>
              <a:t>Peccato che non si possa insegnare né a vivere né tanto meno a morire. Secondo me si può solo insegnare a </a:t>
            </a:r>
            <a:r>
              <a:rPr u="sng"/>
              <a:t>lottare</a:t>
            </a:r>
            <a:r>
              <a:t>. La mia concezione della vita e della morte ha a che fare con la condizione di lotta. La prima cosa che un lottatore impara, sulla propria pelle, è a </a:t>
            </a:r>
            <a:r>
              <a:rPr u="sng"/>
              <a:t>con-vivere</a:t>
            </a:r>
            <a:r>
              <a:t>, cioè </a:t>
            </a:r>
            <a:r>
              <a:rPr u="sng"/>
              <a:t>vivere-con</a:t>
            </a:r>
            <a:r>
              <a:t> la sofferenza. La mia filosofia è riconducibile al pensiero dei grandi tragici greci (Eschilo, Sofocle ed Euripide): </a:t>
            </a:r>
            <a:r>
              <a:rPr u="sng"/>
              <a:t>più si conosce e più si soffre</a:t>
            </a:r>
            <a:r>
              <a:t>.</a:t>
            </a:r>
          </a:p>
        </p:txBody>
      </p:sp>
      <p:sp>
        <p:nvSpPr>
          <p:cNvPr id="256" name="Shape 256"/>
          <p:cNvSpPr/>
          <p:nvPr>
            <p:ph type="sldNum" sz="quarter" idx="2"/>
          </p:nvPr>
        </p:nvSpPr>
        <p:spPr>
          <a:xfrm>
            <a:off x="6298400" y="9194800"/>
            <a:ext cx="407060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7850" y="2940050"/>
            <a:ext cx="4835922" cy="6108700"/>
          </a:xfrm>
          <a:prstGeom prst="rect">
            <a:avLst/>
          </a:prstGeom>
        </p:spPr>
      </p:pic>
      <p:sp>
        <p:nvSpPr>
          <p:cNvPr id="259" name="Shape 2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Edipo accecato</a:t>
            </a:r>
          </a:p>
        </p:txBody>
      </p:sp>
      <p:sp>
        <p:nvSpPr>
          <p:cNvPr id="260" name="Shape 260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defTabSz="429768">
              <a:spcBef>
                <a:spcPts val="3300"/>
              </a:spcBef>
              <a:buSzTx/>
              <a:buNone/>
              <a:defRPr sz="3384"/>
            </a:pPr>
            <a:r>
              <a:t>Pensate al povero Edipo... quand'è che si acceca? Quando viene a </a:t>
            </a:r>
            <a:r>
              <a:rPr u="sng"/>
              <a:t>conoscenza</a:t>
            </a:r>
            <a:r>
              <a:t> del misfatto inconsapevolmente commesso: aver giaciuto con sua madre. </a:t>
            </a:r>
          </a:p>
        </p:txBody>
      </p:sp>
      <p:sp>
        <p:nvSpPr>
          <p:cNvPr id="261" name="Shape 261"/>
          <p:cNvSpPr/>
          <p:nvPr>
            <p:ph type="sldNum" sz="quarter" idx="2"/>
          </p:nvPr>
        </p:nvSpPr>
        <p:spPr>
          <a:xfrm>
            <a:off x="6211761" y="9194800"/>
            <a:ext cx="454801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7850" y="2940050"/>
            <a:ext cx="4835922" cy="6108700"/>
          </a:xfrm>
          <a:prstGeom prst="rect">
            <a:avLst/>
          </a:prstGeom>
        </p:spPr>
      </p:pic>
      <p:sp>
        <p:nvSpPr>
          <p:cNvPr id="264" name="Shape 2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Conoscenza = sofferenza</a:t>
            </a:r>
          </a:p>
        </p:txBody>
      </p:sp>
      <p:sp>
        <p:nvSpPr>
          <p:cNvPr id="265" name="Shape 265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defTabSz="452627">
              <a:spcBef>
                <a:spcPts val="3500"/>
              </a:spcBef>
              <a:buSzTx/>
              <a:buNone/>
              <a:defRPr sz="3564"/>
            </a:pPr>
            <a:r>
              <a:t>La </a:t>
            </a:r>
            <a:r>
              <a:rPr u="sng"/>
              <a:t>conoscenza è sofferenza</a:t>
            </a:r>
            <a:r>
              <a:t>. Ma questa sofferenza ci è indispensabile per vivere. Lottare, soffrire, sopportare, conoscere... tutto questo è vivere!</a:t>
            </a:r>
          </a:p>
        </p:txBody>
      </p:sp>
      <p:sp>
        <p:nvSpPr>
          <p:cNvPr id="266" name="Shape 266"/>
          <p:cNvSpPr/>
          <p:nvPr>
            <p:ph type="sldNum" sz="quarter" idx="2"/>
          </p:nvPr>
        </p:nvSpPr>
        <p:spPr>
          <a:xfrm>
            <a:off x="6257228" y="9194800"/>
            <a:ext cx="409334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>
            <p:ph type="body" idx="13"/>
          </p:nvPr>
        </p:nvSpPr>
        <p:spPr>
          <a:xfrm>
            <a:off x="1270000" y="7149556"/>
            <a:ext cx="10464800" cy="571500"/>
          </a:xfrm>
          <a:prstGeom prst="rect">
            <a:avLst/>
          </a:prstGeom>
        </p:spPr>
        <p:txBody>
          <a:bodyPr/>
          <a:lstStyle/>
          <a:p>
            <a:pPr/>
            <a:r>
              <a:t>–Montaigne (p. 118).</a:t>
            </a:r>
          </a:p>
        </p:txBody>
      </p:sp>
      <p:sp>
        <p:nvSpPr>
          <p:cNvPr id="269" name="Shape 269"/>
          <p:cNvSpPr/>
          <p:nvPr>
            <p:ph type="body" idx="14"/>
          </p:nvPr>
        </p:nvSpPr>
        <p:spPr>
          <a:xfrm>
            <a:off x="1202206" y="1822780"/>
            <a:ext cx="11080516" cy="4451301"/>
          </a:xfrm>
          <a:prstGeom prst="rect">
            <a:avLst/>
          </a:prstGeom>
        </p:spPr>
        <p:txBody>
          <a:bodyPr/>
          <a:lstStyle/>
          <a:p>
            <a:pPr/>
            <a:r>
              <a:t>“Come la nostra nascita ci ha portato la nascita di tutte le cose, così la nostra morte produrrà la morte di tutte le cose. Perciò è uguale follia piangere perché di qui a cent'anni non saremo in vita, come piangere perché non vivevamo cent'anni fa”.</a:t>
            </a:r>
          </a:p>
        </p:txBody>
      </p:sp>
      <p:sp>
        <p:nvSpPr>
          <p:cNvPr id="270" name="Shape 270"/>
          <p:cNvSpPr/>
          <p:nvPr>
            <p:ph type="sldNum" sz="quarter" idx="2"/>
          </p:nvPr>
        </p:nvSpPr>
        <p:spPr>
          <a:xfrm>
            <a:off x="6261395" y="9194800"/>
            <a:ext cx="481071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 consolazione intellettuale</a:t>
            </a:r>
          </a:p>
        </p:txBody>
      </p:sp>
      <p:sp>
        <p:nvSpPr>
          <p:cNvPr id="273" name="Shape 27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</a:pPr>
            <a:r>
              <a:t>Tutte le argomentazioni addotte da Montaigne, seppur valide e – per certi versi – encomiabili, si riferiscono a un certo tipo di consolazione che definirei: </a:t>
            </a:r>
            <a:r>
              <a:rPr u="sng"/>
              <a:t>intellettuale</a:t>
            </a:r>
            <a:r>
              <a:t>. Tenete presente che consolare l'intelletto è più facile che consolare la carne sofferente...</a:t>
            </a:r>
          </a:p>
        </p:txBody>
      </p:sp>
      <p:sp>
        <p:nvSpPr>
          <p:cNvPr id="274" name="Shape 274"/>
          <p:cNvSpPr/>
          <p:nvPr>
            <p:ph type="sldNum" sz="quarter" idx="2"/>
          </p:nvPr>
        </p:nvSpPr>
        <p:spPr>
          <a:xfrm>
            <a:off x="6270993" y="9194800"/>
            <a:ext cx="461874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7850" y="2940050"/>
            <a:ext cx="4835922" cy="6108700"/>
          </a:xfrm>
          <a:prstGeom prst="rect">
            <a:avLst/>
          </a:prstGeom>
        </p:spPr>
      </p:pic>
      <p:sp>
        <p:nvSpPr>
          <p:cNvPr id="277" name="Shape 2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L'obiezione di Epicuro</a:t>
            </a:r>
          </a:p>
        </p:txBody>
      </p:sp>
      <p:sp>
        <p:nvSpPr>
          <p:cNvPr id="278" name="Shape 278"/>
          <p:cNvSpPr/>
          <p:nvPr>
            <p:ph type="body" sz="half" idx="1"/>
          </p:nvPr>
        </p:nvSpPr>
        <p:spPr>
          <a:xfrm>
            <a:off x="1270000" y="2743200"/>
            <a:ext cx="5270500" cy="6096000"/>
          </a:xfrm>
          <a:prstGeom prst="rect">
            <a:avLst/>
          </a:prstGeom>
        </p:spPr>
        <p:txBody>
          <a:bodyPr/>
          <a:lstStyle/>
          <a:p>
            <a:pPr marL="0" indent="0" algn="just" defTabSz="393192">
              <a:spcBef>
                <a:spcPts val="3000"/>
              </a:spcBef>
              <a:buSzTx/>
              <a:buNone/>
              <a:defRPr sz="3096"/>
            </a:pPr>
            <a:r>
              <a:t>Montaigne in realtà riprende e amplia la precedente, validissima obiezione di Epicuro: quando c'è la vita, non c'è la morte; quando c'è la morte, invece, non c'è la vita; dunque, </a:t>
            </a:r>
            <a:r>
              <a:rPr u="sng"/>
              <a:t>perché preoccuparsi</a:t>
            </a:r>
            <a:r>
              <a:t>?</a:t>
            </a:r>
          </a:p>
        </p:txBody>
      </p:sp>
      <p:sp>
        <p:nvSpPr>
          <p:cNvPr id="279" name="Shape 279"/>
          <p:cNvSpPr/>
          <p:nvPr>
            <p:ph type="sldNum" sz="quarter" idx="2"/>
          </p:nvPr>
        </p:nvSpPr>
        <p:spPr>
          <a:xfrm>
            <a:off x="6214286" y="9194800"/>
            <a:ext cx="452275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/>
          <p:nvPr>
            <p:ph type="body" idx="1"/>
          </p:nvPr>
        </p:nvSpPr>
        <p:spPr>
          <a:xfrm>
            <a:off x="1270000" y="558801"/>
            <a:ext cx="10464800" cy="8636000"/>
          </a:xfrm>
          <a:prstGeom prst="rect">
            <a:avLst/>
          </a:prstGeom>
        </p:spPr>
        <p:txBody>
          <a:bodyPr/>
          <a:lstStyle/>
          <a:p>
            <a:pPr marL="0" indent="0" algn="just" defTabSz="393192">
              <a:spcBef>
                <a:spcPts val="3000"/>
              </a:spcBef>
              <a:buSzTx/>
              <a:buNone/>
              <a:defRPr sz="3096"/>
            </a:pPr>
            <a:r>
              <a:t>C'è chi si consola così e chi, d'altra parte, preferirebbe aver vissuto cent'anni prima ed essere ancora vivo fra cent'anni. Essendo impossibile la prima cosa, a meno che non s'inventi una qualche "macchina del tempo", ed essendo altamente improbabile la seconda, allora - giocoforza - ci si dovrebbe rassegnare. A chi piace, si beva pure questa consolazione intellettuale. Io non me la bevo, perciò preferisco la condizione della lotta, per la quale: </a:t>
            </a:r>
            <a:r>
              <a:rPr u="sng"/>
              <a:t>se ci si arrende, che gusto c'è</a:t>
            </a:r>
            <a:r>
              <a:t>? Il mio atteggiamento ha un nome: </a:t>
            </a:r>
            <a:r>
              <a:rPr u="sng"/>
              <a:t>titanismo</a:t>
            </a:r>
            <a:r>
              <a:t>. Esso impone di lottare comunque, nonostante la </a:t>
            </a:r>
            <a:r>
              <a:rPr u="sng"/>
              <a:t>velleità</a:t>
            </a:r>
            <a:r>
              <a:t> della lotta.</a:t>
            </a:r>
          </a:p>
        </p:txBody>
      </p:sp>
      <p:sp>
        <p:nvSpPr>
          <p:cNvPr id="282" name="Shape 282"/>
          <p:cNvSpPr/>
          <p:nvPr>
            <p:ph type="sldNum" sz="quarter" idx="2"/>
          </p:nvPr>
        </p:nvSpPr>
        <p:spPr>
          <a:xfrm>
            <a:off x="6261521" y="9194800"/>
            <a:ext cx="480819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>
            <p:ph type="body" idx="13"/>
          </p:nvPr>
        </p:nvSpPr>
        <p:spPr>
          <a:xfrm>
            <a:off x="1270000" y="6369050"/>
            <a:ext cx="10464800" cy="571500"/>
          </a:xfrm>
          <a:prstGeom prst="rect">
            <a:avLst/>
          </a:prstGeom>
        </p:spPr>
        <p:txBody>
          <a:bodyPr/>
          <a:lstStyle/>
          <a:p>
            <a:pPr/>
            <a:r>
              <a:t>–Montaigne (p. 120).</a:t>
            </a:r>
          </a:p>
        </p:txBody>
      </p:sp>
      <p:sp>
        <p:nvSpPr>
          <p:cNvPr id="285" name="Shape 285"/>
          <p:cNvSpPr/>
          <p:nvPr>
            <p:ph type="body" idx="14"/>
          </p:nvPr>
        </p:nvSpPr>
        <p:spPr>
          <a:xfrm>
            <a:off x="1270000" y="3584599"/>
            <a:ext cx="10464800" cy="2584402"/>
          </a:xfrm>
          <a:prstGeom prst="rect">
            <a:avLst/>
          </a:prstGeom>
        </p:spPr>
        <p:txBody>
          <a:bodyPr/>
          <a:lstStyle/>
          <a:p>
            <a:pPr/>
            <a:r>
              <a:t>“La vita in sé non è né un bene né un male: è la sede del bene e del male secondo quale voi decidete di accogliere”.</a:t>
            </a:r>
          </a:p>
        </p:txBody>
      </p:sp>
      <p:sp>
        <p:nvSpPr>
          <p:cNvPr id="286" name="Shape 286"/>
          <p:cNvSpPr/>
          <p:nvPr>
            <p:ph type="sldNum" sz="quarter" idx="2"/>
          </p:nvPr>
        </p:nvSpPr>
        <p:spPr>
          <a:xfrm>
            <a:off x="6235377" y="9194800"/>
            <a:ext cx="533106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Il teorema della pistola</a:t>
            </a:r>
          </a:p>
        </p:txBody>
      </p:sp>
      <p:sp>
        <p:nvSpPr>
          <p:cNvPr id="289" name="Shape 28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just">
              <a:buSzTx/>
              <a:buNone/>
            </a:lvl1pPr>
          </a:lstStyle>
          <a:p>
            <a:pPr/>
            <a:r>
              <a:t>Una pistola in sé e per sé non è né buona né cattiva, è solo una pistola. Tutto dipende da chi la impugna, se lo fa per compiere qualcosa di buono, come potrebbe essere difendersi, o di cattivo, come uccidere deliberatamente qualcuno. </a:t>
            </a:r>
          </a:p>
        </p:txBody>
      </p:sp>
      <p:sp>
        <p:nvSpPr>
          <p:cNvPr id="290" name="Shape 290"/>
          <p:cNvSpPr/>
          <p:nvPr>
            <p:ph type="sldNum" sz="quarter" idx="2"/>
          </p:nvPr>
        </p:nvSpPr>
        <p:spPr>
          <a:xfrm>
            <a:off x="6271751" y="9194800"/>
            <a:ext cx="460358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/>
          <p:nvPr>
            <p:ph type="body" idx="13"/>
          </p:nvPr>
        </p:nvSpPr>
        <p:spPr>
          <a:xfrm>
            <a:off x="1270000" y="7884174"/>
            <a:ext cx="10464800" cy="571500"/>
          </a:xfrm>
          <a:prstGeom prst="rect">
            <a:avLst/>
          </a:prstGeom>
        </p:spPr>
        <p:txBody>
          <a:bodyPr/>
          <a:lstStyle/>
          <a:p>
            <a:pPr/>
            <a:r>
              <a:t>–Montaigne (p. 122).</a:t>
            </a:r>
          </a:p>
        </p:txBody>
      </p:sp>
      <p:sp>
        <p:nvSpPr>
          <p:cNvPr id="293" name="Shape 293"/>
          <p:cNvSpPr/>
          <p:nvPr>
            <p:ph type="body" idx="14"/>
          </p:nvPr>
        </p:nvSpPr>
        <p:spPr>
          <a:xfrm>
            <a:off x="1270000" y="1449147"/>
            <a:ext cx="10464800" cy="5695902"/>
          </a:xfrm>
          <a:prstGeom prst="rect">
            <a:avLst/>
          </a:prstGeom>
        </p:spPr>
        <p:txBody>
          <a:bodyPr/>
          <a:lstStyle/>
          <a:p>
            <a:pPr/>
            <a:r>
              <a:t>“In qualsiasi momento la vostra vita finisca, è già tutta intera. L'utilità del vivere non è nella durata, ma nell'uso: qualcuno ha vissuto a lungo, pur avendo vissuto poco; badateci finché ci siete. Dipende dalla vostra volontà, non dal numero degli anni, l'aver vissuto abbastanza”.</a:t>
            </a:r>
          </a:p>
        </p:txBody>
      </p:sp>
      <p:sp>
        <p:nvSpPr>
          <p:cNvPr id="294" name="Shape 294"/>
          <p:cNvSpPr/>
          <p:nvPr>
            <p:ph type="sldNum" sz="quarter" idx="2"/>
          </p:nvPr>
        </p:nvSpPr>
        <p:spPr>
          <a:xfrm>
            <a:off x="6263921" y="9194800"/>
            <a:ext cx="476019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Seneca e la qualità della vita</a:t>
            </a:r>
          </a:p>
        </p:txBody>
      </p:sp>
      <p:sp>
        <p:nvSpPr>
          <p:cNvPr id="297" name="Shape 297"/>
          <p:cNvSpPr/>
          <p:nvPr>
            <p:ph type="body" idx="1"/>
          </p:nvPr>
        </p:nvSpPr>
        <p:spPr>
          <a:xfrm>
            <a:off x="1269999" y="2743200"/>
            <a:ext cx="10464801" cy="6292647"/>
          </a:xfrm>
          <a:prstGeom prst="rect">
            <a:avLst/>
          </a:prstGeom>
        </p:spPr>
        <p:txBody>
          <a:bodyPr/>
          <a:lstStyle/>
          <a:p>
            <a:pPr marL="0" indent="0" algn="just" defTabSz="379475">
              <a:spcBef>
                <a:spcPts val="2900"/>
              </a:spcBef>
              <a:buSzTx/>
              <a:buNone/>
              <a:defRPr sz="2988"/>
            </a:pPr>
            <a:r>
              <a:t>Parole belle, parole encomiabili, quelle appena lette di Montaigne; parole che riconducono alla filosofia senecana. Seneca – prima di Montaigne – pone l'accento sull'importanza della </a:t>
            </a:r>
            <a:r>
              <a:rPr u="sng"/>
              <a:t>qualità</a:t>
            </a:r>
            <a:r>
              <a:t> più che della quantità della vita e sostiene che più che preoccuparsi di dover vivere poco, ci si dovrebbe preoccupare piuttosto a </a:t>
            </a:r>
            <a:r>
              <a:rPr u="sng"/>
              <a:t>vivere bene</a:t>
            </a:r>
            <a:r>
              <a:t> ogni singolo momento che ci è concesso, senza sprecare in futilità anche un solo istante. </a:t>
            </a:r>
          </a:p>
        </p:txBody>
      </p:sp>
      <p:sp>
        <p:nvSpPr>
          <p:cNvPr id="298" name="Shape 298"/>
          <p:cNvSpPr/>
          <p:nvPr>
            <p:ph type="sldNum" sz="quarter" idx="2"/>
          </p:nvPr>
        </p:nvSpPr>
        <p:spPr>
          <a:xfrm>
            <a:off x="6277308" y="9194800"/>
            <a:ext cx="449244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>
            <p:ph type="body" idx="13"/>
          </p:nvPr>
        </p:nvSpPr>
        <p:spPr>
          <a:xfrm>
            <a:off x="1270000" y="6654800"/>
            <a:ext cx="10464800" cy="571500"/>
          </a:xfrm>
          <a:prstGeom prst="rect">
            <a:avLst/>
          </a:prstGeom>
        </p:spPr>
        <p:txBody>
          <a:bodyPr/>
          <a:lstStyle/>
          <a:p>
            <a:pPr/>
            <a:r>
              <a:t>–Montaigne (p. 123).</a:t>
            </a:r>
          </a:p>
        </p:txBody>
      </p:sp>
      <p:sp>
        <p:nvSpPr>
          <p:cNvPr id="301" name="Shape 301"/>
          <p:cNvSpPr/>
          <p:nvPr>
            <p:ph type="body" idx="14"/>
          </p:nvPr>
        </p:nvSpPr>
        <p:spPr>
          <a:xfrm>
            <a:off x="1270000" y="2533699"/>
            <a:ext cx="10464800" cy="3829001"/>
          </a:xfrm>
          <a:prstGeom prst="rect">
            <a:avLst/>
          </a:prstGeom>
        </p:spPr>
        <p:txBody>
          <a:bodyPr/>
          <a:lstStyle/>
          <a:p>
            <a:pPr/>
            <a:r>
              <a:t>“Perché temi il tuo ultimo giorno? Esso non contribuisce alla tua morte più di ciascuno degli altri. L'ultimo passo non causa la stanchezza: la fa manifesta. Tutti i giorni vanno verso la morte, l'ultimo ci arriva”.</a:t>
            </a:r>
          </a:p>
        </p:txBody>
      </p:sp>
      <p:sp>
        <p:nvSpPr>
          <p:cNvPr id="302" name="Shape 302"/>
          <p:cNvSpPr/>
          <p:nvPr>
            <p:ph type="sldNum" sz="quarter" idx="2"/>
          </p:nvPr>
        </p:nvSpPr>
        <p:spPr>
          <a:xfrm>
            <a:off x="6248386" y="9194800"/>
            <a:ext cx="507089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 democrazia della morte</a:t>
            </a:r>
          </a:p>
        </p:txBody>
      </p:sp>
      <p:sp>
        <p:nvSpPr>
          <p:cNvPr id="305" name="Shape 305"/>
          <p:cNvSpPr/>
          <p:nvPr>
            <p:ph type="body" idx="1"/>
          </p:nvPr>
        </p:nvSpPr>
        <p:spPr>
          <a:xfrm>
            <a:off x="1270000" y="2743200"/>
            <a:ext cx="10464800" cy="5740400"/>
          </a:xfrm>
          <a:prstGeom prst="rect">
            <a:avLst/>
          </a:prstGeom>
        </p:spPr>
        <p:txBody>
          <a:bodyPr/>
          <a:lstStyle/>
          <a:p>
            <a:pPr marL="0" indent="0" algn="just">
              <a:buSzTx/>
              <a:buNone/>
            </a:pPr>
            <a:r>
              <a:t>Le argomentazioni di Epicuro, Seneca, Montaigne, a me perlomeno – non so voi –, consolano poco, aiutano solo a comprendere un po' meglio la </a:t>
            </a:r>
            <a:r>
              <a:rPr u="sng"/>
              <a:t>realtà democratica della morte</a:t>
            </a:r>
            <a:r>
              <a:t>. Essa è infatti la più manifesta e lampante forma di </a:t>
            </a:r>
            <a:r>
              <a:rPr u="sng"/>
              <a:t>democrazia della vita</a:t>
            </a:r>
            <a:r>
              <a:t>. Tutti dobbiamo morire.</a:t>
            </a:r>
          </a:p>
        </p:txBody>
      </p:sp>
      <p:sp>
        <p:nvSpPr>
          <p:cNvPr id="306" name="Shape 306"/>
          <p:cNvSpPr/>
          <p:nvPr>
            <p:ph type="sldNum" sz="quarter" idx="2"/>
          </p:nvPr>
        </p:nvSpPr>
        <p:spPr>
          <a:xfrm>
            <a:off x="6271120" y="9194800"/>
            <a:ext cx="461621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/>
          <p:nvPr>
            <p:ph type="title"/>
          </p:nvPr>
        </p:nvSpPr>
        <p:spPr>
          <a:xfrm>
            <a:off x="1270000" y="203200"/>
            <a:ext cx="10464800" cy="1815850"/>
          </a:xfrm>
          <a:prstGeom prst="rect">
            <a:avLst/>
          </a:prstGeom>
        </p:spPr>
        <p:txBody>
          <a:bodyPr/>
          <a:lstStyle/>
          <a:p>
            <a:pPr/>
            <a:r>
              <a:t>"Todo depende"</a:t>
            </a:r>
          </a:p>
        </p:txBody>
      </p:sp>
      <p:sp>
        <p:nvSpPr>
          <p:cNvPr id="309" name="Shape 309"/>
          <p:cNvSpPr/>
          <p:nvPr>
            <p:ph type="body" idx="1"/>
          </p:nvPr>
        </p:nvSpPr>
        <p:spPr>
          <a:xfrm>
            <a:off x="1270000" y="2082801"/>
            <a:ext cx="10464800" cy="7111999"/>
          </a:xfrm>
          <a:prstGeom prst="rect">
            <a:avLst/>
          </a:prstGeom>
        </p:spPr>
        <p:txBody>
          <a:bodyPr/>
          <a:lstStyle/>
          <a:p>
            <a:pPr marL="0" indent="0" algn="just" defTabSz="411479">
              <a:spcBef>
                <a:spcPts val="3200"/>
              </a:spcBef>
              <a:buSzTx/>
              <a:buNone/>
              <a:defRPr sz="3239"/>
            </a:pPr>
            <a:r>
              <a:t>A livello intellettuale dovrebbe consolare un simile pensiero ("mal comune mezzo gaudio" recita la saggezza popolare). A me mette rabbia, ma non voglio condizionare il vostro giudizio, voglio solo essere onesto con voi. Come vi dicevo, citando Eraclito: "Il carattere è il destino di un uomo", il mio rifiuta questa consolazione spicciola. Per il resto, </a:t>
            </a:r>
            <a:r>
              <a:rPr u="sng"/>
              <a:t>dipende</a:t>
            </a:r>
            <a:r>
              <a:t> da carattere a carattere. Tutto, anzi no, "</a:t>
            </a:r>
            <a:r>
              <a:rPr u="sng"/>
              <a:t>todo depende</a:t>
            </a:r>
            <a:r>
              <a:t>" come canta Jarabedepalo.</a:t>
            </a:r>
          </a:p>
        </p:txBody>
      </p:sp>
      <p:sp>
        <p:nvSpPr>
          <p:cNvPr id="310" name="Shape 310"/>
          <p:cNvSpPr/>
          <p:nvPr>
            <p:ph type="sldNum" sz="quarter" idx="2"/>
          </p:nvPr>
        </p:nvSpPr>
        <p:spPr>
          <a:xfrm>
            <a:off x="6292970" y="9194800"/>
            <a:ext cx="417921" cy="4541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jpe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jpeg"/></Relationships>

</file>

<file path=ppt/theme/theme1.xml><?xml version="1.0" encoding="utf-8"?>
<a:theme xmlns:a="http://schemas.openxmlformats.org/drawingml/2006/main" xmlns:r="http://schemas.openxmlformats.org/officeDocument/2006/relationships" name="Chalkboard">
  <a:themeElements>
    <a:clrScheme name="Chalkboard">
      <a:dk1>
        <a:srgbClr val="BC00FF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25400" dir="270000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25400" dir="270000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