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media2.mp4" ContentType="video/unknown"/>
  <Override PartName="/ppt/media/image7.jpeg" ContentType="image/jpeg"/>
  <Override PartName="/ppt/media/image8.jpeg" ContentType="image/jpeg"/>
  <Override PartName="/ppt/media/media3.mp4" ContentType="video/unknown"/>
  <Override PartName="/ppt/media/image9.jpeg" ContentType="image/jpeg"/>
  <Override PartName="/ppt/media/image10.jpeg" ContentType="image/jpeg"/>
  <Override PartName="/ppt/media/media4.mp4" ContentType="video/unknown"/>
  <Override PartName="/ppt/media/image11.jpeg" ContentType="image/jpeg"/>
  <Override PartName="/ppt/media/image12.jpeg" ContentType="image/jpeg"/>
  <Override PartName="/ppt/media/image13.jpeg" ContentType="image/jpeg"/>
  <Override PartName="/ppt/media/media5.mp4" ContentType="video/unknown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media6.mp4" ContentType="video/unknown"/>
  <Override PartName="/ppt/media/image19.jpeg" ContentType="image/jpeg"/>
  <Override PartName="/ppt/media/image20.jpeg" ContentType="image/jpeg"/>
  <Override PartName="/ppt/media/image21.jpeg" ContentType="image/jpeg"/>
  <Override PartName="/ppt/media/media7.mp4" ContentType="video/unknown"/>
  <Override PartName="/ppt/media/image22.jpeg" ContentType="image/jpeg"/>
  <Override PartName="/ppt/media/media8.mp4" ContentType="video/unknown"/>
  <Override PartName="/ppt/media/image23.jpeg" ContentType="image/jpeg"/>
  <Override PartName="/ppt/media/image24.jpeg" ContentType="image/jpeg"/>
  <Override PartName="/ppt/media/image2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pPr/>
            <a:r>
              <a:t>Titolo Testo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sz="half" idx="13"/>
          </p:nvPr>
        </p:nvSpPr>
        <p:spPr>
          <a:xfrm>
            <a:off x="1573807" y="1421425"/>
            <a:ext cx="9855201" cy="5143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pPr/>
            <a:r>
              <a:t>Titolo Testo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Titolo Testo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75450" y="1408083"/>
            <a:ext cx="4673600" cy="69723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 algn="ctr">
              <a:defRPr sz="6800"/>
            </a:lvl1pPr>
          </a:lstStyle>
          <a:p>
            <a:pPr/>
            <a:r>
              <a:t>Titolo Testo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Titolo Testo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Titolo Testo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31000" y="2857500"/>
            <a:ext cx="5003800" cy="5588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Titolo Testo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7396540" y="812918"/>
            <a:ext cx="4660901" cy="2984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7396540" y="4038718"/>
            <a:ext cx="4660901" cy="4864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825500"/>
            <a:ext cx="6197600" cy="8089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4267200"/>
            <a:ext cx="10464800" cy="850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“Inserisci qui una citazione”.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6362700"/>
            <a:ext cx="10464800" cy="647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</a:lstStyle>
          <a:p>
            <a:pPr/>
            <a:r>
              <a:t>–Giovanni Mela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37299" y="9296400"/>
            <a:ext cx="323479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1pPr>
      <a:lvl2pPr marL="0" marR="0" indent="228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2pPr>
      <a:lvl3pPr marL="0" marR="0" indent="457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3pPr>
      <a:lvl4pPr marL="0" marR="0" indent="685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4pPr>
      <a:lvl5pPr marL="0" marR="0" indent="9144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5pPr>
      <a:lvl6pPr marL="0" marR="0" indent="11430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6pPr>
      <a:lvl7pPr marL="0" marR="0" indent="1371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7pPr>
      <a:lvl8pPr marL="0" marR="0" indent="1600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8pPr>
      <a:lvl9pPr marL="0" marR="0" indent="1828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1pPr>
      <a:lvl2pPr marL="9398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2pPr>
      <a:lvl3pPr marL="14097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3pPr>
      <a:lvl4pPr marL="18796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4pPr>
      <a:lvl5pPr marL="23495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5pPr>
      <a:lvl6pPr marL="28194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6pPr>
      <a:lvl7pPr marL="32893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7pPr>
      <a:lvl8pPr marL="37592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8pPr>
      <a:lvl9pPr marL="42291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4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3" Type="http://schemas.microsoft.com/office/2007/relationships/media" Target="../media/media3.mp4"/><Relationship Id="rId4" Type="http://schemas.openxmlformats.org/officeDocument/2006/relationships/image" Target="../media/image5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video" Target="../media/media4.mp4"/><Relationship Id="rId3" Type="http://schemas.microsoft.com/office/2007/relationships/media" Target="../media/media4.mp4"/><Relationship Id="rId4" Type="http://schemas.openxmlformats.org/officeDocument/2006/relationships/image" Target="../media/image6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jpe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video" Target="../media/media5.mp4"/><Relationship Id="rId3" Type="http://schemas.microsoft.com/office/2007/relationships/media" Target="../media/media5.mp4"/><Relationship Id="rId4" Type="http://schemas.openxmlformats.org/officeDocument/2006/relationships/image" Target="../media/image7.pn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jpeg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eg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eg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jpeg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video" Target="../media/media6.mp4"/><Relationship Id="rId3" Type="http://schemas.microsoft.com/office/2007/relationships/media" Target="../media/media6.mp4"/><Relationship Id="rId4" Type="http://schemas.openxmlformats.org/officeDocument/2006/relationships/image" Target="../media/image8.png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0.jpeg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jpeg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video" Target="../media/media7.mp4"/><Relationship Id="rId3" Type="http://schemas.microsoft.com/office/2007/relationships/media" Target="../media/media7.mp4"/><Relationship Id="rId4" Type="http://schemas.openxmlformats.org/officeDocument/2006/relationships/image" Target="../media/image9.png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video" Target="../media/media8.mp4"/><Relationship Id="rId3" Type="http://schemas.microsoft.com/office/2007/relationships/media" Target="../media/media8.mp4"/><Relationship Id="rId4" Type="http://schemas.openxmlformats.org/officeDocument/2006/relationships/image" Target="../media/image10.png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eg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jpeg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45363">
              <a:defRPr sz="3024"/>
            </a:pPr>
            <a:r>
              <a:t>La caduta… di un intero popolo. </a:t>
            </a:r>
          </a:p>
          <a:p>
            <a:pPr defTabSz="245363">
              <a:defRPr sz="3024"/>
            </a:pPr>
            <a:r>
              <a:t>“Ein Volk, ein Reich, ein Führer”.</a:t>
            </a:r>
          </a:p>
        </p:txBody>
      </p:sp>
      <p:sp>
        <p:nvSpPr>
          <p:cNvPr id="120" name="Shape 12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Prof. Marco Apolloni</a:t>
            </a:r>
          </a:p>
        </p:txBody>
      </p:sp>
      <p:pic>
        <p:nvPicPr>
          <p:cNvPr id="121" name="thumb_IMG_0040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78970" y="677489"/>
            <a:ext cx="8646860" cy="58535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1 La Caduta - Gli Ultimi Giorni Di Hitler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62746" y="1809672"/>
            <a:ext cx="11479307" cy="61342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969996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xfrm>
            <a:off x="667256" y="635000"/>
            <a:ext cx="11670288" cy="2108200"/>
          </a:xfrm>
          <a:prstGeom prst="rect">
            <a:avLst/>
          </a:prstGeom>
        </p:spPr>
        <p:txBody>
          <a:bodyPr/>
          <a:lstStyle>
            <a:lvl1pPr defTabSz="566674">
              <a:defRPr sz="6984"/>
            </a:lvl1pPr>
          </a:lstStyle>
          <a:p>
            <a:pPr/>
            <a:r>
              <a:t>COM’È STATO POSSIBILE?</a:t>
            </a:r>
          </a:p>
        </p:txBody>
      </p:sp>
      <p:sp>
        <p:nvSpPr>
          <p:cNvPr id="126" name="Shape 126"/>
          <p:cNvSpPr/>
          <p:nvPr>
            <p:ph type="body" sz="half" idx="1"/>
          </p:nvPr>
        </p:nvSpPr>
        <p:spPr>
          <a:xfrm>
            <a:off x="811145" y="2592206"/>
            <a:ext cx="5323908" cy="6093188"/>
          </a:xfrm>
          <a:prstGeom prst="rect">
            <a:avLst/>
          </a:prstGeom>
        </p:spPr>
        <p:txBody>
          <a:bodyPr/>
          <a:lstStyle/>
          <a:p>
            <a:pPr marL="0" indent="0" algn="just" defTabSz="537463">
              <a:spcBef>
                <a:spcPts val="2500"/>
              </a:spcBef>
              <a:buSzTx/>
              <a:buNone/>
              <a:defRPr sz="3496"/>
            </a:pPr>
            <a:r>
              <a:t>Tesi più accreditata dagli storici: il nazional-socialismo è stato un rigurgito di ANTI-PARLAMENTARISMO e </a:t>
            </a:r>
            <a:r>
              <a:t>ANTI-DEMOCRATISMO</a:t>
            </a:r>
            <a:r>
              <a:t>, figlio della debole Repubblica di Weimar.</a:t>
            </a:r>
          </a:p>
        </p:txBody>
      </p:sp>
      <p:pic>
        <p:nvPicPr>
          <p:cNvPr id="127" name="thumb_IMG_0037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13893" y="3086809"/>
            <a:ext cx="5572236" cy="44392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body" idx="1"/>
          </p:nvPr>
        </p:nvSpPr>
        <p:spPr>
          <a:xfrm>
            <a:off x="883820" y="707131"/>
            <a:ext cx="11237161" cy="8339338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Lo storico George L. Mosse non era di questo avviso. </a:t>
            </a:r>
          </a:p>
          <a:p>
            <a:pPr>
              <a:buBlip>
                <a:blip r:embed="rId2"/>
              </a:buBlip>
            </a:pPr>
            <a:r>
              <a:t>È sua opinione che le spiegazioni </a:t>
            </a:r>
            <a:r>
              <a:t>mono-causali</a:t>
            </a:r>
            <a:r>
              <a:t> NON soddisfino la complessità degli eventi storici.</a:t>
            </a:r>
            <a:r>
              <a:t> </a:t>
            </a:r>
          </a:p>
          <a:p>
            <a:pPr>
              <a:buBlip>
                <a:blip r:embed="rId2"/>
              </a:buBlip>
            </a:pPr>
            <a:r>
              <a:t>Dietro le ragioni politiche, oltre alla debolezza della Repubblica di Weimar e alla disfatta nella Prima guerra mondiale, vi erano anche ragioni profonde: SENTIMENTI ed EMOZIONI sulle quali il Führer ha saputo fare leva.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xfrm>
            <a:off x="712363" y="627753"/>
            <a:ext cx="6639826" cy="6268077"/>
          </a:xfrm>
          <a:prstGeom prst="rect">
            <a:avLst/>
          </a:prstGeom>
        </p:spPr>
        <p:txBody>
          <a:bodyPr/>
          <a:lstStyle/>
          <a:p>
            <a:pPr marL="257208" indent="-257208" algn="just" defTabSz="467359">
              <a:buSzPct val="125000"/>
              <a:buChar char="•"/>
              <a:defRPr sz="3040"/>
            </a:pPr>
            <a:r>
              <a:t>1813/14-1870/71</a:t>
            </a:r>
            <a:r>
              <a:t>: PRIMO REICH, dalle guerre di liberazione contro gli eserciti Napoleonici alla confederazione di 39 stati;</a:t>
            </a:r>
          </a:p>
          <a:p>
            <a:pPr marL="257208" indent="-257208" algn="just" defTabSz="467359">
              <a:buSzPct val="125000"/>
              <a:defRPr sz="3040"/>
            </a:pPr>
            <a:r>
              <a:t>1870/71-1914/18</a:t>
            </a:r>
            <a:r>
              <a:t>: SECONDO REICH, da bismarck all’età guglielmina sfociata nel primo conflitto mondiale;</a:t>
            </a:r>
          </a:p>
          <a:p>
            <a:pPr marL="257208" indent="-257208" algn="just" defTabSz="467359">
              <a:buSzPct val="125000"/>
              <a:defRPr sz="3040"/>
            </a:pPr>
            <a:r>
              <a:t>1918-1945</a:t>
            </a:r>
            <a:r>
              <a:t>: TERZO REICH, dalla Repubblica di Weimar alla caduta di hitler.</a:t>
            </a:r>
          </a:p>
        </p:txBody>
      </p:sp>
      <p:sp>
        <p:nvSpPr>
          <p:cNvPr id="132" name="Shape 132"/>
          <p:cNvSpPr/>
          <p:nvPr>
            <p:ph type="body" sz="quarter" idx="1"/>
          </p:nvPr>
        </p:nvSpPr>
        <p:spPr>
          <a:xfrm>
            <a:off x="328160" y="7887732"/>
            <a:ext cx="7649316" cy="2933701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pPr/>
            <a:r>
              <a:t>Tre periodi-chiave</a:t>
            </a:r>
          </a:p>
        </p:txBody>
      </p:sp>
      <p:pic>
        <p:nvPicPr>
          <p:cNvPr id="133" name="thumb_IMG_0023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08727" y="873767"/>
            <a:ext cx="4348783" cy="62680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body" idx="1"/>
          </p:nvPr>
        </p:nvSpPr>
        <p:spPr>
          <a:xfrm>
            <a:off x="788720" y="680259"/>
            <a:ext cx="11427361" cy="8393082"/>
          </a:xfrm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Secondo Thomas Mann l’Europa ha sempre avuto DUE differenti </a:t>
            </a:r>
            <a:r>
              <a:t>weltanschauung </a:t>
            </a:r>
            <a:r>
              <a:t>(concezioni del mondo), una dei popoli latini e un’altra di quelli nordici. Ovvero: </a:t>
            </a:r>
          </a:p>
          <a:p>
            <a:pPr algn="just">
              <a:buBlip>
                <a:blip r:embed="rId2"/>
              </a:buBlip>
            </a:pPr>
            <a:r>
              <a:t>FRANCIA VS. GERMANIA.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thumb_IMG_0007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6842" y="578586"/>
            <a:ext cx="11271116" cy="85964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type="body" idx="1"/>
          </p:nvPr>
        </p:nvSpPr>
        <p:spPr>
          <a:xfrm>
            <a:off x="791134" y="695188"/>
            <a:ext cx="11493174" cy="8509018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Civilization </a:t>
            </a:r>
            <a:r>
              <a:t>vs. </a:t>
            </a:r>
            <a:r>
              <a:t>Kultur</a:t>
            </a:r>
            <a:r>
              <a:t>;</a:t>
            </a:r>
          </a:p>
          <a:p>
            <a:pPr>
              <a:buBlip>
                <a:blip r:embed="rId2"/>
              </a:buBlip>
            </a:pPr>
            <a:r>
              <a:t>bourgeois </a:t>
            </a:r>
            <a:r>
              <a:t>(civil-letterato internazionalista) vs. </a:t>
            </a:r>
            <a:r>
              <a:t>Bürger </a:t>
            </a:r>
            <a:r>
              <a:t>(artista-soldato cosmopolita);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thumb_IMG_0010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8285" y="739724"/>
            <a:ext cx="11588230" cy="82741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body" idx="1"/>
          </p:nvPr>
        </p:nvSpPr>
        <p:spPr>
          <a:xfrm>
            <a:off x="731800" y="684579"/>
            <a:ext cx="11650848" cy="853093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politica vs. spirito;</a:t>
            </a:r>
          </a:p>
          <a:p>
            <a:pPr>
              <a:buBlip>
                <a:blip r:embed="rId2"/>
              </a:buBlip>
            </a:pPr>
            <a:r>
              <a:t>diritto di voto vs. libertà di voto;</a:t>
            </a:r>
          </a:p>
          <a:p>
            <a:pPr>
              <a:buBlip>
                <a:blip r:embed="rId2"/>
              </a:buBlip>
            </a:pPr>
            <a:r>
              <a:t>letteratura vs. arte;</a:t>
            </a:r>
          </a:p>
          <a:p>
            <a:pPr>
              <a:buBlip>
                <a:blip r:embed="rId2"/>
              </a:buBlip>
            </a:pPr>
            <a:r>
              <a:t>società vs. anima.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2 La caduta - La lettera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42900" y="1700145"/>
            <a:ext cx="11551474" cy="63533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813331" fill="hold"/>
                                        <p:tgtEl>
                                          <p:spTgt spid="1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type="title"/>
          </p:nvPr>
        </p:nvSpPr>
        <p:spPr>
          <a:xfrm>
            <a:off x="633460" y="635000"/>
            <a:ext cx="11737880" cy="2108200"/>
          </a:xfrm>
          <a:prstGeom prst="rect">
            <a:avLst/>
          </a:prstGeom>
        </p:spPr>
        <p:txBody>
          <a:bodyPr/>
          <a:lstStyle/>
          <a:p>
            <a:pPr/>
            <a:r>
              <a:t>Un nuovo </a:t>
            </a:r>
            <a:r>
              <a:t>stile</a:t>
            </a:r>
            <a:r>
              <a:t> politico</a:t>
            </a:r>
          </a:p>
        </p:txBody>
      </p:sp>
      <p:sp>
        <p:nvSpPr>
          <p:cNvPr id="148" name="Shape 148"/>
          <p:cNvSpPr/>
          <p:nvPr>
            <p:ph type="body" sz="half" idx="1"/>
          </p:nvPr>
        </p:nvSpPr>
        <p:spPr>
          <a:xfrm>
            <a:off x="635747" y="2510405"/>
            <a:ext cx="5812620" cy="6389493"/>
          </a:xfrm>
          <a:prstGeom prst="rect">
            <a:avLst/>
          </a:prstGeom>
        </p:spPr>
        <p:txBody>
          <a:bodyPr/>
          <a:lstStyle/>
          <a:p>
            <a:pPr marL="314854" indent="-314854" algn="just" defTabSz="496570">
              <a:spcBef>
                <a:spcPts val="2300"/>
              </a:spcBef>
              <a:buBlip>
                <a:blip r:embed="rId2"/>
              </a:buBlip>
              <a:defRPr sz="3230"/>
            </a:pPr>
            <a:r>
              <a:t>Dalla “Volontà generale” rousseauiana al populismo. </a:t>
            </a:r>
          </a:p>
          <a:p>
            <a:pPr marL="314854" indent="-314854" algn="just" defTabSz="496570">
              <a:spcBef>
                <a:spcPts val="2300"/>
              </a:spcBef>
              <a:buBlip>
                <a:blip r:embed="rId2"/>
              </a:buBlip>
              <a:defRPr sz="3230"/>
            </a:pPr>
            <a:r>
              <a:t>La Rivoluzione francese come primo esempio storico di </a:t>
            </a:r>
            <a:r>
              <a:t>populismo applicato</a:t>
            </a:r>
            <a:r>
              <a:t>.</a:t>
            </a:r>
            <a:r>
              <a:t> </a:t>
            </a:r>
          </a:p>
          <a:p>
            <a:pPr marL="314854" indent="-314854" algn="just" defTabSz="496570">
              <a:spcBef>
                <a:spcPts val="2300"/>
              </a:spcBef>
              <a:buBlip>
                <a:blip r:embed="rId2"/>
              </a:buBlip>
              <a:defRPr sz="3230"/>
            </a:pPr>
            <a:r>
              <a:t>Hitler, come tutti i leader populisti, ha soppiantato la liturgia religiosa con una </a:t>
            </a:r>
            <a:r>
              <a:t>laica </a:t>
            </a:r>
            <a:r>
              <a:t>appunto. </a:t>
            </a:r>
          </a:p>
        </p:txBody>
      </p:sp>
      <p:pic>
        <p:nvPicPr>
          <p:cNvPr id="149" name="thumb_IMG_0051_102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45010" y="4270378"/>
            <a:ext cx="5469638" cy="43319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type="body" idx="1"/>
          </p:nvPr>
        </p:nvSpPr>
        <p:spPr>
          <a:xfrm>
            <a:off x="717062" y="599199"/>
            <a:ext cx="11570677" cy="8555202"/>
          </a:xfrm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Nel saggio-ispiratore dei dittatori del Novecento, “La psicologia delle folle” di Gustave Le Bon, si mettono in luce due elementi propri delle folle:</a:t>
            </a:r>
          </a:p>
          <a:p>
            <a:pPr algn="just">
              <a:buBlip>
                <a:blip r:embed="rId2"/>
              </a:buBlip>
            </a:pPr>
            <a:r>
              <a:t>la loro </a:t>
            </a:r>
            <a:r>
              <a:t>NATURA CONSERVATRICE</a:t>
            </a:r>
            <a:r>
              <a:t>;</a:t>
            </a:r>
          </a:p>
          <a:p>
            <a:pPr algn="just">
              <a:buBlip>
                <a:blip r:embed="rId2"/>
              </a:buBlip>
            </a:pPr>
            <a:r>
              <a:t>il loro legame con le </a:t>
            </a:r>
            <a:r>
              <a:t>TRADIZIONI EREDITATE</a:t>
            </a:r>
            <a:r>
              <a:t>.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type="title"/>
          </p:nvPr>
        </p:nvSpPr>
        <p:spPr>
          <a:xfrm>
            <a:off x="704993" y="974165"/>
            <a:ext cx="5600701" cy="4742097"/>
          </a:xfrm>
          <a:prstGeom prst="rect">
            <a:avLst/>
          </a:prstGeom>
        </p:spPr>
        <p:txBody>
          <a:bodyPr/>
          <a:lstStyle/>
          <a:p>
            <a:pPr marL="286144" indent="-286144" algn="just" defTabSz="519937">
              <a:buSzPct val="125000"/>
              <a:buChar char="•"/>
              <a:defRPr sz="3382"/>
            </a:pPr>
            <a:r>
              <a:t>Hitler fece leva sulla componente emotiva e il patrimonio comune di </a:t>
            </a:r>
            <a:r>
              <a:t>simboli </a:t>
            </a:r>
            <a:r>
              <a:t>e </a:t>
            </a:r>
            <a:r>
              <a:t>miti</a:t>
            </a:r>
            <a:r>
              <a:t>.</a:t>
            </a:r>
          </a:p>
          <a:p>
            <a:pPr marL="286144" indent="-286144" algn="just" defTabSz="519937">
              <a:buSzPct val="125000"/>
              <a:defRPr sz="3382"/>
            </a:pPr>
            <a:r>
              <a:t>I suoi discorsi erano diretti ai </a:t>
            </a:r>
            <a:r>
              <a:t>cuori </a:t>
            </a:r>
            <a:r>
              <a:t>più che ai cervelli della gente.</a:t>
            </a:r>
          </a:p>
        </p:txBody>
      </p:sp>
      <p:sp>
        <p:nvSpPr>
          <p:cNvPr id="154" name="Shape 154"/>
          <p:cNvSpPr/>
          <p:nvPr>
            <p:ph type="body" sz="quarter" idx="1"/>
          </p:nvPr>
        </p:nvSpPr>
        <p:spPr>
          <a:xfrm>
            <a:off x="704993" y="7188428"/>
            <a:ext cx="5600701" cy="2933701"/>
          </a:xfrm>
          <a:prstGeom prst="rect">
            <a:avLst/>
          </a:prstGeom>
        </p:spPr>
        <p:txBody>
          <a:bodyPr/>
          <a:lstStyle/>
          <a:p>
            <a:pPr>
              <a:defRPr sz="5000"/>
            </a:pPr>
            <a:r>
              <a:t>SIMBOLI E MITI</a:t>
            </a:r>
          </a:p>
          <a:p>
            <a:pPr>
              <a:defRPr sz="5000"/>
            </a:pPr>
            <a:r>
              <a:t>FONDATIVI</a:t>
            </a:r>
          </a:p>
        </p:txBody>
      </p:sp>
      <p:pic>
        <p:nvPicPr>
          <p:cNvPr id="155" name="thumb_IMG_0008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89703" y="1072579"/>
            <a:ext cx="5308310" cy="67692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body" idx="1"/>
          </p:nvPr>
        </p:nvSpPr>
        <p:spPr>
          <a:xfrm>
            <a:off x="700799" y="664250"/>
            <a:ext cx="11446100" cy="8391303"/>
          </a:xfrm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Hitler si vantava di poter racchiudere il suo programma politico in 25 punti-chiave.</a:t>
            </a:r>
          </a:p>
          <a:p>
            <a:pPr algn="just">
              <a:buBlip>
                <a:blip r:embed="rId2"/>
              </a:buBlip>
            </a:pPr>
            <a:r>
              <a:t>Così come per D’Annunzio, anche per il Führer le parole erano </a:t>
            </a:r>
            <a:r>
              <a:t>FEMMINE</a:t>
            </a:r>
            <a:r>
              <a:t>, mentre le azioni invece </a:t>
            </a:r>
            <a:r>
              <a:t>MASCHI</a:t>
            </a:r>
            <a:r>
              <a:t>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3 La caduta - La nuova Berlino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09084" y="1690476"/>
            <a:ext cx="11586632" cy="63726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00000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Un’unica </a:t>
            </a:r>
            <a:r>
              <a:t>fede</a:t>
            </a:r>
          </a:p>
        </p:txBody>
      </p:sp>
      <p:sp>
        <p:nvSpPr>
          <p:cNvPr id="162" name="Shape 162"/>
          <p:cNvSpPr/>
          <p:nvPr>
            <p:ph type="body" sz="half" idx="1"/>
          </p:nvPr>
        </p:nvSpPr>
        <p:spPr>
          <a:xfrm>
            <a:off x="847165" y="2705559"/>
            <a:ext cx="5269973" cy="6118424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  <a:defRPr sz="3800"/>
            </a:pPr>
            <a:r>
              <a:t>Per far sì che una dittatura funzioni, leader e masse devono credere in un’unica </a:t>
            </a:r>
            <a:r>
              <a:t>fede</a:t>
            </a:r>
            <a:r>
              <a:t>.  Hitler ha fatto in modo che il popolo s’identificasse nella </a:t>
            </a:r>
            <a:r>
              <a:t>sua</a:t>
            </a:r>
            <a:r>
              <a:t> fede laica-razzista. </a:t>
            </a:r>
          </a:p>
        </p:txBody>
      </p:sp>
      <p:pic>
        <p:nvPicPr>
          <p:cNvPr id="163" name="thumb_IMG_0038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63810" y="2857444"/>
            <a:ext cx="5784980" cy="43184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type="body" idx="1"/>
          </p:nvPr>
        </p:nvSpPr>
        <p:spPr>
          <a:xfrm>
            <a:off x="668273" y="615462"/>
            <a:ext cx="11498828" cy="8530935"/>
          </a:xfrm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I </a:t>
            </a:r>
            <a:r>
              <a:t>MONUMENTI NAZIONALI</a:t>
            </a:r>
            <a:r>
              <a:t> come espressione del  nuovo culto e della nuova liturgia hitleriana. </a:t>
            </a:r>
          </a:p>
          <a:p>
            <a:pPr algn="just">
              <a:buBlip>
                <a:blip r:embed="rId2"/>
              </a:buBlip>
            </a:pPr>
            <a:r>
              <a:t>Tali </a:t>
            </a:r>
            <a:r>
              <a:t>monumenti </a:t>
            </a:r>
            <a:r>
              <a:t>incarnano l’anima più genuina del popolo e il verace sentimento nazionalsocialista.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title"/>
          </p:nvPr>
        </p:nvSpPr>
        <p:spPr>
          <a:xfrm>
            <a:off x="965200" y="518804"/>
            <a:ext cx="5600700" cy="4799081"/>
          </a:xfrm>
          <a:prstGeom prst="rect">
            <a:avLst/>
          </a:prstGeom>
        </p:spPr>
        <p:txBody>
          <a:bodyPr/>
          <a:lstStyle/>
          <a:p>
            <a:pPr algn="just">
              <a:defRPr sz="3800"/>
            </a:pPr>
            <a:r>
              <a:t>La concezione hitleriana della politica è che si tratti di una </a:t>
            </a:r>
            <a:r>
              <a:t>TRAGEDIA</a:t>
            </a:r>
            <a:r>
              <a:t> nella quale si è chiamati ad adempiere ai propri doveri patriottici.</a:t>
            </a:r>
          </a:p>
        </p:txBody>
      </p:sp>
      <p:sp>
        <p:nvSpPr>
          <p:cNvPr id="168" name="Shape 168"/>
          <p:cNvSpPr/>
          <p:nvPr>
            <p:ph type="body" sz="quarter" idx="1"/>
          </p:nvPr>
        </p:nvSpPr>
        <p:spPr>
          <a:xfrm>
            <a:off x="965200" y="6440335"/>
            <a:ext cx="5600700" cy="2933701"/>
          </a:xfrm>
          <a:prstGeom prst="rect">
            <a:avLst/>
          </a:prstGeom>
        </p:spPr>
        <p:txBody>
          <a:bodyPr/>
          <a:lstStyle/>
          <a:p>
            <a:pPr>
              <a:defRPr sz="6400"/>
            </a:pPr>
            <a:r>
              <a:t>L’AURA </a:t>
            </a:r>
            <a:r>
              <a:t>TRAGICA</a:t>
            </a:r>
          </a:p>
        </p:txBody>
      </p:sp>
      <p:pic>
        <p:nvPicPr>
          <p:cNvPr id="169" name="thumb_IMG_0039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13600" y="970212"/>
            <a:ext cx="5019171" cy="78131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type="body" idx="1"/>
          </p:nvPr>
        </p:nvSpPr>
        <p:spPr>
          <a:xfrm>
            <a:off x="752382" y="689598"/>
            <a:ext cx="11583255" cy="8547198"/>
          </a:xfrm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La politica intesa come </a:t>
            </a:r>
            <a:r>
              <a:t>MISSIONE TRAGICA</a:t>
            </a:r>
            <a:r>
              <a:t>.</a:t>
            </a:r>
            <a:r>
              <a:t> </a:t>
            </a:r>
            <a:r>
              <a:t>Come Sisifo, il popolo tedesco ormai accerchiato su tutti i fronti, </a:t>
            </a:r>
            <a:r>
              <a:t>DEVE </a:t>
            </a:r>
            <a:r>
              <a:t>tenere testa ai nemici secondando il suo innato </a:t>
            </a:r>
            <a:r>
              <a:t>spirito tragico</a:t>
            </a:r>
            <a:r>
              <a:t>.</a:t>
            </a:r>
          </a:p>
          <a:p>
            <a:pPr algn="just">
              <a:buBlip>
                <a:blip r:embed="rId2"/>
              </a:buBlip>
            </a:pPr>
            <a:r>
              <a:t>Le masse si mobilitano alle promesse di gesta eroiche. Hitler lo aveva capito. E su questa capacità di </a:t>
            </a:r>
            <a:r>
              <a:t>MOBILITAZIONE </a:t>
            </a:r>
            <a:r>
              <a:t>confidò sino all’ultimo.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4 La caduta - Gli ultimi giorni di Hitler copia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42794" y="1718085"/>
            <a:ext cx="11519212" cy="62995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860000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7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Eros </a:t>
            </a:r>
            <a:r>
              <a:t>vs. </a:t>
            </a:r>
            <a:r>
              <a:t>Thanatos</a:t>
            </a:r>
          </a:p>
        </p:txBody>
      </p:sp>
      <p:sp>
        <p:nvSpPr>
          <p:cNvPr id="176" name="Shape 176"/>
          <p:cNvSpPr/>
          <p:nvPr>
            <p:ph type="body" sz="half" idx="1"/>
          </p:nvPr>
        </p:nvSpPr>
        <p:spPr>
          <a:xfrm>
            <a:off x="712297" y="2696094"/>
            <a:ext cx="5574203" cy="5774806"/>
          </a:xfrm>
          <a:prstGeom prst="rect">
            <a:avLst/>
          </a:prstGeom>
        </p:spPr>
        <p:txBody>
          <a:bodyPr/>
          <a:lstStyle/>
          <a:p>
            <a:pPr marL="0" indent="0" algn="just" defTabSz="496570">
              <a:spcBef>
                <a:spcPts val="2300"/>
              </a:spcBef>
              <a:buSzTx/>
              <a:buNone/>
              <a:defRPr sz="3230"/>
            </a:pPr>
            <a:r>
              <a:t>“[…] la guerra, l’eroismo di tipo reazionario, ogni stortura dell’irrazionalismo saranno pensabili e dunque possibili sulla terra finché esisterà l’arte […]” (THOMAS MANN, “</a:t>
            </a:r>
            <a:r>
              <a:t>Considerazioni di un impolitico”</a:t>
            </a:r>
            <a:r>
              <a:t>)</a:t>
            </a:r>
          </a:p>
        </p:txBody>
      </p:sp>
      <p:pic>
        <p:nvPicPr>
          <p:cNvPr id="177" name="thumb_IMG_0012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35865" y="3119026"/>
            <a:ext cx="5782587" cy="41517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type="body" idx="1"/>
          </p:nvPr>
        </p:nvSpPr>
        <p:spPr>
          <a:xfrm>
            <a:off x="782113" y="599199"/>
            <a:ext cx="11440575" cy="8555202"/>
          </a:xfrm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Hitler capì l’importanza delle </a:t>
            </a:r>
            <a:r>
              <a:t>FESTE PUBBLICHE</a:t>
            </a:r>
            <a:r>
              <a:t>: un momento in cui il popolo, dimentico delle angherie quotidiane, si riunisce e dà corpo ad un UNICO SENTIRE.</a:t>
            </a:r>
          </a:p>
          <a:p>
            <a:pPr algn="just">
              <a:buBlip>
                <a:blip r:embed="rId2"/>
              </a:buBlip>
            </a:pPr>
            <a:r>
              <a:t>Nelle “</a:t>
            </a:r>
            <a:r>
              <a:t>Considerazioni sul governo di Polonia”</a:t>
            </a:r>
            <a:r>
              <a:t>, Rousseau sottolinea quanto risulti fondamentale per definire una comune identità nazionale l’organizzazione di festività in luoghi-simbolo altamente evocativi; questo per accrescere il </a:t>
            </a:r>
            <a:r>
              <a:t>PATHOS</a:t>
            </a:r>
            <a:r>
              <a:t> </a:t>
            </a:r>
            <a:r>
              <a:t>collettivo.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just" defTabSz="443991">
              <a:defRPr sz="2888"/>
            </a:pPr>
            <a:r>
              <a:t>I MOMENTI DI RITROVO, LE ASSEMBLEE DI MASSA ERANO PER HITLER IL MODO PIÙ EFFICACE PER CONQUISTARE IL </a:t>
            </a:r>
            <a:r>
              <a:t>CONSENSO</a:t>
            </a:r>
            <a:r>
              <a:t> E RESTARE A CONTATTATO CON IL POPOLO. </a:t>
            </a:r>
          </a:p>
        </p:txBody>
      </p:sp>
      <p:sp>
        <p:nvSpPr>
          <p:cNvPr id="182" name="Shape 182"/>
          <p:cNvSpPr/>
          <p:nvPr>
            <p:ph type="body" sz="quarter" idx="1"/>
          </p:nvPr>
        </p:nvSpPr>
        <p:spPr>
          <a:xfrm>
            <a:off x="965200" y="6310232"/>
            <a:ext cx="5600700" cy="2933701"/>
          </a:xfrm>
          <a:prstGeom prst="rect">
            <a:avLst/>
          </a:prstGeom>
        </p:spPr>
        <p:txBody>
          <a:bodyPr/>
          <a:lstStyle/>
          <a:p>
            <a:pPr>
              <a:defRPr sz="6400"/>
            </a:pPr>
            <a:r>
              <a:t>IL CULTO DEL </a:t>
            </a:r>
            <a:r>
              <a:t>VOLK</a:t>
            </a:r>
          </a:p>
        </p:txBody>
      </p:sp>
      <p:pic>
        <p:nvPicPr>
          <p:cNvPr id="183" name="thumb_IMG_0041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38334" y="3709487"/>
            <a:ext cx="5321653" cy="35477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>
            <p:ph type="body" idx="1"/>
          </p:nvPr>
        </p:nvSpPr>
        <p:spPr>
          <a:xfrm>
            <a:off x="798376" y="647987"/>
            <a:ext cx="11408048" cy="8457626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</a:pPr>
            <a:r>
              <a:t>Nel 1817, presso il castello di Wartburg (luogo-simbolo dove trovò riparo Lutero),  i movimenti dei ginnasti e alcune confraternite studentesche diedero fuoco a quei libri considerati “non tedeschi” e celebrarono con canti medievali e discorsi patriottici un SENTIMENTO UNITARIO destinato poi a trovare compimento. In quell’occasione, cattolici e protestanti si sentirono uniti in un solo culto: il </a:t>
            </a:r>
            <a:r>
              <a:t>CULTO DEL VOLK.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thumb_IMG_0013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3190" y="785706"/>
            <a:ext cx="11538420" cy="81821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>
            <p:ph type="body" idx="1"/>
          </p:nvPr>
        </p:nvSpPr>
        <p:spPr>
          <a:xfrm>
            <a:off x="700799" y="615462"/>
            <a:ext cx="11486885" cy="8506477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Le </a:t>
            </a:r>
            <a:r>
              <a:t>FESTE SCHILLERIANE</a:t>
            </a:r>
            <a:r>
              <a:t> celebrarono il grande bardo nazionale.</a:t>
            </a:r>
          </a:p>
          <a:p>
            <a:pPr>
              <a:buBlip>
                <a:blip r:embed="rId2"/>
              </a:buBlip>
            </a:pPr>
            <a:r>
              <a:t>Il </a:t>
            </a:r>
            <a:r>
              <a:t>SEDANSTAG </a:t>
            </a:r>
            <a:r>
              <a:t>si rivelò un fallimento a causa della mancata partecipazione popolare; a riprova di quanto dipendesse dal popolo la creazione di un favorevole clima ieratico.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5 La gioventù hitleriana contro i bolscevichi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63404" y="647553"/>
            <a:ext cx="11277992" cy="84584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15148" fill="hold"/>
                                        <p:tgtEl>
                                          <p:spTgt spid="1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91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Wagner e il </a:t>
            </a:r>
            <a:r>
              <a:t>mythos</a:t>
            </a:r>
          </a:p>
        </p:txBody>
      </p:sp>
      <p:sp>
        <p:nvSpPr>
          <p:cNvPr id="194" name="Shape 194"/>
          <p:cNvSpPr/>
          <p:nvPr>
            <p:ph type="body" sz="half" idx="1"/>
          </p:nvPr>
        </p:nvSpPr>
        <p:spPr>
          <a:xfrm>
            <a:off x="879690" y="2607982"/>
            <a:ext cx="6544964" cy="6061636"/>
          </a:xfrm>
          <a:prstGeom prst="rect">
            <a:avLst/>
          </a:prstGeom>
        </p:spPr>
        <p:txBody>
          <a:bodyPr/>
          <a:lstStyle/>
          <a:p>
            <a:pPr marL="0" indent="0" algn="just" defTabSz="461518">
              <a:spcBef>
                <a:spcPts val="2200"/>
              </a:spcBef>
              <a:buSzTx/>
              <a:buNone/>
              <a:defRPr sz="3002"/>
            </a:pPr>
            <a:r>
              <a:t>La CONCEZIONE ROMANTICA wagneriana attinse al patrimonio popolare composto da antiche ballate, fiabe e leggende. E il Führer, sulla scia di Wagner, non fece altro che riappropriarsi di questa memoria ancestrale, degli antenati, servendosi del </a:t>
            </a:r>
            <a:r>
              <a:t>MITO DELLA PUREZZA </a:t>
            </a:r>
            <a:r>
              <a:t>a giustificazione della sua ideologia razzista.   </a:t>
            </a:r>
          </a:p>
        </p:txBody>
      </p:sp>
      <p:pic>
        <p:nvPicPr>
          <p:cNvPr id="195" name="thumb_IMG_0044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62110" y="2702110"/>
            <a:ext cx="4437139" cy="52111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type="body" idx="1"/>
          </p:nvPr>
        </p:nvSpPr>
        <p:spPr>
          <a:xfrm>
            <a:off x="700799" y="729302"/>
            <a:ext cx="11450675" cy="8328792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</a:pPr>
            <a:r>
              <a:t>Famosa è la xilografia düreriana raffigurante il </a:t>
            </a:r>
            <a:r>
              <a:t>cavaliere</a:t>
            </a:r>
            <a:r>
              <a:t> e il </a:t>
            </a:r>
            <a:r>
              <a:t>demonio</a:t>
            </a:r>
            <a:r>
              <a:t>; laddove il primo simboleggia la </a:t>
            </a:r>
            <a:r>
              <a:t>PUREZZA GERMANICA</a:t>
            </a:r>
            <a:r>
              <a:t> e il secondo rappresenta le </a:t>
            </a:r>
            <a:r>
              <a:t>TENTAZIONI DEL MONDO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thumb_IMG_0030_1024.jpg"/>
          <p:cNvPicPr>
            <a:picLocks noChangeAspect="1"/>
          </p:cNvPicPr>
          <p:nvPr/>
        </p:nvPicPr>
        <p:blipFill>
          <a:blip r:embed="rId2">
            <a:extLst/>
          </a:blip>
          <a:srcRect l="6615" t="10951" r="24256" b="19919"/>
          <a:stretch>
            <a:fillRect/>
          </a:stretch>
        </p:blipFill>
        <p:spPr>
          <a:xfrm>
            <a:off x="3219399" y="610617"/>
            <a:ext cx="6565973" cy="85324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>
            <p:ph type="title"/>
          </p:nvPr>
        </p:nvSpPr>
        <p:spPr>
          <a:xfrm>
            <a:off x="802571" y="2258932"/>
            <a:ext cx="5600701" cy="4038601"/>
          </a:xfrm>
          <a:prstGeom prst="rect">
            <a:avLst/>
          </a:prstGeom>
        </p:spPr>
        <p:txBody>
          <a:bodyPr/>
          <a:lstStyle/>
          <a:p>
            <a:pPr algn="just" defTabSz="514095">
              <a:defRPr sz="3343"/>
            </a:pPr>
            <a:r>
              <a:t>CAVALIERE </a:t>
            </a:r>
            <a:r>
              <a:t>SENZA MACCHIA</a:t>
            </a:r>
            <a:r>
              <a:t> IN PERPETUA LOTTA CONTRO LE </a:t>
            </a:r>
            <a:r>
              <a:t>TENTAZIONI</a:t>
            </a:r>
            <a:r>
              <a:t> DEMONIACHE DEL MONDO. </a:t>
            </a:r>
          </a:p>
        </p:txBody>
      </p:sp>
      <p:sp>
        <p:nvSpPr>
          <p:cNvPr id="202" name="Shape 202"/>
          <p:cNvSpPr/>
          <p:nvPr>
            <p:ph type="body" sz="quarter" idx="1"/>
          </p:nvPr>
        </p:nvSpPr>
        <p:spPr>
          <a:xfrm>
            <a:off x="946150" y="6993273"/>
            <a:ext cx="5600700" cy="2933701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pPr/>
            <a:r>
              <a:t>LOHENGRIN</a:t>
            </a:r>
          </a:p>
        </p:txBody>
      </p:sp>
      <p:pic>
        <p:nvPicPr>
          <p:cNvPr id="203" name="thumb_IMG_0032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32409" y="2224037"/>
            <a:ext cx="5128643" cy="41083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type="title"/>
          </p:nvPr>
        </p:nvSpPr>
        <p:spPr>
          <a:xfrm>
            <a:off x="946150" y="1803572"/>
            <a:ext cx="5600700" cy="4038601"/>
          </a:xfrm>
          <a:prstGeom prst="rect">
            <a:avLst/>
          </a:prstGeom>
        </p:spPr>
        <p:txBody>
          <a:bodyPr/>
          <a:lstStyle/>
          <a:p>
            <a:pPr algn="just" defTabSz="525779">
              <a:defRPr sz="3420"/>
            </a:pPr>
            <a:r>
              <a:t>CAVALIERE </a:t>
            </a:r>
            <a:r>
              <a:t>SENZA PECCATO</a:t>
            </a:r>
            <a:r>
              <a:t> ALLA RICERCA DEL SACRO CALICE CONTENETNE IL SANGUE DI CRISTO: </a:t>
            </a:r>
            <a:r>
              <a:t>IL GRAAL</a:t>
            </a:r>
            <a:r>
              <a:t>.</a:t>
            </a:r>
          </a:p>
        </p:txBody>
      </p:sp>
      <p:sp>
        <p:nvSpPr>
          <p:cNvPr id="206" name="Shape 206"/>
          <p:cNvSpPr/>
          <p:nvPr>
            <p:ph type="body" sz="quarter" idx="1"/>
          </p:nvPr>
        </p:nvSpPr>
        <p:spPr>
          <a:xfrm>
            <a:off x="965200" y="6928222"/>
            <a:ext cx="5600700" cy="2933701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pPr/>
            <a:r>
              <a:t>PARSIFAL</a:t>
            </a:r>
          </a:p>
        </p:txBody>
      </p:sp>
      <p:pic>
        <p:nvPicPr>
          <p:cNvPr id="207" name="thumb_IMG_0034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84274" y="2408674"/>
            <a:ext cx="5436176" cy="45784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thumb_IMG_0036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7677" y="650757"/>
            <a:ext cx="11269446" cy="84520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>
            <p:ph type="body" idx="1"/>
          </p:nvPr>
        </p:nvSpPr>
        <p:spPr>
          <a:xfrm>
            <a:off x="700799" y="582936"/>
            <a:ext cx="11603202" cy="8587729"/>
          </a:xfrm>
          <a:prstGeom prst="rect">
            <a:avLst/>
          </a:prstGeom>
        </p:spPr>
        <p:txBody>
          <a:bodyPr/>
          <a:lstStyle/>
          <a:p>
            <a:pPr marL="465201" indent="-465201" algn="just" defTabSz="578358">
              <a:spcBef>
                <a:spcPts val="2900"/>
              </a:spcBef>
              <a:buBlip>
                <a:blip r:embed="rId2"/>
              </a:buBlip>
              <a:defRPr sz="3762"/>
            </a:pPr>
            <a:r>
              <a:t>A differenza di Wagner, per cui essere un buon tedesco significava essere soprattutto un buon cristiano, Hitler si richiamò alla dottrina nietzscheana – esposta ne </a:t>
            </a:r>
            <a:r>
              <a:t>L’Anticristo </a:t>
            </a:r>
            <a:r>
              <a:t>– per la quale quella cristiana era una </a:t>
            </a:r>
            <a:r>
              <a:t>MORALE DA SCHIAVI</a:t>
            </a:r>
            <a:r>
              <a:t>.</a:t>
            </a:r>
          </a:p>
          <a:p>
            <a:pPr marL="465201" indent="-465201" algn="just" defTabSz="578358">
              <a:spcBef>
                <a:spcPts val="2900"/>
              </a:spcBef>
              <a:buBlip>
                <a:blip r:embed="rId2"/>
              </a:buBlip>
              <a:defRPr sz="3762"/>
            </a:pPr>
            <a:r>
              <a:t>Influenzò molto Hitler anche Guido List, la cui ideologia </a:t>
            </a:r>
            <a:r>
              <a:t>ariana</a:t>
            </a:r>
            <a:r>
              <a:t> era un miscuglio di teosofia, manicheismo e violenza razzista. List credeva – con Nietzsche – che l’</a:t>
            </a:r>
            <a:r>
              <a:t>EBREO Paolo</a:t>
            </a:r>
            <a:r>
              <a:t> avesse pervertito l’autentico messaggio dell’</a:t>
            </a:r>
            <a:r>
              <a:t>ARIANO Gesù</a:t>
            </a:r>
            <a:r>
              <a:t>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La gioventù hitleriana contro i bolscevichi! Tratto dal film 'La Caduta'! Celpadano!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32921" y="624690"/>
            <a:ext cx="11338958" cy="85042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184486" fill="hold"/>
                                        <p:tgtEl>
                                          <p:spTgt spid="2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13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 </a:t>
            </a:r>
            <a:r>
              <a:t>patria interiore</a:t>
            </a:r>
          </a:p>
        </p:txBody>
      </p:sp>
      <p:sp>
        <p:nvSpPr>
          <p:cNvPr id="216" name="Shape 216"/>
          <p:cNvSpPr/>
          <p:nvPr>
            <p:ph type="body" sz="half" idx="1"/>
          </p:nvPr>
        </p:nvSpPr>
        <p:spPr>
          <a:xfrm>
            <a:off x="1009794" y="2348922"/>
            <a:ext cx="5979573" cy="6579756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  <a:defRPr sz="3800"/>
            </a:pPr>
            <a:r>
              <a:t>Il movimento dei ginnasti e altri movimenti giovanili – Hitlerjugend – incarnarono quell’ideale nazionale secondo cui: </a:t>
            </a:r>
            <a:r>
              <a:t>LA PATRIA È NEI CUORI</a:t>
            </a:r>
            <a:r>
              <a:t>.    </a:t>
            </a:r>
          </a:p>
        </p:txBody>
      </p:sp>
      <p:pic>
        <p:nvPicPr>
          <p:cNvPr id="217" name="thumb_IMG_0022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85579" y="2760671"/>
            <a:ext cx="4640393" cy="61747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thumb_IMG_0024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3303" y="1212309"/>
            <a:ext cx="11538193" cy="73289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>
            <p:ph type="body" idx="1"/>
          </p:nvPr>
        </p:nvSpPr>
        <p:spPr>
          <a:xfrm>
            <a:off x="733324" y="582936"/>
            <a:ext cx="11538151" cy="8587728"/>
          </a:xfrm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Forte è l’ascendente esercitato dal BELLO naturistico, dipingente una </a:t>
            </a:r>
            <a:r>
              <a:t>natura pura ed incontaminata</a:t>
            </a:r>
            <a:r>
              <a:t>.</a:t>
            </a:r>
          </a:p>
          <a:p>
            <a:pPr algn="just">
              <a:buBlip>
                <a:blip r:embed="rId2"/>
              </a:buBlip>
            </a:pPr>
            <a:r>
              <a:t>L’ESCURSIONISMO divenne consuetudine adottata da quei movimenti che si prefiggevano di ritrovare l’antico spirito della nazione in paesaggi mozzafiato, </a:t>
            </a:r>
            <a:r>
              <a:t>stereotipi</a:t>
            </a:r>
            <a:r>
              <a:t> della bellezza nazionale.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thumb_IMG_0011_1024.jpg"/>
          <p:cNvPicPr>
            <a:picLocks noChangeAspect="1"/>
          </p:cNvPicPr>
          <p:nvPr/>
        </p:nvPicPr>
        <p:blipFill>
          <a:blip r:embed="rId2">
            <a:extLst/>
          </a:blip>
          <a:srcRect l="3807" t="260" r="13965" b="17512"/>
          <a:stretch>
            <a:fillRect/>
          </a:stretch>
        </p:blipFill>
        <p:spPr>
          <a:xfrm>
            <a:off x="2161778" y="536178"/>
            <a:ext cx="8681251" cy="86812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8 La caduta - Testamento politico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29694" y="1701812"/>
            <a:ext cx="11545412" cy="63499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451667" fill="hold"/>
                                        <p:tgtEl>
                                          <p:spTgt spid="2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25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>
            <p:ph type="body" idx="1"/>
          </p:nvPr>
        </p:nvSpPr>
        <p:spPr>
          <a:xfrm>
            <a:off x="700799" y="582936"/>
            <a:ext cx="11603202" cy="8587729"/>
          </a:xfrm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Hitler fu debitore anche del movimento socialista tedesco, il cui leader fu </a:t>
            </a:r>
            <a:r>
              <a:t>Lassalle</a:t>
            </a:r>
            <a:r>
              <a:t>.</a:t>
            </a:r>
          </a:p>
          <a:p>
            <a:pPr algn="just">
              <a:buBlip>
                <a:blip r:embed="rId2"/>
              </a:buBlip>
            </a:pPr>
            <a:r>
              <a:t>Il socialismo lassalliano, così come il nazionalsocialismo hitleriano, era pregno di un </a:t>
            </a:r>
            <a:r>
              <a:t>MILLENARISMO</a:t>
            </a:r>
            <a:r>
              <a:t> velato, professante un mondo migliore in cui elemento laico e religioso si sarebbero dovuti fondere.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Vita </a:t>
            </a:r>
            <a:r>
              <a:t>autentica</a:t>
            </a:r>
          </a:p>
        </p:txBody>
      </p:sp>
      <p:sp>
        <p:nvSpPr>
          <p:cNvPr id="230" name="Shape 230"/>
          <p:cNvSpPr/>
          <p:nvPr>
            <p:ph type="body" sz="half" idx="1"/>
          </p:nvPr>
        </p:nvSpPr>
        <p:spPr>
          <a:xfrm>
            <a:off x="779065" y="2529018"/>
            <a:ext cx="5202638" cy="6508288"/>
          </a:xfrm>
          <a:prstGeom prst="rect">
            <a:avLst/>
          </a:prstGeom>
        </p:spPr>
        <p:txBody>
          <a:bodyPr/>
          <a:lstStyle/>
          <a:p>
            <a:pPr marL="0" indent="0" algn="just" defTabSz="496570">
              <a:spcBef>
                <a:spcPts val="2300"/>
              </a:spcBef>
              <a:buSzTx/>
              <a:buNone/>
              <a:defRPr sz="3230"/>
            </a:pPr>
            <a:r>
              <a:t>Un filmato quale “</a:t>
            </a:r>
            <a:r>
              <a:t>La gioventù va dal Führer” </a:t>
            </a:r>
            <a:r>
              <a:t>rappresenta una Germania ordinata e rurale, che contrappone l’autentica vita della nazione della </a:t>
            </a:r>
            <a:r>
              <a:t>Kultur</a:t>
            </a:r>
            <a:r>
              <a:t> heideggerianamente contrapposta all’inautentica vita dei paesi della </a:t>
            </a:r>
            <a:r>
              <a:t>Civilization</a:t>
            </a:r>
            <a:r>
              <a:t>.   </a:t>
            </a:r>
            <a:r>
              <a:t> </a:t>
            </a:r>
          </a:p>
        </p:txBody>
      </p:sp>
      <p:pic>
        <p:nvPicPr>
          <p:cNvPr id="231" name="thumb_IMG_0027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09285" y="2687502"/>
            <a:ext cx="5507262" cy="41510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9 La caduta - il suicidio di Hitler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40481" y="1725750"/>
            <a:ext cx="11523838" cy="6302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209985" fill="hold"/>
                                        <p:tgtEl>
                                          <p:spTgt spid="2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33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Ordine </a:t>
            </a:r>
            <a:r>
              <a:t>vs. </a:t>
            </a:r>
            <a:r>
              <a:t>Caos</a:t>
            </a:r>
          </a:p>
        </p:txBody>
      </p:sp>
      <p:sp>
        <p:nvSpPr>
          <p:cNvPr id="236" name="Shape 236"/>
          <p:cNvSpPr/>
          <p:nvPr>
            <p:ph type="body" sz="half" idx="1"/>
          </p:nvPr>
        </p:nvSpPr>
        <p:spPr>
          <a:xfrm>
            <a:off x="944742" y="2591719"/>
            <a:ext cx="5347603" cy="5702831"/>
          </a:xfrm>
          <a:prstGeom prst="rect">
            <a:avLst/>
          </a:prstGeom>
        </p:spPr>
        <p:txBody>
          <a:bodyPr/>
          <a:lstStyle/>
          <a:p>
            <a:pPr marL="0" indent="0" algn="just" defTabSz="543305">
              <a:spcBef>
                <a:spcPts val="2600"/>
              </a:spcBef>
              <a:buSzTx/>
              <a:buNone/>
              <a:defRPr sz="3534"/>
            </a:pPr>
            <a:r>
              <a:t>Secondo Mosse, il nazismo si è proposto come </a:t>
            </a:r>
            <a:r>
              <a:t>ELEMENTO ORDINATORE</a:t>
            </a:r>
            <a:r>
              <a:t> del caos ereditato dalla disfatta nella Prima guerra mondiale e dalla fragile Repubblica di Weimar. </a:t>
            </a:r>
          </a:p>
        </p:txBody>
      </p:sp>
      <p:pic>
        <p:nvPicPr>
          <p:cNvPr id="237" name="thumb_IMG_0033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58832" y="4362870"/>
            <a:ext cx="5504402" cy="36053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/>
          <p:nvPr>
            <p:ph type="body" idx="1"/>
          </p:nvPr>
        </p:nvSpPr>
        <p:spPr>
          <a:xfrm>
            <a:off x="717062" y="599199"/>
            <a:ext cx="11500034" cy="8378788"/>
          </a:xfrm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Rientra in quest’ottica ordinatrice, la LOGICA PERVERSA dello sterminio di un intero popolo, usato come </a:t>
            </a:r>
            <a:r>
              <a:t>capro espiatorio</a:t>
            </a:r>
            <a:r>
              <a:t>.</a:t>
            </a:r>
          </a:p>
          <a:p>
            <a:pPr algn="just">
              <a:buBlip>
                <a:blip r:embed="rId2"/>
              </a:buBlip>
            </a:pPr>
            <a:r>
              <a:t>Secondo gli autori della “</a:t>
            </a:r>
            <a:r>
              <a:t>Dialettica dell’illuminismo” </a:t>
            </a:r>
            <a:r>
              <a:t>(Horkheimer, Adorno): c’è un sottile quanto inestricabile “filo rosso” che collega Auschwitz all’illuminismo. La distorsione della ragione in </a:t>
            </a:r>
            <a:r>
              <a:t>RAGIONE STRUMENTALE</a:t>
            </a:r>
            <a:r>
              <a:t> sta dietro al meccanismo al contempo: efficiente ed implacabile dei campi di sterminio.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>
            <p:ph type="title"/>
          </p:nvPr>
        </p:nvSpPr>
        <p:spPr>
          <a:xfrm>
            <a:off x="770045" y="2372772"/>
            <a:ext cx="5600701" cy="4038601"/>
          </a:xfrm>
          <a:prstGeom prst="rect">
            <a:avLst/>
          </a:prstGeom>
        </p:spPr>
        <p:txBody>
          <a:bodyPr/>
          <a:lstStyle/>
          <a:p>
            <a:pPr algn="just" defTabSz="443991">
              <a:defRPr sz="2888"/>
            </a:pPr>
            <a:r>
              <a:t>HITLER HA RIUNITO: SFERA POLITICA E SOCIETà CIVILE, INDUCENDO IL SUO POPOLO AD ABBRACCIARE UN’</a:t>
            </a:r>
            <a:r>
              <a:t>IDEOLOGIA ABIETTA</a:t>
            </a:r>
            <a:r>
              <a:t> DI CUI ANCORA OGGI CONSERVA GLI </a:t>
            </a:r>
            <a:r>
              <a:t>STRASCICHI</a:t>
            </a:r>
            <a:r>
              <a:t>.</a:t>
            </a:r>
          </a:p>
        </p:txBody>
      </p:sp>
      <p:sp>
        <p:nvSpPr>
          <p:cNvPr id="242" name="Shape 242"/>
          <p:cNvSpPr/>
          <p:nvPr>
            <p:ph type="body" sz="quarter" idx="1"/>
          </p:nvPr>
        </p:nvSpPr>
        <p:spPr>
          <a:xfrm>
            <a:off x="965200" y="7269743"/>
            <a:ext cx="5600700" cy="2163818"/>
          </a:xfrm>
          <a:prstGeom prst="rect">
            <a:avLst/>
          </a:prstGeom>
        </p:spPr>
        <p:txBody>
          <a:bodyPr/>
          <a:lstStyle>
            <a:lvl1pPr defTabSz="519937">
              <a:defRPr sz="5696"/>
            </a:lvl1pPr>
          </a:lstStyle>
          <a:p>
            <a:pPr/>
            <a:r>
              <a:t>CONCLUSIONE</a:t>
            </a:r>
          </a:p>
        </p:txBody>
      </p:sp>
      <p:pic>
        <p:nvPicPr>
          <p:cNvPr id="243" name="thumb_IMG_0029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11685" y="2373604"/>
            <a:ext cx="5406192" cy="40369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/>
          <p:nvPr>
            <p:ph type="body" idx="13"/>
          </p:nvPr>
        </p:nvSpPr>
        <p:spPr>
          <a:xfrm>
            <a:off x="1270000" y="3892550"/>
            <a:ext cx="10464800" cy="1600201"/>
          </a:xfrm>
          <a:prstGeom prst="rect">
            <a:avLst/>
          </a:prstGeom>
        </p:spPr>
        <p:txBody>
          <a:bodyPr/>
          <a:lstStyle/>
          <a:p>
            <a:pPr/>
            <a:r>
              <a:t>“La storia passata </a:t>
            </a:r>
          </a:p>
          <a:p>
            <a:pPr/>
            <a:r>
              <a:t>è sempre storia contemporanea”. </a:t>
            </a:r>
          </a:p>
        </p:txBody>
      </p:sp>
      <p:sp>
        <p:nvSpPr>
          <p:cNvPr id="246" name="Shape 246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GEORGE L. MOSSE, “</a:t>
            </a:r>
            <a:r>
              <a:t>La nazionalizzazione delle masse”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thumb_IMG_0053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5621" y="1162944"/>
            <a:ext cx="11493558" cy="74277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/>
          <p:nvPr>
            <p:ph type="body" idx="13"/>
          </p:nvPr>
        </p:nvSpPr>
        <p:spPr>
          <a:xfrm>
            <a:off x="1270000" y="3892550"/>
            <a:ext cx="10464800" cy="1600201"/>
          </a:xfrm>
          <a:prstGeom prst="rect">
            <a:avLst/>
          </a:prstGeom>
        </p:spPr>
        <p:txBody>
          <a:bodyPr/>
          <a:lstStyle/>
          <a:p>
            <a:pPr/>
            <a:r>
              <a:t>“Chi dimentica la storia </a:t>
            </a:r>
          </a:p>
          <a:p>
            <a:pPr/>
            <a:r>
              <a:t>è condannato a ripeterla”. </a:t>
            </a:r>
          </a:p>
        </p:txBody>
      </p:sp>
      <p:sp>
        <p:nvSpPr>
          <p:cNvPr id="251" name="Shape 251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GEORGE SANTAYANA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