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68" r:id="rId5"/>
    <p:sldId id="260" r:id="rId6"/>
    <p:sldId id="269" r:id="rId7"/>
    <p:sldId id="262" r:id="rId8"/>
    <p:sldId id="263" r:id="rId9"/>
    <p:sldId id="264" r:id="rId10"/>
    <p:sldId id="270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5"/>
  </p:normalViewPr>
  <p:slideViewPr>
    <p:cSldViewPr snapToGrid="0" snapToObjects="1">
      <p:cViewPr>
        <p:scale>
          <a:sx n="124" d="100"/>
          <a:sy n="124" d="100"/>
        </p:scale>
        <p:origin x="14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160F8-6235-F04F-94BA-0F71FDC9698D}" type="datetimeFigureOut">
              <a:rPr lang="it-IT" smtClean="0"/>
              <a:t>02/11/16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F73A3-C163-8C47-B710-2FF2848450E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565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95F2E-4289-4A48-8C72-880D3158ACC4}" type="datetimeFigureOut">
              <a:rPr lang="it-IT" smtClean="0"/>
              <a:t>02/11/16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A084A-700E-8842-A3A7-8215A64C1093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860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t-IT" dirty="0" smtClean="0"/>
              <a:t>IL FATALISMO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it-IT" dirty="0" smtClean="0"/>
              <a:t>PROF. MARCO APOLLONI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0881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0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0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1979667" cy="672662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È POSSIBILE LIBERARSI DAL PESSIMISMO?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672662"/>
            <a:ext cx="4861369" cy="6185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300" dirty="0" smtClean="0"/>
              <a:t>Un </a:t>
            </a:r>
            <a:r>
              <a:rPr lang="it-IT" sz="2300" dirty="0"/>
              <a:t>certo pessimismo è sano, perché ci tiene con i piedi ben attaccati per terra, ci cura dalla </a:t>
            </a:r>
            <a:r>
              <a:rPr lang="it-IT" sz="2300" u="sng" dirty="0"/>
              <a:t>sindrome del Padreterno</a:t>
            </a:r>
            <a:r>
              <a:rPr lang="it-IT" sz="2300" dirty="0"/>
              <a:t> che ce n’è uno – almeno per me – e non milioni di milioni. </a:t>
            </a:r>
            <a:r>
              <a:rPr lang="it-IT" sz="2300" dirty="0" smtClean="0"/>
              <a:t>Motivo per cui nel </a:t>
            </a:r>
            <a:r>
              <a:rPr lang="it-IT" sz="2300" dirty="0"/>
              <a:t>mio scritto ragiono sul modo di concepire la storia proprio di Tolstoj, </a:t>
            </a:r>
            <a:r>
              <a:rPr lang="it-IT" sz="2300" dirty="0" smtClean="0"/>
              <a:t>che, romanzando </a:t>
            </a:r>
            <a:r>
              <a:rPr lang="it-IT" sz="2300" dirty="0" smtClean="0"/>
              <a:t>la </a:t>
            </a:r>
            <a:r>
              <a:rPr lang="it-IT" sz="2300" dirty="0"/>
              <a:t>figura del generale russo </a:t>
            </a:r>
            <a:r>
              <a:rPr lang="it-IT" sz="2300" b="1" dirty="0" err="1" smtClean="0"/>
              <a:t>Kutuzov</a:t>
            </a:r>
            <a:r>
              <a:rPr lang="it-IT" sz="2300" dirty="0" smtClean="0"/>
              <a:t>, </a:t>
            </a:r>
            <a:r>
              <a:rPr lang="it-IT" sz="2300" dirty="0" smtClean="0"/>
              <a:t>propugna </a:t>
            </a:r>
            <a:r>
              <a:rPr lang="it-IT" sz="2300" dirty="0"/>
              <a:t>l’idea che la componente principale di chi fa la storia è il </a:t>
            </a:r>
            <a:r>
              <a:rPr lang="it-IT" sz="2300" b="1" dirty="0"/>
              <a:t>fatalismo</a:t>
            </a:r>
            <a:r>
              <a:rPr lang="it-IT" sz="2300" dirty="0"/>
              <a:t>. Ovvero: siccome non siamo noi a dominare gli eventi ma il contrario, tanto vale lasciare andare le cose così come il </a:t>
            </a:r>
            <a:r>
              <a:rPr lang="it-IT" sz="2300" u="sng" dirty="0"/>
              <a:t>fato</a:t>
            </a:r>
            <a:r>
              <a:rPr lang="it-IT" sz="2300" dirty="0"/>
              <a:t>, il </a:t>
            </a:r>
            <a:r>
              <a:rPr lang="it-IT" sz="2300" u="sng" dirty="0"/>
              <a:t>caso</a:t>
            </a:r>
            <a:r>
              <a:rPr lang="it-IT" sz="2300" dirty="0"/>
              <a:t> o </a:t>
            </a:r>
            <a:r>
              <a:rPr lang="it-IT" sz="2300" u="sng" dirty="0"/>
              <a:t>Dio</a:t>
            </a:r>
            <a:r>
              <a:rPr lang="it-IT" sz="2300" dirty="0"/>
              <a:t> </a:t>
            </a:r>
            <a:r>
              <a:rPr lang="it-IT" sz="2300" b="1" dirty="0"/>
              <a:t>vuole</a:t>
            </a:r>
            <a:r>
              <a:rPr lang="it-IT" sz="2300" dirty="0"/>
              <a:t> che vadano.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434" y="672662"/>
            <a:ext cx="6904233" cy="6185337"/>
          </a:xfrm>
        </p:spPr>
      </p:pic>
    </p:spTree>
    <p:extLst>
      <p:ext uri="{BB962C8B-B14F-4D97-AF65-F5344CB8AC3E}">
        <p14:creationId xmlns:p14="http://schemas.microsoft.com/office/powerpoint/2010/main" val="32981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7" name="Group 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4" r="11425" b="-2"/>
          <a:stretch/>
        </p:blipFill>
        <p:spPr>
          <a:xfrm>
            <a:off x="154111" y="861849"/>
            <a:ext cx="6962638" cy="600461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4111" y="0"/>
            <a:ext cx="11753638" cy="7567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dirty="0" smtClean="0"/>
              <a:t>L’AMOR FATI</a:t>
            </a:r>
            <a:endParaRPr lang="en-US" sz="36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315494" y="861849"/>
            <a:ext cx="4592254" cy="5917322"/>
          </a:xfr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it-IT" sz="2900" dirty="0" smtClean="0"/>
              <a:t>I </a:t>
            </a:r>
            <a:r>
              <a:rPr lang="it-IT" sz="2900" u="sng" dirty="0" smtClean="0"/>
              <a:t>romantici</a:t>
            </a:r>
            <a:r>
              <a:rPr lang="it-IT" sz="2900" dirty="0" smtClean="0"/>
              <a:t> credono nel </a:t>
            </a:r>
            <a:r>
              <a:rPr lang="it-IT" sz="2900" b="1" dirty="0" smtClean="0"/>
              <a:t>fato</a:t>
            </a:r>
            <a:r>
              <a:rPr lang="it-IT" sz="2900" dirty="0" smtClean="0"/>
              <a:t>, gli </a:t>
            </a:r>
            <a:r>
              <a:rPr lang="it-IT" sz="2900" u="sng" dirty="0" smtClean="0"/>
              <a:t>scienziati</a:t>
            </a:r>
            <a:r>
              <a:rPr lang="it-IT" sz="2900" dirty="0" smtClean="0"/>
              <a:t> nel </a:t>
            </a:r>
            <a:r>
              <a:rPr lang="it-IT" sz="2900" b="1" dirty="0" smtClean="0"/>
              <a:t>caso</a:t>
            </a:r>
            <a:r>
              <a:rPr lang="it-IT" sz="2900" dirty="0" smtClean="0"/>
              <a:t>, i </a:t>
            </a:r>
            <a:r>
              <a:rPr lang="it-IT" sz="2900" u="sng" dirty="0" smtClean="0"/>
              <a:t>mistici</a:t>
            </a:r>
            <a:r>
              <a:rPr lang="it-IT" sz="2900" dirty="0" smtClean="0"/>
              <a:t> in </a:t>
            </a:r>
            <a:r>
              <a:rPr lang="it-IT" sz="2900" b="1" dirty="0" smtClean="0"/>
              <a:t>Dio</a:t>
            </a:r>
            <a:r>
              <a:rPr lang="it-IT" sz="2900" dirty="0" smtClean="0"/>
              <a:t>. Poco importa, sempre a un concetto superiore si fa riferimento. Nietzsche – che per quanto critica il Romanticismo, è lecito considerare un romantico – usa il termine “</a:t>
            </a:r>
            <a:r>
              <a:rPr lang="it-IT" sz="2900" i="1" u="sng" dirty="0" smtClean="0"/>
              <a:t>amor fati</a:t>
            </a:r>
            <a:r>
              <a:rPr lang="it-IT" sz="2900" dirty="0" smtClean="0"/>
              <a:t>” per descrivere l’atteggiamento fatalistico.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8312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"/>
            <a:ext cx="12006470" cy="58857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PESSIMISMO, OVVERO REALISMO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683174"/>
            <a:ext cx="5702157" cy="58820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500" dirty="0"/>
              <a:t>I </a:t>
            </a:r>
            <a:r>
              <a:rPr lang="it-IT" sz="2500" dirty="0" smtClean="0"/>
              <a:t>Beatles, </a:t>
            </a:r>
            <a:r>
              <a:rPr lang="it-IT" sz="2500" dirty="0"/>
              <a:t>con la loro hit “</a:t>
            </a:r>
            <a:r>
              <a:rPr lang="it-IT" sz="2500" dirty="0" err="1"/>
              <a:t>Let</a:t>
            </a:r>
            <a:r>
              <a:rPr lang="it-IT" sz="2500" dirty="0"/>
              <a:t> </a:t>
            </a:r>
            <a:r>
              <a:rPr lang="it-IT" sz="2500" dirty="0" err="1"/>
              <a:t>it</a:t>
            </a:r>
            <a:r>
              <a:rPr lang="it-IT" sz="2500" dirty="0"/>
              <a:t> be”, dicono più o meno la stessa </a:t>
            </a:r>
            <a:r>
              <a:rPr lang="it-IT" sz="2500" dirty="0" smtClean="0"/>
              <a:t>cosa di Nietzsche. </a:t>
            </a:r>
            <a:r>
              <a:rPr lang="it-IT" sz="2500" dirty="0"/>
              <a:t>È pessimistico questo modo di vedere le cose? Forse, o forse è soltanto </a:t>
            </a:r>
            <a:r>
              <a:rPr lang="it-IT" sz="2500" b="1" dirty="0"/>
              <a:t>realistico</a:t>
            </a:r>
            <a:r>
              <a:rPr lang="it-IT" sz="2500" dirty="0"/>
              <a:t>. Ecco, mi definirei più un realista che un pessimista, che poi: dire che </a:t>
            </a:r>
            <a:r>
              <a:rPr lang="it-IT" sz="2500" u="sng" dirty="0"/>
              <a:t>l’uomo è soverchiato da forze più grandi di lui ed è libero solo entro certi limiti</a:t>
            </a:r>
            <a:r>
              <a:rPr lang="it-IT" sz="2500" dirty="0"/>
              <a:t> è un po’ come riscoprire l’acqua calda. Tuttavia, a volte, </a:t>
            </a:r>
            <a:r>
              <a:rPr lang="it-IT" sz="2500" u="sng" dirty="0"/>
              <a:t>un po’ di acqua calda fa bene all’anima</a:t>
            </a:r>
            <a:r>
              <a:rPr lang="it-IT" sz="2500" dirty="0"/>
              <a:t>. Concepito in questi termini, allora sì che il </a:t>
            </a:r>
            <a:r>
              <a:rPr lang="it-IT" sz="2500" b="1" dirty="0"/>
              <a:t>pessimismo</a:t>
            </a:r>
            <a:r>
              <a:rPr lang="it-IT" sz="2500" dirty="0"/>
              <a:t>, o </a:t>
            </a:r>
            <a:r>
              <a:rPr lang="it-IT" sz="2500" b="1" dirty="0"/>
              <a:t>realismo</a:t>
            </a:r>
            <a:r>
              <a:rPr lang="it-IT" sz="2500" dirty="0"/>
              <a:t> che dir si voglia, può essere </a:t>
            </a:r>
            <a:r>
              <a:rPr lang="it-IT" sz="2500" u="sng" dirty="0"/>
              <a:t>salutare per l’uomo</a:t>
            </a:r>
            <a:r>
              <a:rPr lang="it-IT" sz="2500" dirty="0"/>
              <a:t>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44" y="924674"/>
            <a:ext cx="6139925" cy="5640513"/>
          </a:xfrm>
        </p:spPr>
      </p:pic>
    </p:spTree>
    <p:extLst>
      <p:ext uri="{BB962C8B-B14F-4D97-AF65-F5344CB8AC3E}">
        <p14:creationId xmlns:p14="http://schemas.microsoft.com/office/powerpoint/2010/main" val="10863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vatar Trailer (HD - ITA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0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036288" cy="79111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HA ANCORA SENSO PARLARE DI BUONI E CATTIVI?</a:t>
            </a: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171" y="1017141"/>
            <a:ext cx="5584116" cy="5486401"/>
          </a:xfrm>
        </p:spPr>
      </p:pic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-1" y="1017141"/>
            <a:ext cx="5969285" cy="548640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200" dirty="0" smtClean="0"/>
              <a:t>Tolstoj </a:t>
            </a:r>
            <a:r>
              <a:rPr lang="it-IT" sz="2200" dirty="0"/>
              <a:t>non ha dubbi: il cattivo è Napoleone. Cameron men che meno: gli umani sbarcati su Pandora per depredarla dell’</a:t>
            </a:r>
            <a:r>
              <a:rPr lang="it-IT" sz="2200" b="1" dirty="0" err="1"/>
              <a:t>unobtanium</a:t>
            </a:r>
            <a:r>
              <a:rPr lang="it-IT" sz="2200" dirty="0"/>
              <a:t>. Oggi? È difficile parlare del tempo in cui ci è dato vivere. È molto più semplice riflettere sui tempi passati perché si ha una sufficiente </a:t>
            </a:r>
            <a:r>
              <a:rPr lang="it-IT" sz="2200" u="sng" dirty="0"/>
              <a:t>distanza storica</a:t>
            </a:r>
            <a:r>
              <a:rPr lang="it-IT" sz="2200" dirty="0"/>
              <a:t>, che ci permette di osservare i fenomeni con </a:t>
            </a:r>
            <a:r>
              <a:rPr lang="it-IT" sz="2200" u="sng" dirty="0"/>
              <a:t>più obiettività</a:t>
            </a:r>
            <a:r>
              <a:rPr lang="it-IT" sz="2200" dirty="0"/>
              <a:t>. </a:t>
            </a:r>
            <a:r>
              <a:rPr lang="it-IT" sz="2200" dirty="0" smtClean="0"/>
              <a:t>A ogni </a:t>
            </a:r>
            <a:r>
              <a:rPr lang="it-IT" sz="2200" dirty="0" smtClean="0"/>
              <a:t>modo, </a:t>
            </a:r>
            <a:r>
              <a:rPr lang="it-IT" sz="2200" dirty="0" smtClean="0"/>
              <a:t>la mia opinione è </a:t>
            </a:r>
            <a:r>
              <a:rPr lang="it-IT" sz="2200" dirty="0"/>
              <a:t>che viviamo in tempi a dir poco complicati. Senza scomodare il teorico della </a:t>
            </a:r>
            <a:r>
              <a:rPr lang="it-IT" sz="2200" b="1" dirty="0"/>
              <a:t>complessità</a:t>
            </a:r>
            <a:r>
              <a:rPr lang="it-IT" sz="2200" dirty="0"/>
              <a:t>, </a:t>
            </a:r>
            <a:r>
              <a:rPr lang="it-IT" sz="2200" b="1" dirty="0"/>
              <a:t>Edgar </a:t>
            </a:r>
            <a:r>
              <a:rPr lang="it-IT" sz="2200" b="1" dirty="0" err="1"/>
              <a:t>Morin</a:t>
            </a:r>
            <a:r>
              <a:rPr lang="it-IT" sz="2200" dirty="0"/>
              <a:t>, è necessario precisare che </a:t>
            </a:r>
            <a:r>
              <a:rPr lang="it-IT" sz="2200" u="sng" dirty="0"/>
              <a:t>la vita a differenza del cinema hollywoodiano è meno netta</a:t>
            </a:r>
            <a:r>
              <a:rPr lang="it-IT" sz="2200" dirty="0"/>
              <a:t>. Il confine tra buono e cattivo a volte è più sottile di un grissino. È un attimo che ti ritrovi tra i </a:t>
            </a:r>
            <a:r>
              <a:rPr lang="it-IT" sz="2200" b="1" dirty="0"/>
              <a:t>buoni</a:t>
            </a:r>
            <a:r>
              <a:rPr lang="it-IT" sz="2200" dirty="0"/>
              <a:t> o – a seconda – tra i </a:t>
            </a:r>
            <a:r>
              <a:rPr lang="it-IT" sz="2200" b="1" dirty="0"/>
              <a:t>cattivi</a:t>
            </a:r>
            <a:r>
              <a:rPr lang="it-IT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333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016409" cy="662152"/>
          </a:xfrm>
        </p:spPr>
        <p:txBody>
          <a:bodyPr/>
          <a:lstStyle/>
          <a:p>
            <a:pPr algn="ctr"/>
            <a:r>
              <a:rPr lang="it-IT" dirty="0" smtClean="0"/>
              <a:t>IL PUNTO DI VISTA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767254"/>
            <a:ext cx="4861369" cy="60907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650" dirty="0" smtClean="0"/>
              <a:t>Stabilire se uno è buono o cattivo dipende </a:t>
            </a:r>
            <a:r>
              <a:rPr lang="it-IT" sz="2650" dirty="0"/>
              <a:t>dal </a:t>
            </a:r>
            <a:r>
              <a:rPr lang="it-IT" sz="2650" u="sng" dirty="0"/>
              <a:t>punto di vista</a:t>
            </a:r>
            <a:r>
              <a:rPr lang="it-IT" sz="2650" dirty="0"/>
              <a:t>, da un eventuale osservatore esterno. Il difficile però è che nel nostro quotidiano non esistono osservatori esterni, siamo tutti </a:t>
            </a:r>
            <a:r>
              <a:rPr lang="it-IT" sz="2650" b="1" dirty="0"/>
              <a:t>interni</a:t>
            </a:r>
            <a:r>
              <a:rPr lang="it-IT" sz="2650" dirty="0"/>
              <a:t> alla vicenda che viviamo in prima persona, sulla nostra pelle. Eppure, come insegna </a:t>
            </a:r>
            <a:r>
              <a:rPr lang="it-IT" sz="2650" b="1" dirty="0" smtClean="0"/>
              <a:t>Søren </a:t>
            </a:r>
            <a:r>
              <a:rPr lang="it-IT" sz="2650" b="1" dirty="0"/>
              <a:t>Kierkegaard</a:t>
            </a:r>
            <a:r>
              <a:rPr lang="it-IT" sz="2650" dirty="0"/>
              <a:t>: </a:t>
            </a:r>
            <a:r>
              <a:rPr lang="it-IT" sz="2650" u="sng" dirty="0"/>
              <a:t>si deve pur scegliere</a:t>
            </a:r>
            <a:r>
              <a:rPr lang="it-IT" sz="2650" dirty="0"/>
              <a:t>. Persino scegliere di non scegliere è già di per sé una </a:t>
            </a:r>
            <a:r>
              <a:rPr lang="it-IT" sz="2650" b="1" dirty="0"/>
              <a:t>scelta</a:t>
            </a:r>
            <a:r>
              <a:rPr lang="it-IT" sz="2650" dirty="0"/>
              <a:t>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896" y="767255"/>
            <a:ext cx="6937513" cy="6090744"/>
          </a:xfrm>
        </p:spPr>
      </p:pic>
    </p:spTree>
    <p:extLst>
      <p:ext uri="{BB962C8B-B14F-4D97-AF65-F5344CB8AC3E}">
        <p14:creationId xmlns:p14="http://schemas.microsoft.com/office/powerpoint/2010/main" val="1674027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"/>
            <a:ext cx="11986591" cy="662152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LA REGOLA AUREA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767256"/>
            <a:ext cx="4861369" cy="60907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300" dirty="0"/>
              <a:t>Quindi, </a:t>
            </a:r>
            <a:r>
              <a:rPr lang="it-IT" sz="2300" dirty="0" smtClean="0"/>
              <a:t>chi sono i buoni? Personalmente scelgo </a:t>
            </a:r>
            <a:r>
              <a:rPr lang="it-IT" sz="2300" dirty="0"/>
              <a:t>di definire </a:t>
            </a:r>
            <a:r>
              <a:rPr lang="it-IT" sz="2300" b="1" i="1" dirty="0"/>
              <a:t>buoni</a:t>
            </a:r>
            <a:r>
              <a:rPr lang="it-IT" sz="2300" dirty="0"/>
              <a:t>: coloro che, seguendo la </a:t>
            </a:r>
            <a:r>
              <a:rPr lang="it-IT" sz="2300" u="sng" dirty="0"/>
              <a:t>regola aurea</a:t>
            </a:r>
            <a:r>
              <a:rPr lang="it-IT" sz="2300" dirty="0"/>
              <a:t> di tutte le religioni che </a:t>
            </a:r>
            <a:r>
              <a:rPr lang="it-IT" sz="2300" dirty="0" smtClean="0"/>
              <a:t>ci invita ad </a:t>
            </a:r>
            <a:r>
              <a:rPr lang="it-IT" sz="2300" u="sng" dirty="0"/>
              <a:t>amare il prossimo come se stessi</a:t>
            </a:r>
            <a:r>
              <a:rPr lang="it-IT" sz="2300" dirty="0"/>
              <a:t>, credono che </a:t>
            </a:r>
            <a:r>
              <a:rPr lang="it-IT" sz="2300" u="sng" dirty="0"/>
              <a:t>salvare un uomo </a:t>
            </a:r>
            <a:r>
              <a:rPr lang="it-IT" sz="2300" u="sng" dirty="0" smtClean="0"/>
              <a:t>significhi </a:t>
            </a:r>
            <a:r>
              <a:rPr lang="it-IT" sz="2300" u="sng" dirty="0"/>
              <a:t>salvare l’umanità intera</a:t>
            </a:r>
            <a:r>
              <a:rPr lang="it-IT" sz="2300" dirty="0"/>
              <a:t>. Viceversa: sono nemici tutti coloro che sono pronti a togliere la vita a un loro </a:t>
            </a:r>
            <a:r>
              <a:rPr lang="it-IT" sz="2300" dirty="0" smtClean="0"/>
              <a:t>simile, </a:t>
            </a:r>
            <a:r>
              <a:rPr lang="it-IT" sz="2300" dirty="0"/>
              <a:t>per i più disparati motivi. </a:t>
            </a:r>
            <a:r>
              <a:rPr lang="it-IT" sz="2300" dirty="0" smtClean="0"/>
              <a:t>A </a:t>
            </a:r>
            <a:r>
              <a:rPr lang="it-IT" sz="2300" dirty="0"/>
              <a:t>ogni modo, come tutte le regole c’è un’eccezione: ritengo un diritto del singolo </a:t>
            </a:r>
            <a:r>
              <a:rPr lang="it-IT" sz="2300" b="1" dirty="0"/>
              <a:t>difendersi</a:t>
            </a:r>
            <a:r>
              <a:rPr lang="it-IT" sz="2300" dirty="0"/>
              <a:t>, </a:t>
            </a:r>
            <a:r>
              <a:rPr lang="it-IT" sz="2300" u="sng" dirty="0"/>
              <a:t>con tutti i mezzi</a:t>
            </a:r>
            <a:r>
              <a:rPr lang="it-IT" sz="2300" dirty="0"/>
              <a:t>, </a:t>
            </a:r>
            <a:r>
              <a:rPr lang="it-IT" sz="2300" b="1" dirty="0"/>
              <a:t>se</a:t>
            </a:r>
            <a:r>
              <a:rPr lang="it-IT" sz="2300" dirty="0"/>
              <a:t> attaccato. Allacciandomi al film: non c’è dubbio, faccio il tifo per i </a:t>
            </a:r>
            <a:r>
              <a:rPr lang="it-IT" sz="2300" b="1" dirty="0" err="1"/>
              <a:t>Na’avi</a:t>
            </a:r>
            <a:r>
              <a:rPr lang="it-IT" sz="2300" dirty="0"/>
              <a:t>.</a:t>
            </a:r>
            <a:endParaRPr lang="it-IT" sz="23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530" y="767256"/>
            <a:ext cx="6848061" cy="6090743"/>
          </a:xfrm>
        </p:spPr>
      </p:pic>
    </p:spTree>
    <p:extLst>
      <p:ext uri="{BB962C8B-B14F-4D97-AF65-F5344CB8AC3E}">
        <p14:creationId xmlns:p14="http://schemas.microsoft.com/office/powerpoint/2010/main" val="119410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8" name="Group 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8" r="49279" b="-1"/>
          <a:stretch/>
        </p:blipFill>
        <p:spPr>
          <a:xfrm>
            <a:off x="20" y="10"/>
            <a:ext cx="2734036" cy="6867719"/>
          </a:xfrm>
          <a:custGeom>
            <a:avLst/>
            <a:gdLst>
              <a:gd name="connsiteX0" fmla="*/ 0 w 2734056"/>
              <a:gd name="connsiteY0" fmla="*/ 0 h 6858000"/>
              <a:gd name="connsiteX1" fmla="*/ 1674254 w 2734056"/>
              <a:gd name="connsiteY1" fmla="*/ 0 h 6858000"/>
              <a:gd name="connsiteX2" fmla="*/ 2734056 w 2734056"/>
              <a:gd name="connsiteY2" fmla="*/ 6850199 h 6858000"/>
              <a:gd name="connsiteX3" fmla="*/ 2734056 w 2734056"/>
              <a:gd name="connsiteY3" fmla="*/ 6858000 h 6858000"/>
              <a:gd name="connsiteX4" fmla="*/ 461457 w 2734056"/>
              <a:gd name="connsiteY4" fmla="*/ 6858000 h 6858000"/>
              <a:gd name="connsiteX5" fmla="*/ 0 w 2734056"/>
              <a:gd name="connsiteY5" fmla="*/ 41341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19" name="Isosceles Tri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34056" y="609600"/>
            <a:ext cx="6866212" cy="6726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CI SARANNO ALTRE GUERRE?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734056" y="1608083"/>
            <a:ext cx="6866212" cy="525838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en-US" sz="2600" dirty="0" smtClean="0"/>
              <a:t> Le </a:t>
            </a:r>
            <a:r>
              <a:rPr lang="en-US" sz="2600" dirty="0"/>
              <a:t>guerre ci sono state, ci sono e sempre ci saranno. Purtroppo. D’altronde </a:t>
            </a:r>
            <a:r>
              <a:rPr lang="en-US" sz="2600" u="sng" dirty="0"/>
              <a:t>la guerra è la </a:t>
            </a:r>
            <a:r>
              <a:rPr lang="en-US" sz="2600" b="1" u="sng" dirty="0"/>
              <a:t>regola</a:t>
            </a:r>
            <a:r>
              <a:rPr lang="en-US" sz="2600" u="sng" dirty="0"/>
              <a:t>, la pace è l’</a:t>
            </a:r>
            <a:r>
              <a:rPr lang="en-US" sz="2600" b="1" u="sng" dirty="0"/>
              <a:t>eccezione</a:t>
            </a:r>
            <a:r>
              <a:rPr lang="en-US" sz="2600" dirty="0"/>
              <a:t>. C’è chi si spinge pure oltre – i realisti machiavellici – e dice addirittura che la pace è il più o meno breve </a:t>
            </a:r>
            <a:r>
              <a:rPr lang="en-US" sz="2600" b="1" dirty="0"/>
              <a:t>intervallo</a:t>
            </a:r>
            <a:r>
              <a:rPr lang="en-US" sz="2600" dirty="0"/>
              <a:t> tra due guerre. Io sono fra questi. Da essere umano spero tanto di venire smentito. Spero che non si combattano più guerre cosiddette “mondiali” – quelle “locali” non si sono mai interrotte –, </a:t>
            </a:r>
            <a:r>
              <a:rPr lang="en-US" sz="2600" dirty="0" smtClean="0"/>
              <a:t>ma, </a:t>
            </a:r>
            <a:r>
              <a:rPr lang="en-US" sz="2600" dirty="0" err="1" smtClean="0"/>
              <a:t>razionalmente</a:t>
            </a:r>
            <a:r>
              <a:rPr lang="en-US" sz="2600" dirty="0" smtClean="0"/>
              <a:t>, non </a:t>
            </a:r>
            <a:r>
              <a:rPr lang="en-US" sz="2600" dirty="0"/>
              <a:t>mi stupirei se dovessimo ricadere nel medesimo errore. </a:t>
            </a:r>
          </a:p>
        </p:txBody>
      </p:sp>
    </p:spTree>
    <p:extLst>
      <p:ext uri="{BB962C8B-B14F-4D97-AF65-F5344CB8AC3E}">
        <p14:creationId xmlns:p14="http://schemas.microsoft.com/office/powerpoint/2010/main" val="1514075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"/>
            <a:ext cx="12031038" cy="662152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LA STORIA È MAESTRA?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976043"/>
            <a:ext cx="4931596" cy="57227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650" dirty="0"/>
              <a:t>La storia è “</a:t>
            </a:r>
            <a:r>
              <a:rPr lang="it-IT" sz="2650" u="sng" dirty="0" err="1"/>
              <a:t>magistra</a:t>
            </a:r>
            <a:r>
              <a:rPr lang="it-IT" sz="2650" u="sng" dirty="0"/>
              <a:t> vitae</a:t>
            </a:r>
            <a:r>
              <a:rPr lang="it-IT" sz="2650" dirty="0"/>
              <a:t>”, diceva Cicerone? A mio avviso, a vedere la cocciutaggine degli uomini, la storia </a:t>
            </a:r>
            <a:r>
              <a:rPr lang="it-IT" sz="2650" dirty="0" smtClean="0"/>
              <a:t>è </a:t>
            </a:r>
            <a:r>
              <a:rPr lang="it-IT" sz="2650" u="sng" dirty="0"/>
              <a:t>maestra di niente</a:t>
            </a:r>
            <a:r>
              <a:rPr lang="it-IT" sz="2650" dirty="0"/>
              <a:t>. Eppure dagli errori passati si dovrebbe trarre un qualche insegnamento. Parafrasando </a:t>
            </a:r>
            <a:r>
              <a:rPr lang="it-IT" sz="2650" b="1" dirty="0"/>
              <a:t>Einstein</a:t>
            </a:r>
            <a:r>
              <a:rPr lang="it-IT" sz="2650" dirty="0"/>
              <a:t>: non so se verrà mai combattuta una </a:t>
            </a:r>
            <a:r>
              <a:rPr lang="it-IT" sz="2650" u="sng" dirty="0"/>
              <a:t>terza guerra mondiale</a:t>
            </a:r>
            <a:r>
              <a:rPr lang="it-IT" sz="2650" dirty="0"/>
              <a:t>, </a:t>
            </a:r>
            <a:r>
              <a:rPr lang="it-IT" sz="2650" dirty="0" smtClean="0"/>
              <a:t>ma, qualora scoppiasse, so </a:t>
            </a:r>
            <a:r>
              <a:rPr lang="it-IT" sz="2650" dirty="0"/>
              <a:t>per certo con quali armi verrebbe combattuta la </a:t>
            </a:r>
            <a:r>
              <a:rPr lang="it-IT" sz="2650" u="sng" dirty="0"/>
              <a:t>quarta</a:t>
            </a:r>
            <a:r>
              <a:rPr lang="it-IT" sz="2650" dirty="0"/>
              <a:t>, con le clave di pietra.</a:t>
            </a:r>
            <a:endParaRPr lang="it-IT" sz="265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900" y="976044"/>
            <a:ext cx="6863137" cy="5722706"/>
          </a:xfrm>
        </p:spPr>
      </p:pic>
    </p:spTree>
    <p:extLst>
      <p:ext uri="{BB962C8B-B14F-4D97-AF65-F5344CB8AC3E}">
        <p14:creationId xmlns:p14="http://schemas.microsoft.com/office/powerpoint/2010/main" val="1361375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8" name="Group 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" r="15086"/>
          <a:stretch/>
        </p:blipFill>
        <p:spPr>
          <a:xfrm>
            <a:off x="448734" y="798786"/>
            <a:ext cx="4923776" cy="582804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8733" y="1"/>
            <a:ext cx="10776314" cy="59909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dirty="0" smtClean="0"/>
              <a:t>IL DIRITTO ALL’AUTODIFESA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681028" y="798785"/>
            <a:ext cx="5544019" cy="5828047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it-IT" sz="2750" dirty="0" smtClean="0"/>
              <a:t>Ritengo sacra e inviolabile la vita umana, ma ci tengo a precisare che questo principio morale – non saprei come altro definirlo – non si applica a coloro che non ritengono sacra e inviolabile la vita altrui. C’è un detto che dice: “</a:t>
            </a:r>
            <a:r>
              <a:rPr lang="it-IT" sz="2750" u="sng" dirty="0" smtClean="0"/>
              <a:t>Vuoi la pace, preparati alla guerra</a:t>
            </a:r>
            <a:r>
              <a:rPr lang="it-IT" sz="2750" dirty="0" smtClean="0"/>
              <a:t>”. Lo condivido in pieno, pur non avendo la forza pacifica di un Gandhi. </a:t>
            </a:r>
            <a:r>
              <a:rPr lang="it-IT" sz="2750" u="sng" dirty="0" smtClean="0"/>
              <a:t>La non violenza è tanto bella quanto inapplicabile per me</a:t>
            </a:r>
            <a:r>
              <a:rPr lang="it-IT" sz="2750" dirty="0" smtClean="0"/>
              <a:t>. </a:t>
            </a:r>
            <a:r>
              <a:rPr lang="it-IT" sz="2750" b="1" dirty="0" smtClean="0"/>
              <a:t>Se</a:t>
            </a:r>
            <a:r>
              <a:rPr lang="it-IT" sz="2750" dirty="0" smtClean="0"/>
              <a:t> tu mi attacchi io ti rispondo: “</a:t>
            </a:r>
            <a:r>
              <a:rPr lang="it-IT" sz="2750" u="sng" dirty="0" err="1" smtClean="0"/>
              <a:t>Mors</a:t>
            </a:r>
            <a:r>
              <a:rPr lang="it-IT" sz="2750" u="sng" dirty="0" smtClean="0"/>
              <a:t> tua vita mea</a:t>
            </a:r>
            <a:r>
              <a:rPr lang="it-IT" sz="2750" dirty="0" smtClean="0"/>
              <a:t>”. Così non la penso solo </a:t>
            </a:r>
            <a:r>
              <a:rPr lang="it-IT" sz="2750" dirty="0" smtClean="0"/>
              <a:t>io. </a:t>
            </a:r>
            <a:r>
              <a:rPr lang="it-IT" sz="2750" dirty="0" smtClean="0"/>
              <a:t>Persino lo Stato del Vaticano è per </a:t>
            </a:r>
            <a:r>
              <a:rPr lang="it-IT" sz="2750" b="1" dirty="0" smtClean="0"/>
              <a:t>l’autodifesa</a:t>
            </a:r>
            <a:r>
              <a:rPr lang="it-IT" sz="2750" dirty="0" smtClean="0"/>
              <a:t>, in caso di attacco.</a:t>
            </a:r>
            <a:endParaRPr lang="it-IT" sz="2750" dirty="0"/>
          </a:p>
        </p:txBody>
      </p:sp>
    </p:spTree>
    <p:extLst>
      <p:ext uri="{BB962C8B-B14F-4D97-AF65-F5344CB8AC3E}">
        <p14:creationId xmlns:p14="http://schemas.microsoft.com/office/powerpoint/2010/main" val="3160464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"/>
            <a:ext cx="11989942" cy="523981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L’AMORE PUÒ SALVARCI?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-1" y="945222"/>
            <a:ext cx="6698752" cy="59127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300" u="sng" dirty="0" smtClean="0"/>
              <a:t>Ci </a:t>
            </a:r>
            <a:r>
              <a:rPr lang="it-IT" sz="2300" u="sng" dirty="0"/>
              <a:t>sono tanti tipi di amore quante sono le persone sulla faccia della Terra</a:t>
            </a:r>
            <a:r>
              <a:rPr lang="it-IT" sz="2300" dirty="0"/>
              <a:t>. Lo dico all’interno di </a:t>
            </a:r>
            <a:r>
              <a:rPr lang="it-IT" sz="2300" b="1" i="1" u="sng" dirty="0" smtClean="0"/>
              <a:t>Filosofi </a:t>
            </a:r>
            <a:r>
              <a:rPr lang="it-IT" sz="2300" b="1" i="1" u="sng" dirty="0"/>
              <a:t>da </a:t>
            </a:r>
            <a:r>
              <a:rPr lang="it-IT" sz="2300" b="1" i="1" u="sng" dirty="0" smtClean="0"/>
              <a:t>Oscar</a:t>
            </a:r>
            <a:r>
              <a:rPr lang="it-IT" sz="2300" dirty="0" smtClean="0"/>
              <a:t>, </a:t>
            </a:r>
            <a:r>
              <a:rPr lang="it-IT" sz="2300" dirty="0"/>
              <a:t>precisamente nel capitolo conclusivo che dedico al film </a:t>
            </a:r>
            <a:r>
              <a:rPr lang="it-IT" sz="2300" b="1" i="1" u="sng" dirty="0" smtClean="0"/>
              <a:t>I </a:t>
            </a:r>
            <a:r>
              <a:rPr lang="it-IT" sz="2300" b="1" i="1" u="sng" dirty="0"/>
              <a:t>segreti di </a:t>
            </a:r>
            <a:r>
              <a:rPr lang="it-IT" sz="2300" b="1" i="1" u="sng" dirty="0" err="1"/>
              <a:t>Brokeback</a:t>
            </a:r>
            <a:r>
              <a:rPr lang="it-IT" sz="2300" b="1" i="1" u="sng" dirty="0"/>
              <a:t> </a:t>
            </a:r>
            <a:r>
              <a:rPr lang="it-IT" sz="2300" b="1" i="1" u="sng" dirty="0" smtClean="0"/>
              <a:t>Mountain</a:t>
            </a:r>
            <a:r>
              <a:rPr lang="it-IT" sz="2300" dirty="0" smtClean="0"/>
              <a:t>, </a:t>
            </a:r>
            <a:r>
              <a:rPr lang="it-IT" sz="2300" dirty="0"/>
              <a:t>parabola filmica di due </a:t>
            </a:r>
            <a:r>
              <a:rPr lang="it-IT" sz="2300" dirty="0" err="1"/>
              <a:t>cowboys</a:t>
            </a:r>
            <a:r>
              <a:rPr lang="it-IT" sz="2300" dirty="0"/>
              <a:t> innamorati. Io ho un enorme </a:t>
            </a:r>
            <a:r>
              <a:rPr lang="it-IT" sz="2300" b="1" dirty="0"/>
              <a:t>rispetto</a:t>
            </a:r>
            <a:r>
              <a:rPr lang="it-IT" sz="2300" dirty="0"/>
              <a:t>, </a:t>
            </a:r>
            <a:r>
              <a:rPr lang="it-IT" sz="2300" b="1" dirty="0"/>
              <a:t>stima</a:t>
            </a:r>
            <a:r>
              <a:rPr lang="it-IT" sz="2300" dirty="0"/>
              <a:t> e </a:t>
            </a:r>
            <a:r>
              <a:rPr lang="it-IT" sz="2300" b="1" dirty="0"/>
              <a:t>ammirazione</a:t>
            </a:r>
            <a:r>
              <a:rPr lang="it-IT" sz="2300" dirty="0"/>
              <a:t> per chiunque si ami, in tutti i modi in cui è dato amare, che sia l’amore per il Creatore o quello per un’altra creatura, poco importa purché sia </a:t>
            </a:r>
            <a:r>
              <a:rPr lang="it-IT" sz="2300" b="1" dirty="0"/>
              <a:t>amore</a:t>
            </a:r>
            <a:r>
              <a:rPr lang="it-IT" sz="2300" dirty="0"/>
              <a:t>. C’è da dire che l’Italia è piena di tanti discendenti di </a:t>
            </a:r>
            <a:r>
              <a:rPr lang="it-IT" sz="2300" b="1" u="sng" dirty="0"/>
              <a:t>Catone il censore</a:t>
            </a:r>
            <a:r>
              <a:rPr lang="it-IT" sz="2300" dirty="0"/>
              <a:t> e costoro – lo ammetto – mi danno abbastanza fastidio. Perché? </a:t>
            </a:r>
            <a:r>
              <a:rPr lang="it-IT" sz="2300" dirty="0" smtClean="0"/>
              <a:t>Si permettono </a:t>
            </a:r>
            <a:r>
              <a:rPr lang="it-IT" sz="2300" dirty="0"/>
              <a:t>di criticare i costumi altrui. Se uno sessualmente ha un costume differente dal mio, </a:t>
            </a:r>
            <a:r>
              <a:rPr lang="it-IT" sz="2300" u="sng" dirty="0"/>
              <a:t>non vedo chi io sia per poterlo giudicare</a:t>
            </a:r>
            <a:r>
              <a:rPr lang="it-IT" sz="2300" dirty="0" smtClean="0"/>
              <a:t>.</a:t>
            </a:r>
            <a:endParaRPr lang="it-IT" sz="2300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37" y="945222"/>
            <a:ext cx="5126804" cy="5912777"/>
          </a:xfrm>
        </p:spPr>
      </p:pic>
    </p:spTree>
    <p:extLst>
      <p:ext uri="{BB962C8B-B14F-4D97-AF65-F5344CB8AC3E}">
        <p14:creationId xmlns:p14="http://schemas.microsoft.com/office/powerpoint/2010/main" val="155668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87676"/>
            <a:ext cx="11979668" cy="73974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PUÒ L’AMORE SALVARE IL MONDO?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1315091"/>
            <a:ext cx="5568592" cy="49213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600" dirty="0" smtClean="0"/>
              <a:t>Sono </a:t>
            </a:r>
            <a:r>
              <a:rPr lang="it-IT" sz="2600" b="1" dirty="0" smtClean="0"/>
              <a:t>cristiano</a:t>
            </a:r>
            <a:r>
              <a:rPr lang="it-IT" sz="2600" dirty="0" smtClean="0"/>
              <a:t> e come </a:t>
            </a:r>
            <a:r>
              <a:rPr lang="it-IT" sz="2600" dirty="0"/>
              <a:t>tale mi riallaccio all’insegnamento del mio </a:t>
            </a:r>
            <a:r>
              <a:rPr lang="it-IT" sz="2600" b="1" dirty="0"/>
              <a:t>Maestro</a:t>
            </a:r>
            <a:r>
              <a:rPr lang="it-IT" sz="2600" dirty="0"/>
              <a:t>, che sull’argomento si è espresso direi a chiare lettere, senza possibilità di equivoco: “</a:t>
            </a:r>
            <a:r>
              <a:rPr lang="it-IT" sz="2600" u="sng" dirty="0"/>
              <a:t>Scagli la prima pietra chi è senza peccato</a:t>
            </a:r>
            <a:r>
              <a:rPr lang="it-IT" sz="2600" dirty="0"/>
              <a:t>”. Non so voi, ma io non me la sento di scagliare pietre contro nessuno. Ripeto: </a:t>
            </a:r>
            <a:r>
              <a:rPr lang="it-IT" sz="2600" b="1" dirty="0"/>
              <a:t>stimo</a:t>
            </a:r>
            <a:r>
              <a:rPr lang="it-IT" sz="2600" dirty="0"/>
              <a:t>, </a:t>
            </a:r>
            <a:r>
              <a:rPr lang="it-IT" sz="2600" b="1" dirty="0"/>
              <a:t>ammiro</a:t>
            </a:r>
            <a:r>
              <a:rPr lang="it-IT" sz="2600" dirty="0"/>
              <a:t> e </a:t>
            </a:r>
            <a:r>
              <a:rPr lang="it-IT" sz="2600" b="1" dirty="0"/>
              <a:t>rispetto</a:t>
            </a:r>
            <a:r>
              <a:rPr lang="it-IT" sz="2600" dirty="0"/>
              <a:t> </a:t>
            </a:r>
            <a:r>
              <a:rPr lang="it-IT" sz="2600" u="sng" dirty="0"/>
              <a:t>chi si ama</a:t>
            </a:r>
            <a:r>
              <a:rPr lang="it-IT" sz="2600" dirty="0"/>
              <a:t>. Perché l’amore, più che la bellezza, credo possa salvare il mondo. 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254" y="1315092"/>
            <a:ext cx="6236414" cy="4921322"/>
          </a:xfrm>
        </p:spPr>
      </p:pic>
    </p:spTree>
    <p:extLst>
      <p:ext uri="{BB962C8B-B14F-4D97-AF65-F5344CB8AC3E}">
        <p14:creationId xmlns:p14="http://schemas.microsoft.com/office/powerpoint/2010/main" val="1956929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8" name="Group 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3" r="22529" b="9092"/>
          <a:stretch/>
        </p:blipFill>
        <p:spPr>
          <a:xfrm>
            <a:off x="20" y="10"/>
            <a:ext cx="2734036" cy="6876278"/>
          </a:xfrm>
          <a:custGeom>
            <a:avLst/>
            <a:gdLst>
              <a:gd name="connsiteX0" fmla="*/ 0 w 2734056"/>
              <a:gd name="connsiteY0" fmla="*/ 0 h 6858000"/>
              <a:gd name="connsiteX1" fmla="*/ 1674254 w 2734056"/>
              <a:gd name="connsiteY1" fmla="*/ 0 h 6858000"/>
              <a:gd name="connsiteX2" fmla="*/ 2734056 w 2734056"/>
              <a:gd name="connsiteY2" fmla="*/ 6850199 h 6858000"/>
              <a:gd name="connsiteX3" fmla="*/ 2734056 w 2734056"/>
              <a:gd name="connsiteY3" fmla="*/ 6858000 h 6858000"/>
              <a:gd name="connsiteX4" fmla="*/ 842596 w 2734056"/>
              <a:gd name="connsiteY4" fmla="*/ 6858000 h 6858000"/>
              <a:gd name="connsiteX5" fmla="*/ 0 w 2734056"/>
              <a:gd name="connsiteY5" fmla="*/ 11918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</p:spPr>
      </p:pic>
      <p:sp>
        <p:nvSpPr>
          <p:cNvPr id="19" name="Isosceles Tri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86047" y="236306"/>
            <a:ext cx="6487955" cy="8013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 smtClean="0"/>
              <a:t>L’AMORE PER I NEMICI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786047" y="1191846"/>
            <a:ext cx="6487955" cy="5506905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it-IT" sz="2750" dirty="0" smtClean="0"/>
              <a:t>Devo lavorare su me stesso per digerire sia a livello intellettuale sia viscerale: </a:t>
            </a:r>
            <a:r>
              <a:rPr lang="it-IT" sz="2750" u="sng" dirty="0" smtClean="0"/>
              <a:t>l’amore per i nemici</a:t>
            </a:r>
            <a:r>
              <a:rPr lang="it-IT" sz="2750" dirty="0" smtClean="0"/>
              <a:t>. Per quello, lo confesso, </a:t>
            </a:r>
            <a:r>
              <a:rPr lang="it-IT" sz="2750" b="1" dirty="0" smtClean="0"/>
              <a:t>non</a:t>
            </a:r>
            <a:r>
              <a:rPr lang="it-IT" sz="2750" dirty="0" smtClean="0"/>
              <a:t> sono ancora pronto. Voglio richiamare in causa </a:t>
            </a:r>
            <a:r>
              <a:rPr lang="it-IT" sz="2750" b="1" dirty="0" smtClean="0"/>
              <a:t>Kierkegaard</a:t>
            </a:r>
            <a:r>
              <a:rPr lang="it-IT" sz="2750" dirty="0" smtClean="0"/>
              <a:t>, secondo il quale si possono rintracciare </a:t>
            </a:r>
            <a:r>
              <a:rPr lang="it-IT" sz="2750" u="sng" dirty="0" smtClean="0"/>
              <a:t>tre stadi esistenziali</a:t>
            </a:r>
            <a:r>
              <a:rPr lang="it-IT" sz="2750" dirty="0" smtClean="0"/>
              <a:t>: quello </a:t>
            </a:r>
            <a:r>
              <a:rPr lang="it-IT" sz="2750" b="1" dirty="0" smtClean="0"/>
              <a:t>estetico</a:t>
            </a:r>
            <a:r>
              <a:rPr lang="it-IT" sz="2750" dirty="0" smtClean="0"/>
              <a:t>, quello </a:t>
            </a:r>
            <a:r>
              <a:rPr lang="it-IT" sz="2750" b="1" dirty="0" smtClean="0"/>
              <a:t>etico</a:t>
            </a:r>
            <a:r>
              <a:rPr lang="it-IT" sz="2750" dirty="0" smtClean="0"/>
              <a:t> e quello </a:t>
            </a:r>
            <a:r>
              <a:rPr lang="it-IT" sz="2750" b="1" dirty="0" smtClean="0"/>
              <a:t>religioso</a:t>
            </a:r>
            <a:r>
              <a:rPr lang="it-IT" sz="2750" dirty="0" smtClean="0"/>
              <a:t>. Be’, direi che io </a:t>
            </a:r>
            <a:r>
              <a:rPr lang="it-IT" sz="2750" u="sng" dirty="0" smtClean="0"/>
              <a:t>sono fermo al secondo</a:t>
            </a:r>
            <a:r>
              <a:rPr lang="it-IT" sz="2750" dirty="0" smtClean="0"/>
              <a:t>. </a:t>
            </a:r>
            <a:r>
              <a:rPr lang="it-IT" sz="2750" u="sng" dirty="0" smtClean="0"/>
              <a:t>Per amare i nemici occorre raggiungere il terzo</a:t>
            </a:r>
            <a:r>
              <a:rPr lang="it-IT" sz="2750" dirty="0" smtClean="0"/>
              <a:t>, che – in tutta franchezza – credo sia riservato a una ristrettissima minoranza.</a:t>
            </a:r>
          </a:p>
          <a:p>
            <a:pPr marL="0" indent="0" algn="just"/>
            <a:endParaRPr lang="it-IT" sz="2750" dirty="0"/>
          </a:p>
        </p:txBody>
      </p:sp>
    </p:spTree>
    <p:extLst>
      <p:ext uri="{BB962C8B-B14F-4D97-AF65-F5344CB8AC3E}">
        <p14:creationId xmlns:p14="http://schemas.microsoft.com/office/powerpoint/2010/main" val="2022500497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Sfaccettatura</Template>
  <TotalTime>555</TotalTime>
  <Words>1272</Words>
  <Application>Microsoft Macintosh PowerPoint</Application>
  <PresentationFormat>Widescreen</PresentationFormat>
  <Paragraphs>26</Paragraphs>
  <Slides>15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Calibri</vt:lpstr>
      <vt:lpstr>Trebuchet MS</vt:lpstr>
      <vt:lpstr>Wingdings 3</vt:lpstr>
      <vt:lpstr>Arial</vt:lpstr>
      <vt:lpstr>Sfaccettatura</vt:lpstr>
      <vt:lpstr>IL FATALISMO</vt:lpstr>
      <vt:lpstr>Presentazione di PowerPoint</vt:lpstr>
      <vt:lpstr>È POSSIBILE LIBERARSI DAL PESSIMISMO?</vt:lpstr>
      <vt:lpstr>L’AMOR FATI</vt:lpstr>
      <vt:lpstr>PESSIMISMO, OVVERO REALISMO</vt:lpstr>
      <vt:lpstr>Presentazione di PowerPoint</vt:lpstr>
      <vt:lpstr>HA ANCORA SENSO PARLARE DI BUONI E CATTIVI?</vt:lpstr>
      <vt:lpstr>IL PUNTO DI VISTA</vt:lpstr>
      <vt:lpstr>LA REGOLA AUREA</vt:lpstr>
      <vt:lpstr>CI SARANNO ALTRE GUERRE?</vt:lpstr>
      <vt:lpstr>LA STORIA È MAESTRA?</vt:lpstr>
      <vt:lpstr>IL DIRITTO ALL’AUTODIFESA</vt:lpstr>
      <vt:lpstr>L’AMORE PUÒ SALVARCI?</vt:lpstr>
      <vt:lpstr>PUÒ L’AMORE SALVARE IL MONDO?</vt:lpstr>
      <vt:lpstr>L’AMORE PER I NEMICI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GUERRA</dc:title>
  <dc:creator>Marco Apolloni</dc:creator>
  <cp:lastModifiedBy>Marco Apolloni</cp:lastModifiedBy>
  <cp:revision>22</cp:revision>
  <dcterms:created xsi:type="dcterms:W3CDTF">2016-11-01T16:16:28Z</dcterms:created>
  <dcterms:modified xsi:type="dcterms:W3CDTF">2016-11-02T16:46:29Z</dcterms:modified>
</cp:coreProperties>
</file>