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7"/>
  </p:notesMasterIdLst>
  <p:handoutMasterIdLst>
    <p:handoutMasterId r:id="rId18"/>
  </p:handoutMasterIdLst>
  <p:sldIdLst>
    <p:sldId id="267" r:id="rId5"/>
    <p:sldId id="292" r:id="rId6"/>
    <p:sldId id="278" r:id="rId7"/>
    <p:sldId id="284" r:id="rId8"/>
    <p:sldId id="281" r:id="rId9"/>
    <p:sldId id="288" r:id="rId10"/>
    <p:sldId id="293" r:id="rId11"/>
    <p:sldId id="287" r:id="rId12"/>
    <p:sldId id="289" r:id="rId13"/>
    <p:sldId id="286" r:id="rId14"/>
    <p:sldId id="290" r:id="rId15"/>
    <p:sldId id="291" r:id="rId16"/>
  </p:sldIdLst>
  <p:sldSz cx="12188825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599" autoAdjust="0"/>
  </p:normalViewPr>
  <p:slideViewPr>
    <p:cSldViewPr>
      <p:cViewPr varScale="1">
        <p:scale>
          <a:sx n="72" d="100"/>
          <a:sy n="72" d="100"/>
        </p:scale>
        <p:origin x="732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375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 rtlCol="0"/>
        <a:lstStyle/>
        <a:p>
          <a:pPr rtl="0"/>
          <a:endParaRPr lang="en-US"/>
        </a:p>
      </dgm:t>
    </dgm:pt>
    <dgm:pt modelId="{4DF9FE7B-F642-4898-A360-D4E3814E1A3D}">
      <dgm:prSet phldrT="[Text]"/>
      <dgm:spPr/>
      <dgm:t>
        <a:bodyPr rtlCol="0"/>
        <a:lstStyle/>
        <a:p>
          <a:pPr rtl="0"/>
          <a:r>
            <a:rPr lang="it" dirty="0"/>
            <a:t>Terroristi</a:t>
          </a:r>
          <a:endParaRPr lang="en-US" dirty="0"/>
        </a:p>
      </dgm:t>
    </dgm:pt>
    <dgm:pt modelId="{43C18EFF-81FC-4D70-8C6B-E95FF3730413}" type="sibTrans" cxnId="{EBD8BE8D-6018-43E2-B081-034BB5656EB6}">
      <dgm:prSet/>
      <dgm:spPr/>
      <dgm:t>
        <a:bodyPr rtlCol="0"/>
        <a:lstStyle/>
        <a:p>
          <a:pPr rtl="0"/>
          <a:endParaRPr lang="en-US"/>
        </a:p>
      </dgm:t>
    </dgm:pt>
    <dgm:pt modelId="{1C10F06D-860A-4604-A7AD-02E614FE3976}" type="parTrans" cxnId="{EBD8BE8D-6018-43E2-B081-034BB5656EB6}">
      <dgm:prSet/>
      <dgm:spPr/>
      <dgm:t>
        <a:bodyPr rtlCol="0"/>
        <a:lstStyle/>
        <a:p>
          <a:pPr rtl="0"/>
          <a:endParaRPr lang="en-US"/>
        </a:p>
      </dgm:t>
    </dgm:pt>
    <dgm:pt modelId="{EFF2750D-B4B3-474C-8B62-8B638DC31F7E}">
      <dgm:prSet phldrT="[Text]"/>
      <dgm:spPr/>
      <dgm:t>
        <a:bodyPr rtlCol="0"/>
        <a:lstStyle/>
        <a:p>
          <a:pPr algn="just" rtl="0">
            <a:buFontTx/>
            <a:buNone/>
          </a:pPr>
          <a:r>
            <a:rPr lang="it" dirty="0"/>
            <a:t>Ormai di seconda, terza generazione, che sono i veri nemici della modernizzazione.</a:t>
          </a:r>
        </a:p>
      </dgm:t>
    </dgm:pt>
    <dgm:pt modelId="{75C067D7-FCD2-4969-8F27-4BBDA88E75ED}" type="sibTrans" cxnId="{A058DDA2-48CA-4E5B-B389-F71A59C262B0}">
      <dgm:prSet/>
      <dgm:spPr/>
      <dgm:t>
        <a:bodyPr rtlCol="0"/>
        <a:lstStyle/>
        <a:p>
          <a:pPr rtl="0"/>
          <a:endParaRPr lang="en-US"/>
        </a:p>
      </dgm:t>
    </dgm:pt>
    <dgm:pt modelId="{AEBC78E6-CDDC-4C8F-A157-3C51E907FACD}" type="parTrans" cxnId="{A058DDA2-48CA-4E5B-B389-F71A59C262B0}">
      <dgm:prSet/>
      <dgm:spPr/>
      <dgm:t>
        <a:bodyPr rtlCol="0"/>
        <a:lstStyle/>
        <a:p>
          <a:pPr rtl="0"/>
          <a:endParaRPr lang="en-US"/>
        </a:p>
      </dgm:t>
    </dgm:pt>
    <dgm:pt modelId="{3929B1E1-4BC4-4C73-ABE8-27CEF96A3652}">
      <dgm:prSet phldrT="[Text]"/>
      <dgm:spPr/>
      <dgm:t>
        <a:bodyPr rtlCol="0"/>
        <a:lstStyle/>
        <a:p>
          <a:pPr rtl="0"/>
          <a:r>
            <a:rPr lang="it" dirty="0"/>
            <a:t>Populisti</a:t>
          </a:r>
        </a:p>
      </dgm:t>
    </dgm:pt>
    <dgm:pt modelId="{19BA0C22-38BB-4E9F-89D5-0FF5FF9F12CE}" type="sibTrans" cxnId="{1339090C-9A95-4C05-841C-FA3AF987601B}">
      <dgm:prSet/>
      <dgm:spPr/>
      <dgm:t>
        <a:bodyPr rtlCol="0"/>
        <a:lstStyle/>
        <a:p>
          <a:pPr rtl="0"/>
          <a:endParaRPr lang="en-US"/>
        </a:p>
      </dgm:t>
    </dgm:pt>
    <dgm:pt modelId="{F356CC76-9117-4B79-A270-BBBAFD3E9C79}" type="parTrans" cxnId="{1339090C-9A95-4C05-841C-FA3AF987601B}">
      <dgm:prSet/>
      <dgm:spPr/>
      <dgm:t>
        <a:bodyPr rtlCol="0"/>
        <a:lstStyle/>
        <a:p>
          <a:pPr rtl="0"/>
          <a:endParaRPr lang="en-US"/>
        </a:p>
      </dgm:t>
    </dgm:pt>
    <dgm:pt modelId="{99E0600D-9954-43F4-8926-13B8777FAAA1}">
      <dgm:prSet phldrT="[Text]"/>
      <dgm:spPr/>
      <dgm:t>
        <a:bodyPr rtlCol="0"/>
        <a:lstStyle/>
        <a:p>
          <a:pPr algn="just" rtl="0">
            <a:buFontTx/>
            <a:buNone/>
          </a:pPr>
          <a:r>
            <a:rPr lang="it" dirty="0"/>
            <a:t>Ne parlava già Platone, che nella </a:t>
          </a:r>
          <a:r>
            <a:rPr lang="it" i="1" dirty="0"/>
            <a:t>Repubblica</a:t>
          </a:r>
          <a:r>
            <a:rPr lang="it" i="0" dirty="0"/>
            <a:t> li definiva «aizzatori di folle», «capipolo».</a:t>
          </a:r>
          <a:endParaRPr lang="it" dirty="0"/>
        </a:p>
      </dgm:t>
    </dgm:pt>
    <dgm:pt modelId="{C44937DC-4907-4769-AA8B-1B3E7391D7B0}" type="sibTrans" cxnId="{09FCCB9D-A30A-4326-970E-26252D39327F}">
      <dgm:prSet/>
      <dgm:spPr/>
      <dgm:t>
        <a:bodyPr rtlCol="0"/>
        <a:lstStyle/>
        <a:p>
          <a:pPr rtl="0"/>
          <a:endParaRPr lang="en-US"/>
        </a:p>
      </dgm:t>
    </dgm:pt>
    <dgm:pt modelId="{BE23F476-2C5C-42ED-BF2B-CD5FC7ADDDF6}" type="parTrans" cxnId="{09FCCB9D-A30A-4326-970E-26252D39327F}">
      <dgm:prSet/>
      <dgm:spPr/>
      <dgm:t>
        <a:bodyPr rtlCol="0"/>
        <a:lstStyle/>
        <a:p>
          <a:pPr rtl="0"/>
          <a:endParaRPr lang="en-US"/>
        </a:p>
      </dgm:t>
    </dgm:pt>
    <dgm:pt modelId="{60CDF8D0-D4FC-4467-A51E-79C5A58B0B2C}">
      <dgm:prSet phldrT="[Text]"/>
      <dgm:spPr/>
      <dgm:t>
        <a:bodyPr rtlCol="0"/>
        <a:lstStyle/>
        <a:p>
          <a:pPr rtl="0"/>
          <a:r>
            <a:rPr lang="it" dirty="0"/>
            <a:t>Europei stessi (nazionalisti e austeri)</a:t>
          </a:r>
        </a:p>
      </dgm:t>
    </dgm:pt>
    <dgm:pt modelId="{3F7FD59D-A716-4310-A89A-AB6F740D9FFF}" type="sibTrans" cxnId="{2BA65DEC-E719-4ED3-8135-48349D42DD04}">
      <dgm:prSet/>
      <dgm:spPr/>
      <dgm:t>
        <a:bodyPr rtlCol="0"/>
        <a:lstStyle/>
        <a:p>
          <a:pPr rtl="0"/>
          <a:endParaRPr lang="en-US"/>
        </a:p>
      </dgm:t>
    </dgm:pt>
    <dgm:pt modelId="{E12A269F-AB82-486A-9077-80F2BBBE48C2}" type="parTrans" cxnId="{2BA65DEC-E719-4ED3-8135-48349D42DD04}">
      <dgm:prSet/>
      <dgm:spPr/>
      <dgm:t>
        <a:bodyPr rtlCol="0"/>
        <a:lstStyle/>
        <a:p>
          <a:pPr rtl="0"/>
          <a:endParaRPr lang="en-US"/>
        </a:p>
      </dgm:t>
    </dgm:pt>
    <dgm:pt modelId="{50629C12-7464-4473-ADEF-1A284F8A9957}">
      <dgm:prSet phldrT="[Text]"/>
      <dgm:spPr/>
      <dgm:t>
        <a:bodyPr rtlCol="0"/>
        <a:lstStyle/>
        <a:p>
          <a:pPr algn="just" rtl="0">
            <a:buFontTx/>
            <a:buNone/>
          </a:pPr>
          <a:r>
            <a:rPr lang="it" dirty="0"/>
            <a:t>I perdenti della storia, che non si accontentano degli orrori del «secolo breve» (guerre e totalitarismi); gli danno manforte i difensori ad oltranza delle disastrose politiche di austerità.</a:t>
          </a:r>
        </a:p>
      </dgm:t>
    </dgm:pt>
    <dgm:pt modelId="{4576BCC5-0598-4332-A2E7-87AC3ADD4EB8}" type="sibTrans" cxnId="{1D32FCC9-657C-4348-9C0D-52115D559FEB}">
      <dgm:prSet/>
      <dgm:spPr/>
      <dgm:t>
        <a:bodyPr rtlCol="0"/>
        <a:lstStyle/>
        <a:p>
          <a:pPr rtl="0"/>
          <a:endParaRPr lang="en-US"/>
        </a:p>
      </dgm:t>
    </dgm:pt>
    <dgm:pt modelId="{9D1CB46C-0CFA-4B27-9224-267431FBD094}" type="parTrans" cxnId="{1D32FCC9-657C-4348-9C0D-52115D559FEB}">
      <dgm:prSet/>
      <dgm:spPr/>
      <dgm:t>
        <a:bodyPr rtlCol="0"/>
        <a:lstStyle/>
        <a:p>
          <a:pPr rtl="0"/>
          <a:endParaRPr lang="en-US"/>
        </a:p>
      </dgm:t>
    </dgm:pt>
    <dgm:pt modelId="{E6A445EE-D086-4B01-B491-D67950A5A065}" type="pres">
      <dgm:prSet presAssocID="{3F442EA2-39BA-4C9A-AD59-755D4917D532}" presName="linear" presStyleCnt="0">
        <dgm:presLayoutVars>
          <dgm:dir/>
          <dgm:animLvl val="lvl"/>
          <dgm:resizeHandles val="exact"/>
        </dgm:presLayoutVars>
      </dgm:prSet>
      <dgm:spPr/>
    </dgm:pt>
    <dgm:pt modelId="{6D3A9625-D3EB-4CA1-AB05-34452283708A}" type="pres">
      <dgm:prSet presAssocID="{4DF9FE7B-F642-4898-A360-D4E3814E1A3D}" presName="parentLin" presStyleCnt="0"/>
      <dgm:spPr/>
    </dgm:pt>
    <dgm:pt modelId="{7E290D25-335D-4339-A8E8-B036E46B5EB5}" type="pres">
      <dgm:prSet presAssocID="{4DF9FE7B-F642-4898-A360-D4E3814E1A3D}" presName="parentLeftMargin" presStyleLbl="node1" presStyleIdx="0" presStyleCnt="3"/>
      <dgm:spPr/>
    </dgm:pt>
    <dgm:pt modelId="{674922F1-7266-4681-AD4F-1C618A5FFF23}" type="pres">
      <dgm:prSet presAssocID="{4DF9FE7B-F642-4898-A360-D4E3814E1A3D}" presName="parentText" presStyleLbl="node1" presStyleIdx="0" presStyleCnt="3" custLinFactNeighborX="-11019" custLinFactNeighborY="-2032">
        <dgm:presLayoutVars>
          <dgm:chMax val="0"/>
          <dgm:bulletEnabled val="1"/>
        </dgm:presLayoutVars>
      </dgm:prSet>
      <dgm:spPr/>
    </dgm:pt>
    <dgm:pt modelId="{96C29850-0672-4B77-B5DE-2E1563038631}" type="pres">
      <dgm:prSet presAssocID="{4DF9FE7B-F642-4898-A360-D4E3814E1A3D}" presName="negativeSpace" presStyleCnt="0"/>
      <dgm:spPr/>
    </dgm:pt>
    <dgm:pt modelId="{80259B02-529C-422B-91BE-D70198BA9F6C}" type="pres">
      <dgm:prSet presAssocID="{4DF9FE7B-F642-4898-A360-D4E3814E1A3D}" presName="childText" presStyleLbl="conFgAcc1" presStyleIdx="0" presStyleCnt="3" custLinFactNeighborX="-551" custLinFactNeighborY="-11110">
        <dgm:presLayoutVars>
          <dgm:bulletEnabled val="1"/>
        </dgm:presLayoutVars>
      </dgm:prSet>
      <dgm:spPr/>
    </dgm:pt>
    <dgm:pt modelId="{E53EFB4E-D3DB-42E1-82AC-148F7D29254F}" type="pres">
      <dgm:prSet presAssocID="{43C18EFF-81FC-4D70-8C6B-E95FF3730413}" presName="spaceBetweenRectangles" presStyleCnt="0"/>
      <dgm:spPr/>
    </dgm:pt>
    <dgm:pt modelId="{07AC1C38-F728-4390-9C76-57A49ED97DBB}" type="pres">
      <dgm:prSet presAssocID="{3929B1E1-4BC4-4C73-ABE8-27CEF96A3652}" presName="parentLin" presStyleCnt="0"/>
      <dgm:spPr/>
    </dgm:pt>
    <dgm:pt modelId="{D0037F0D-DB9A-4BA4-97B4-D939B26E14DA}" type="pres">
      <dgm:prSet presAssocID="{3929B1E1-4BC4-4C73-ABE8-27CEF96A3652}" presName="parentLeftMargin" presStyleLbl="node1" presStyleIdx="0" presStyleCnt="3"/>
      <dgm:spPr/>
    </dgm:pt>
    <dgm:pt modelId="{21EEBBE2-729F-4D85-8CAE-C2B30FF126D2}" type="pres">
      <dgm:prSet presAssocID="{3929B1E1-4BC4-4C73-ABE8-27CEF96A3652}" presName="parentText" presStyleLbl="node1" presStyleIdx="1" presStyleCnt="3" custLinFactNeighborX="-11019" custLinFactNeighborY="-2032">
        <dgm:presLayoutVars>
          <dgm:chMax val="0"/>
          <dgm:bulletEnabled val="1"/>
        </dgm:presLayoutVars>
      </dgm:prSet>
      <dgm:spPr/>
    </dgm:pt>
    <dgm:pt modelId="{AACB3FAF-C320-430D-84D4-71BA6D1761D1}" type="pres">
      <dgm:prSet presAssocID="{3929B1E1-4BC4-4C73-ABE8-27CEF96A3652}" presName="negativeSpace" presStyleCnt="0"/>
      <dgm:spPr/>
    </dgm:pt>
    <dgm:pt modelId="{5282638F-EFF2-4770-BB1A-21455422E45D}" type="pres">
      <dgm:prSet presAssocID="{3929B1E1-4BC4-4C73-ABE8-27CEF96A3652}" presName="childText" presStyleLbl="conFgAcc1" presStyleIdx="1" presStyleCnt="3" custLinFactNeighborX="-551" custLinFactNeighborY="-11110">
        <dgm:presLayoutVars>
          <dgm:bulletEnabled val="1"/>
        </dgm:presLayoutVars>
      </dgm:prSet>
      <dgm:spPr/>
    </dgm:pt>
    <dgm:pt modelId="{8CE827AA-77D8-4146-A665-00110A17769E}" type="pres">
      <dgm:prSet presAssocID="{19BA0C22-38BB-4E9F-89D5-0FF5FF9F12CE}" presName="spaceBetweenRectangles" presStyleCnt="0"/>
      <dgm:spPr/>
    </dgm:pt>
    <dgm:pt modelId="{34C9EE47-81AF-461E-8292-AB107AA0D367}" type="pres">
      <dgm:prSet presAssocID="{60CDF8D0-D4FC-4467-A51E-79C5A58B0B2C}" presName="parentLin" presStyleCnt="0"/>
      <dgm:spPr/>
    </dgm:pt>
    <dgm:pt modelId="{864CB39B-29F9-473D-90E5-0686D86E278F}" type="pres">
      <dgm:prSet presAssocID="{60CDF8D0-D4FC-4467-A51E-79C5A58B0B2C}" presName="parentLeftMargin" presStyleLbl="node1" presStyleIdx="1" presStyleCnt="3"/>
      <dgm:spPr/>
    </dgm:pt>
    <dgm:pt modelId="{5B203A22-00AF-46E7-9415-C6DAFD7E01CC}" type="pres">
      <dgm:prSet presAssocID="{60CDF8D0-D4FC-4467-A51E-79C5A58B0B2C}" presName="parentText" presStyleLbl="node1" presStyleIdx="2" presStyleCnt="3" custLinFactNeighborX="-11019" custLinFactNeighborY="-2032">
        <dgm:presLayoutVars>
          <dgm:chMax val="0"/>
          <dgm:bulletEnabled val="1"/>
        </dgm:presLayoutVars>
      </dgm:prSet>
      <dgm:spPr/>
    </dgm:pt>
    <dgm:pt modelId="{DF9C1F84-81DE-4E5D-9537-C2D1A211B8B6}" type="pres">
      <dgm:prSet presAssocID="{60CDF8D0-D4FC-4467-A51E-79C5A58B0B2C}" presName="negativeSpace" presStyleCnt="0"/>
      <dgm:spPr/>
    </dgm:pt>
    <dgm:pt modelId="{964E6811-5072-4466-B721-689C35A65029}" type="pres">
      <dgm:prSet presAssocID="{60CDF8D0-D4FC-4467-A51E-79C5A58B0B2C}" presName="childText" presStyleLbl="conFgAcc1" presStyleIdx="2" presStyleCnt="3" custScaleY="102896" custLinFactNeighborX="-551" custLinFactNeighborY="-4065">
        <dgm:presLayoutVars>
          <dgm:bulletEnabled val="1"/>
        </dgm:presLayoutVars>
      </dgm:prSet>
      <dgm:spPr/>
    </dgm:pt>
  </dgm:ptLst>
  <dgm:cxnLst>
    <dgm:cxn modelId="{1339090C-9A95-4C05-841C-FA3AF987601B}" srcId="{3F442EA2-39BA-4C9A-AD59-755D4917D532}" destId="{3929B1E1-4BC4-4C73-ABE8-27CEF96A3652}" srcOrd="1" destOrd="0" parTransId="{F356CC76-9117-4B79-A270-BBBAFD3E9C79}" sibTransId="{19BA0C22-38BB-4E9F-89D5-0FF5FF9F12CE}"/>
    <dgm:cxn modelId="{EF39DC10-C489-4F29-BCDA-31D69D3CEE27}" type="presOf" srcId="{60CDF8D0-D4FC-4467-A51E-79C5A58B0B2C}" destId="{5B203A22-00AF-46E7-9415-C6DAFD7E01CC}" srcOrd="1" destOrd="0" presId="urn:microsoft.com/office/officeart/2005/8/layout/list1"/>
    <dgm:cxn modelId="{91E8EE10-A24D-4E72-918C-DFE8B8A56CE9}" type="presOf" srcId="{EFF2750D-B4B3-474C-8B62-8B638DC31F7E}" destId="{80259B02-529C-422B-91BE-D70198BA9F6C}" srcOrd="0" destOrd="0" presId="urn:microsoft.com/office/officeart/2005/8/layout/list1"/>
    <dgm:cxn modelId="{D777451D-9818-431F-B600-33C7C8A40A98}" type="presOf" srcId="{3929B1E1-4BC4-4C73-ABE8-27CEF96A3652}" destId="{21EEBBE2-729F-4D85-8CAE-C2B30FF126D2}" srcOrd="1" destOrd="0" presId="urn:microsoft.com/office/officeart/2005/8/layout/list1"/>
    <dgm:cxn modelId="{F7E95423-786D-404D-8158-68B1C89303BF}" type="presOf" srcId="{4DF9FE7B-F642-4898-A360-D4E3814E1A3D}" destId="{7E290D25-335D-4339-A8E8-B036E46B5EB5}" srcOrd="0" destOrd="0" presId="urn:microsoft.com/office/officeart/2005/8/layout/list1"/>
    <dgm:cxn modelId="{3E379D5E-3519-4604-8C91-9AEBC1B5DA6A}" type="presOf" srcId="{60CDF8D0-D4FC-4467-A51E-79C5A58B0B2C}" destId="{864CB39B-29F9-473D-90E5-0686D86E278F}" srcOrd="0" destOrd="0" presId="urn:microsoft.com/office/officeart/2005/8/layout/list1"/>
    <dgm:cxn modelId="{E12E128A-D14B-4DAD-B3C2-4C2D815371A8}" type="presOf" srcId="{3929B1E1-4BC4-4C73-ABE8-27CEF96A3652}" destId="{D0037F0D-DB9A-4BA4-97B4-D939B26E14DA}" srcOrd="0" destOrd="0" presId="urn:microsoft.com/office/officeart/2005/8/layout/list1"/>
    <dgm:cxn modelId="{EBD8BE8D-6018-43E2-B081-034BB5656EB6}" srcId="{3F442EA2-39BA-4C9A-AD59-755D4917D532}" destId="{4DF9FE7B-F642-4898-A360-D4E3814E1A3D}" srcOrd="0" destOrd="0" parTransId="{1C10F06D-860A-4604-A7AD-02E614FE3976}" sibTransId="{43C18EFF-81FC-4D70-8C6B-E95FF3730413}"/>
    <dgm:cxn modelId="{09FCCB9D-A30A-4326-970E-26252D39327F}" srcId="{3929B1E1-4BC4-4C73-ABE8-27CEF96A3652}" destId="{99E0600D-9954-43F4-8926-13B8777FAAA1}" srcOrd="0" destOrd="0" parTransId="{BE23F476-2C5C-42ED-BF2B-CD5FC7ADDDF6}" sibTransId="{C44937DC-4907-4769-AA8B-1B3E7391D7B0}"/>
    <dgm:cxn modelId="{A058DDA2-48CA-4E5B-B389-F71A59C262B0}" srcId="{4DF9FE7B-F642-4898-A360-D4E3814E1A3D}" destId="{EFF2750D-B4B3-474C-8B62-8B638DC31F7E}" srcOrd="0" destOrd="0" parTransId="{AEBC78E6-CDDC-4C8F-A157-3C51E907FACD}" sibTransId="{75C067D7-FCD2-4969-8F27-4BBDA88E75ED}"/>
    <dgm:cxn modelId="{FC3C0DB7-9FD1-4688-8024-16D6F63718C0}" type="presOf" srcId="{99E0600D-9954-43F4-8926-13B8777FAAA1}" destId="{5282638F-EFF2-4770-BB1A-21455422E45D}" srcOrd="0" destOrd="0" presId="urn:microsoft.com/office/officeart/2005/8/layout/list1"/>
    <dgm:cxn modelId="{133AB3BA-08EC-432D-814B-0243B8AEAE27}" type="presOf" srcId="{3F442EA2-39BA-4C9A-AD59-755D4917D532}" destId="{E6A445EE-D086-4B01-B491-D67950A5A065}" srcOrd="0" destOrd="0" presId="urn:microsoft.com/office/officeart/2005/8/layout/list1"/>
    <dgm:cxn modelId="{9F679DC2-6B0E-43AA-A414-29A0BEBDE7EB}" type="presOf" srcId="{50629C12-7464-4473-ADEF-1A284F8A9957}" destId="{964E6811-5072-4466-B721-689C35A65029}" srcOrd="0" destOrd="0" presId="urn:microsoft.com/office/officeart/2005/8/layout/list1"/>
    <dgm:cxn modelId="{1D32FCC9-657C-4348-9C0D-52115D559FEB}" srcId="{60CDF8D0-D4FC-4467-A51E-79C5A58B0B2C}" destId="{50629C12-7464-4473-ADEF-1A284F8A9957}" srcOrd="0" destOrd="0" parTransId="{9D1CB46C-0CFA-4B27-9224-267431FBD094}" sibTransId="{4576BCC5-0598-4332-A2E7-87AC3ADD4EB8}"/>
    <dgm:cxn modelId="{2BA65DEC-E719-4ED3-8135-48349D42DD04}" srcId="{3F442EA2-39BA-4C9A-AD59-755D4917D532}" destId="{60CDF8D0-D4FC-4467-A51E-79C5A58B0B2C}" srcOrd="2" destOrd="0" parTransId="{E12A269F-AB82-486A-9077-80F2BBBE48C2}" sibTransId="{3F7FD59D-A716-4310-A89A-AB6F740D9FFF}"/>
    <dgm:cxn modelId="{3A76F5FD-AC51-43D5-A60D-6EA2DBBDF0F6}" type="presOf" srcId="{4DF9FE7B-F642-4898-A360-D4E3814E1A3D}" destId="{674922F1-7266-4681-AD4F-1C618A5FFF23}" srcOrd="1" destOrd="0" presId="urn:microsoft.com/office/officeart/2005/8/layout/list1"/>
    <dgm:cxn modelId="{7C96F733-1FEB-4464-AFE2-A6FFE050E7F5}" type="presParOf" srcId="{E6A445EE-D086-4B01-B491-D67950A5A065}" destId="{6D3A9625-D3EB-4CA1-AB05-34452283708A}" srcOrd="0" destOrd="0" presId="urn:microsoft.com/office/officeart/2005/8/layout/list1"/>
    <dgm:cxn modelId="{52625C28-CB81-4E22-A0FD-8E29373E6B1B}" type="presParOf" srcId="{6D3A9625-D3EB-4CA1-AB05-34452283708A}" destId="{7E290D25-335D-4339-A8E8-B036E46B5EB5}" srcOrd="0" destOrd="0" presId="urn:microsoft.com/office/officeart/2005/8/layout/list1"/>
    <dgm:cxn modelId="{B0C612E2-3EE1-400E-AE2C-6D7A4CC4C27B}" type="presParOf" srcId="{6D3A9625-D3EB-4CA1-AB05-34452283708A}" destId="{674922F1-7266-4681-AD4F-1C618A5FFF23}" srcOrd="1" destOrd="0" presId="urn:microsoft.com/office/officeart/2005/8/layout/list1"/>
    <dgm:cxn modelId="{4744E578-4CB5-48E8-A0C6-86520C5FA672}" type="presParOf" srcId="{E6A445EE-D086-4B01-B491-D67950A5A065}" destId="{96C29850-0672-4B77-B5DE-2E1563038631}" srcOrd="1" destOrd="0" presId="urn:microsoft.com/office/officeart/2005/8/layout/list1"/>
    <dgm:cxn modelId="{9B31D144-B860-4AE0-AA2A-C3C20A8603D5}" type="presParOf" srcId="{E6A445EE-D086-4B01-B491-D67950A5A065}" destId="{80259B02-529C-422B-91BE-D70198BA9F6C}" srcOrd="2" destOrd="0" presId="urn:microsoft.com/office/officeart/2005/8/layout/list1"/>
    <dgm:cxn modelId="{7C89F48A-EAC4-44E9-B2C3-D6045323FD07}" type="presParOf" srcId="{E6A445EE-D086-4B01-B491-D67950A5A065}" destId="{E53EFB4E-D3DB-42E1-82AC-148F7D29254F}" srcOrd="3" destOrd="0" presId="urn:microsoft.com/office/officeart/2005/8/layout/list1"/>
    <dgm:cxn modelId="{BD05F436-0254-432E-8B09-A17511FE268A}" type="presParOf" srcId="{E6A445EE-D086-4B01-B491-D67950A5A065}" destId="{07AC1C38-F728-4390-9C76-57A49ED97DBB}" srcOrd="4" destOrd="0" presId="urn:microsoft.com/office/officeart/2005/8/layout/list1"/>
    <dgm:cxn modelId="{C0A0D860-DA07-4CBB-91A5-F43E0D04FCF4}" type="presParOf" srcId="{07AC1C38-F728-4390-9C76-57A49ED97DBB}" destId="{D0037F0D-DB9A-4BA4-97B4-D939B26E14DA}" srcOrd="0" destOrd="0" presId="urn:microsoft.com/office/officeart/2005/8/layout/list1"/>
    <dgm:cxn modelId="{7E09DDEB-EE25-4606-A71C-7D9B4BBA2CC8}" type="presParOf" srcId="{07AC1C38-F728-4390-9C76-57A49ED97DBB}" destId="{21EEBBE2-729F-4D85-8CAE-C2B30FF126D2}" srcOrd="1" destOrd="0" presId="urn:microsoft.com/office/officeart/2005/8/layout/list1"/>
    <dgm:cxn modelId="{16B4A5AA-CD57-4E81-BD9D-EA0185BCFB1E}" type="presParOf" srcId="{E6A445EE-D086-4B01-B491-D67950A5A065}" destId="{AACB3FAF-C320-430D-84D4-71BA6D1761D1}" srcOrd="5" destOrd="0" presId="urn:microsoft.com/office/officeart/2005/8/layout/list1"/>
    <dgm:cxn modelId="{87A76DD9-C373-44C0-9414-15DC155EA76E}" type="presParOf" srcId="{E6A445EE-D086-4B01-B491-D67950A5A065}" destId="{5282638F-EFF2-4770-BB1A-21455422E45D}" srcOrd="6" destOrd="0" presId="urn:microsoft.com/office/officeart/2005/8/layout/list1"/>
    <dgm:cxn modelId="{0755B841-50A5-42EE-A8F3-8B0D460B67BC}" type="presParOf" srcId="{E6A445EE-D086-4B01-B491-D67950A5A065}" destId="{8CE827AA-77D8-4146-A665-00110A17769E}" srcOrd="7" destOrd="0" presId="urn:microsoft.com/office/officeart/2005/8/layout/list1"/>
    <dgm:cxn modelId="{07113AD3-C775-48C9-830E-576F0EE07749}" type="presParOf" srcId="{E6A445EE-D086-4B01-B491-D67950A5A065}" destId="{34C9EE47-81AF-461E-8292-AB107AA0D367}" srcOrd="8" destOrd="0" presId="urn:microsoft.com/office/officeart/2005/8/layout/list1"/>
    <dgm:cxn modelId="{4B7DC143-6BA8-45DE-B0C7-421B9E9D50BD}" type="presParOf" srcId="{34C9EE47-81AF-461E-8292-AB107AA0D367}" destId="{864CB39B-29F9-473D-90E5-0686D86E278F}" srcOrd="0" destOrd="0" presId="urn:microsoft.com/office/officeart/2005/8/layout/list1"/>
    <dgm:cxn modelId="{5D8F5A1E-4827-449A-B310-63F6F8A02B3B}" type="presParOf" srcId="{34C9EE47-81AF-461E-8292-AB107AA0D367}" destId="{5B203A22-00AF-46E7-9415-C6DAFD7E01CC}" srcOrd="1" destOrd="0" presId="urn:microsoft.com/office/officeart/2005/8/layout/list1"/>
    <dgm:cxn modelId="{1F844143-3020-41F3-A2B1-36CB25F670B9}" type="presParOf" srcId="{E6A445EE-D086-4B01-B491-D67950A5A065}" destId="{DF9C1F84-81DE-4E5D-9537-C2D1A211B8B6}" srcOrd="9" destOrd="0" presId="urn:microsoft.com/office/officeart/2005/8/layout/list1"/>
    <dgm:cxn modelId="{361E8493-E05B-46F9-A5FF-F03C8BA97CD5}" type="presParOf" srcId="{E6A445EE-D086-4B01-B491-D67950A5A065}" destId="{964E6811-5072-4466-B721-689C35A650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59B02-529C-422B-91BE-D70198BA9F6C}">
      <dsp:nvSpPr>
        <dsp:cNvPr id="0" name=""/>
        <dsp:cNvSpPr/>
      </dsp:nvSpPr>
      <dsp:spPr>
        <a:xfrm>
          <a:off x="0" y="533091"/>
          <a:ext cx="5371006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6850" tIns="354076" rIns="416850" bIns="120904" numCol="1" spcCol="1270" rtlCol="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it" sz="1700" kern="1200" dirty="0"/>
            <a:t>Ormai di seconda, terza generazione, che sono i veri nemici della modernizzazione.</a:t>
          </a:r>
        </a:p>
      </dsp:txBody>
      <dsp:txXfrm>
        <a:off x="0" y="533091"/>
        <a:ext cx="5371006" cy="963900"/>
      </dsp:txXfrm>
    </dsp:sp>
    <dsp:sp modelId="{674922F1-7266-4681-AD4F-1C618A5FFF23}">
      <dsp:nvSpPr>
        <dsp:cNvPr id="0" name=""/>
        <dsp:cNvSpPr/>
      </dsp:nvSpPr>
      <dsp:spPr>
        <a:xfrm>
          <a:off x="238958" y="282172"/>
          <a:ext cx="3759704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108" tIns="0" rIns="142108" bIns="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" sz="1700" kern="1200" dirty="0"/>
            <a:t>Terroristi</a:t>
          </a:r>
          <a:endParaRPr lang="en-US" sz="1700" kern="1200" dirty="0"/>
        </a:p>
      </dsp:txBody>
      <dsp:txXfrm>
        <a:off x="263456" y="306670"/>
        <a:ext cx="3710708" cy="452844"/>
      </dsp:txXfrm>
    </dsp:sp>
    <dsp:sp modelId="{5282638F-EFF2-4770-BB1A-21455422E45D}">
      <dsp:nvSpPr>
        <dsp:cNvPr id="0" name=""/>
        <dsp:cNvSpPr/>
      </dsp:nvSpPr>
      <dsp:spPr>
        <a:xfrm>
          <a:off x="0" y="1839711"/>
          <a:ext cx="5371006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6261207"/>
              <a:satOff val="-33630"/>
              <a:lumOff val="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6850" tIns="354076" rIns="416850" bIns="120904" numCol="1" spcCol="1270" rtlCol="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it" sz="1700" kern="1200" dirty="0"/>
            <a:t>Ne parlava già Platone, che nella </a:t>
          </a:r>
          <a:r>
            <a:rPr lang="it" sz="1700" i="1" kern="1200" dirty="0"/>
            <a:t>Repubblica</a:t>
          </a:r>
          <a:r>
            <a:rPr lang="it" sz="1700" i="0" kern="1200" dirty="0"/>
            <a:t> li definiva «aizzatori di folle», «capipolo».</a:t>
          </a:r>
          <a:endParaRPr lang="it" sz="1700" kern="1200" dirty="0"/>
        </a:p>
      </dsp:txBody>
      <dsp:txXfrm>
        <a:off x="0" y="1839711"/>
        <a:ext cx="5371006" cy="963900"/>
      </dsp:txXfrm>
    </dsp:sp>
    <dsp:sp modelId="{21EEBBE2-729F-4D85-8CAE-C2B30FF126D2}">
      <dsp:nvSpPr>
        <dsp:cNvPr id="0" name=""/>
        <dsp:cNvSpPr/>
      </dsp:nvSpPr>
      <dsp:spPr>
        <a:xfrm>
          <a:off x="238958" y="1588792"/>
          <a:ext cx="3759704" cy="501840"/>
        </a:xfrm>
        <a:prstGeom prst="roundRect">
          <a:avLst/>
        </a:prstGeom>
        <a:solidFill>
          <a:schemeClr val="accent3">
            <a:hueOff val="6261207"/>
            <a:satOff val="-33630"/>
            <a:lumOff val="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108" tIns="0" rIns="142108" bIns="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" sz="1700" kern="1200" dirty="0"/>
            <a:t>Populisti</a:t>
          </a:r>
        </a:p>
      </dsp:txBody>
      <dsp:txXfrm>
        <a:off x="263456" y="1613290"/>
        <a:ext cx="3710708" cy="452844"/>
      </dsp:txXfrm>
    </dsp:sp>
    <dsp:sp modelId="{964E6811-5072-4466-B721-689C35A65029}">
      <dsp:nvSpPr>
        <dsp:cNvPr id="0" name=""/>
        <dsp:cNvSpPr/>
      </dsp:nvSpPr>
      <dsp:spPr>
        <a:xfrm>
          <a:off x="0" y="3146330"/>
          <a:ext cx="5371006" cy="1735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2522415"/>
              <a:satOff val="-67259"/>
              <a:lumOff val="11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6850" tIns="354076" rIns="416850" bIns="120904" numCol="1" spcCol="1270" rtlCol="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it" sz="1700" kern="1200" dirty="0"/>
            <a:t>I perdenti della storia, che non si accontentano degli orrori del «secolo breve» (guerre e totalitarismi); gli danno manforte i difensori ad oltranza delle disastrose politiche di austerità.</a:t>
          </a:r>
        </a:p>
      </dsp:txBody>
      <dsp:txXfrm>
        <a:off x="0" y="3146330"/>
        <a:ext cx="5371006" cy="1735675"/>
      </dsp:txXfrm>
    </dsp:sp>
    <dsp:sp modelId="{5B203A22-00AF-46E7-9415-C6DAFD7E01CC}">
      <dsp:nvSpPr>
        <dsp:cNvPr id="0" name=""/>
        <dsp:cNvSpPr/>
      </dsp:nvSpPr>
      <dsp:spPr>
        <a:xfrm>
          <a:off x="238958" y="2895412"/>
          <a:ext cx="3759704" cy="501840"/>
        </a:xfrm>
        <a:prstGeom prst="roundRect">
          <a:avLst/>
        </a:prstGeom>
        <a:solidFill>
          <a:schemeClr val="accent3">
            <a:hueOff val="12522415"/>
            <a:satOff val="-67259"/>
            <a:lumOff val="1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108" tIns="0" rIns="142108" bIns="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" sz="1700" kern="1200" dirty="0"/>
            <a:t>Europei stessi (nazionalisti e austeri)</a:t>
          </a:r>
        </a:p>
      </dsp:txBody>
      <dsp:txXfrm>
        <a:off x="263456" y="2919910"/>
        <a:ext cx="3710708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435D5CA-217C-4614-9A3C-EEC5D594B056}" type="datetime1">
              <a:rPr lang="it-IT" smtClean="0"/>
              <a:t>29/05/2017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1114579-D02A-4B51-B5DF-8EC449F77AC7}" type="slidenum">
              <a:rPr lang="it-IT" smtClean="0"/>
              <a:pPr algn="r"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733F77F8-8E21-427A-8345-023BF3B42495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6074690-7256-4BB9-AC0F-97AEAE8CDEC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8891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0697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148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200">
                <a:solidFill>
                  <a:schemeClr val="tx2"/>
                </a:solidFill>
              </a:defRPr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954F1948-006C-4AF2-9BB8-5590DE340B4E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7" name="Gruppo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e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dirty="0"/>
            </a:p>
          </p:txBody>
        </p:sp>
        <p:sp>
          <p:nvSpPr>
            <p:cNvPr id="9" name="Ovale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dirty="0"/>
            </a:p>
          </p:txBody>
        </p:sp>
        <p:grpSp>
          <p:nvGrpSpPr>
            <p:cNvPr id="10" name="Gruppo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Connettore diritto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ttore diritto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uppo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e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dirty="0"/>
            </a:p>
          </p:txBody>
        </p:sp>
        <p:sp>
          <p:nvSpPr>
            <p:cNvPr id="15" name="Ovale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dirty="0"/>
            </a:p>
          </p:txBody>
        </p:sp>
        <p:grpSp>
          <p:nvGrpSpPr>
            <p:cNvPr id="16" name="Gruppo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Connettore diritto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diritto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73EC95F-BA1B-4C18-9366-021280E8FCDD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100" b="0" cap="none" baseline="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3B66685-9917-4FA9-97FA-F7CBD01B573E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3" name="Gruppo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e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e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uppo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Connettore diritto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Connettore diritto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AD8BBD-71CC-409E-BFB2-246F17C5C82E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DC9B8B0-4BE3-42F0-A6AA-86DCD761CF6F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968A3D-76C6-4711-9926-51A6FD430964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11C083B-9FB4-4496-A1AA-CFC98E67E418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A4DDAF3-125A-477E-8366-A2A105615D0C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it-IT" dirty="0"/>
          </a:p>
        </p:txBody>
      </p:sp>
      <p:sp>
        <p:nvSpPr>
          <p:cNvPr id="3" name="Segnaposto immagine 2" descr="Segnaposto vuoto per aggiungere un'immagine. Fare clic sul segnaposto e selezionare l'immagine che si vuole aggiungere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it-IT"/>
              <a:t>Modifica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AAED65B-ABDB-4384-BED8-4E778B05E186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2F27A4B-BCBB-40DF-973A-4AE100165E4F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it-IT"/>
              <a:t>Modifica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BB97D-C66D-4A88-B7A2-EC7A53906B2B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2400" dirty="0"/>
          </a:p>
        </p:txBody>
      </p:sp>
      <p:sp>
        <p:nvSpPr>
          <p:cNvPr id="8" name="Rettangolo arrotondato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it-IT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tx1"/>
                </a:solidFill>
              </a:defRPr>
            </a:lvl1pPr>
          </a:lstStyle>
          <a:p>
            <a:fld id="{9A476C03-45BF-421B-88D9-2B5ED35BE8EE}" type="datetime1">
              <a:rPr lang="it-IT" smtClean="0"/>
              <a:pPr/>
              <a:t>29/05/2017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it-IT" sz="5400" dirty="0"/>
              <a:t>Europa possibile o necessaria?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it-IT" sz="2800" dirty="0"/>
              <a:t>Prof. Marco Apolloni</a:t>
            </a: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74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it-IT" sz="4400" b="1" dirty="0"/>
              <a:t>Tesi</a:t>
            </a:r>
            <a:endParaRPr lang="it-IT" sz="4400" dirty="0"/>
          </a:p>
        </p:txBody>
      </p:sp>
      <p:sp>
        <p:nvSpPr>
          <p:cNvPr id="14" name="Segnaposto contenut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it-IT" sz="2700" dirty="0"/>
              <a:t>L'Europa è </a:t>
            </a:r>
            <a:r>
              <a:rPr lang="it-IT" sz="2700" b="1" dirty="0"/>
              <a:t>necessaria</a:t>
            </a:r>
            <a:r>
              <a:rPr lang="it-IT" sz="2700" dirty="0"/>
              <a:t> anche se è un'operazione antistorica (storia che è quel "banco di macelleria" di cui parlava Hegel). È possibile parlare di </a:t>
            </a:r>
            <a:r>
              <a:rPr lang="it-IT" sz="2700" u="sng" dirty="0"/>
              <a:t>un'unità culturale e valoriale</a:t>
            </a:r>
            <a:r>
              <a:rPr lang="it-IT" sz="2700" dirty="0"/>
              <a:t> europea, che accomuna i popoli europei? Secondo me </a:t>
            </a:r>
            <a:r>
              <a:rPr lang="it-IT" sz="2700" b="1" dirty="0"/>
              <a:t>sì</a:t>
            </a:r>
            <a:r>
              <a:rPr lang="it-IT" sz="2700" dirty="0"/>
              <a:t>. Del resto, sin dall'antichità le guerre sono state un momento di scontro ma anche di incontro fra culture, con il risultato che l'una talvolta si è fusa con l'altra. Per esempio, Roma ha conquistato la Grecia finendo – però – per inchinarsi alla più raffinata cultura greca.</a:t>
            </a:r>
            <a:br>
              <a:rPr lang="it-IT" sz="2700" dirty="0"/>
            </a:br>
            <a:endParaRPr lang="it-IT" sz="2700" dirty="0"/>
          </a:p>
        </p:txBody>
      </p:sp>
    </p:spTree>
    <p:extLst>
      <p:ext uri="{BB962C8B-B14F-4D97-AF65-F5344CB8AC3E}">
        <p14:creationId xmlns:p14="http://schemas.microsoft.com/office/powerpoint/2010/main" val="101646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400" b="1" dirty="0">
                <a:solidFill>
                  <a:srgbClr val="6A3A20"/>
                </a:solidFill>
              </a:rPr>
              <a:t>Antitesi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just"/>
            <a:r>
              <a:rPr lang="it-IT" sz="2500" dirty="0"/>
              <a:t>Quest'Europa non va bene; è solo un'unità monetaria ma non politica; fra tutti questo è il suo più grande limite. Per non parlare dei suoi difetti di partenza: no unità territoriale, no unità linguistica.</a:t>
            </a:r>
            <a:br>
              <a:rPr lang="it-IT" sz="2500" dirty="0"/>
            </a:br>
            <a:endParaRPr lang="it-IT" sz="2500" dirty="0"/>
          </a:p>
        </p:txBody>
      </p:sp>
    </p:spTree>
    <p:extLst>
      <p:ext uri="{BB962C8B-B14F-4D97-AF65-F5344CB8AC3E}">
        <p14:creationId xmlns:p14="http://schemas.microsoft.com/office/powerpoint/2010/main" val="249481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76495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it-IT" sz="4800" b="1" dirty="0"/>
              <a:t>I nemici dell'Europa</a:t>
            </a:r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549796" y="1340768"/>
            <a:ext cx="5443043" cy="5184576"/>
          </a:xfrm>
        </p:spPr>
        <p:txBody>
          <a:bodyPr rtlCol="0">
            <a:noAutofit/>
          </a:bodyPr>
          <a:lstStyle/>
          <a:p>
            <a:pPr marL="457200" indent="-457200" algn="just">
              <a:buAutoNum type="arabicParenR"/>
            </a:pPr>
            <a:r>
              <a:rPr lang="it-IT" sz="2000" b="1" dirty="0"/>
              <a:t>Terrorismo</a:t>
            </a:r>
            <a:r>
              <a:rPr lang="it-IT" sz="2000" dirty="0"/>
              <a:t>. Fenomeno che viene da lontano, ma che la storia moderna fa risalire al fallimentare o doloroso processo di decolonizzazione.</a:t>
            </a:r>
          </a:p>
          <a:p>
            <a:pPr marL="457200" indent="-457200" algn="just">
              <a:buAutoNum type="arabicParenR"/>
            </a:pPr>
            <a:r>
              <a:rPr lang="it-IT" sz="2000" b="1" dirty="0"/>
              <a:t>Populismo</a:t>
            </a:r>
            <a:r>
              <a:rPr lang="it-IT" sz="2000" dirty="0"/>
              <a:t>. Fingere di essere </a:t>
            </a:r>
            <a:r>
              <a:rPr lang="it-IT" sz="2000" u="sng" dirty="0"/>
              <a:t>per il popolo</a:t>
            </a:r>
            <a:r>
              <a:rPr lang="it-IT" sz="2000" dirty="0"/>
              <a:t>, quando – in realtà – non si è che </a:t>
            </a:r>
            <a:r>
              <a:rPr lang="it-IT" sz="2000" u="sng" dirty="0"/>
              <a:t>per se stessi</a:t>
            </a:r>
            <a:r>
              <a:rPr lang="it-IT" sz="2000" dirty="0"/>
              <a:t>.</a:t>
            </a:r>
          </a:p>
          <a:p>
            <a:pPr marL="457200" indent="-457200" algn="just">
              <a:buAutoNum type="arabicParenR"/>
            </a:pPr>
            <a:r>
              <a:rPr lang="it-IT" sz="2000" b="1" dirty="0"/>
              <a:t>Nazionalisti</a:t>
            </a:r>
            <a:r>
              <a:rPr lang="it-IT" sz="2000" dirty="0"/>
              <a:t>. Malgrado la storia li abbia sconfessati, sacche di resistenza nazionalistiche ci sono ancora nei Paesi europei. </a:t>
            </a:r>
          </a:p>
          <a:p>
            <a:pPr marL="457200" indent="-457200" algn="just">
              <a:buFont typeface="Arial" pitchFamily="34" charset="0"/>
              <a:buAutoNum type="arabicParenR"/>
            </a:pPr>
            <a:r>
              <a:rPr lang="it-IT" sz="2000" b="1" dirty="0"/>
              <a:t>Austerità</a:t>
            </a:r>
            <a:r>
              <a:rPr lang="it-IT" sz="2000" dirty="0"/>
              <a:t>. Gli europei sono i peggiori nemici di se stessi. La politica della cancelliera tedesca, Angela </a:t>
            </a:r>
            <a:r>
              <a:rPr lang="it-IT" sz="2000" dirty="0" err="1"/>
              <a:t>Merkel</a:t>
            </a:r>
            <a:r>
              <a:rPr lang="it-IT" sz="2000" dirty="0"/>
              <a:t>, demonizzata dai populisti, fa il bene della Germania ma non dell’Europa. </a:t>
            </a:r>
            <a:br>
              <a:rPr lang="it-IT" sz="2000" dirty="0"/>
            </a:br>
            <a:endParaRPr lang="it-IT" sz="2000" dirty="0"/>
          </a:p>
          <a:p>
            <a:pPr marL="457200" indent="-457200" algn="just">
              <a:buAutoNum type="arabicParenR"/>
            </a:pPr>
            <a:endParaRPr lang="it-IT" sz="2000" dirty="0"/>
          </a:p>
        </p:txBody>
      </p:sp>
      <p:graphicFrame>
        <p:nvGraphicFramePr>
          <p:cNvPr id="9" name="Segnaposto contenuto 8" descr="Elenco caselle verticale che mostra 3 gruppi disposti uno sotto l'altro, con punti elenco al di sotto di ogni elenco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86802174"/>
              </p:ext>
            </p:extLst>
          </p:nvPr>
        </p:nvGraphicFramePr>
        <p:xfrm>
          <a:off x="6196012" y="1340768"/>
          <a:ext cx="5371007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725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7788" y="431800"/>
            <a:ext cx="11233248" cy="1168400"/>
          </a:xfrm>
        </p:spPr>
        <p:txBody>
          <a:bodyPr>
            <a:normAutofit/>
          </a:bodyPr>
          <a:lstStyle/>
          <a:p>
            <a:pPr algn="ctr"/>
            <a:r>
              <a:rPr lang="it-IT" sz="3800" b="1" dirty="0"/>
              <a:t>Moneta della concordia o della discordia?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77788" y="1803400"/>
            <a:ext cx="5515051" cy="46499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700" u="sng" dirty="0"/>
              <a:t>Euro sì</a:t>
            </a:r>
            <a:r>
              <a:rPr lang="it-IT" sz="2700" dirty="0"/>
              <a:t> o </a:t>
            </a:r>
            <a:r>
              <a:rPr lang="it-IT" sz="2700" u="sng" dirty="0"/>
              <a:t>euro no</a:t>
            </a:r>
            <a:r>
              <a:rPr lang="it-IT" sz="2700" dirty="0"/>
              <a:t>? Occorre essere umili e affidare la questione a degli economisti. Il problema è però – mi pare di capire – che essi non riescono a mettersi d'accordo fra di loro. Dunque? Non resta che vedere cosa ne pensa la maggior parte di loro, adottando un atteggiamento proprio del </a:t>
            </a:r>
            <a:r>
              <a:rPr lang="it-IT" sz="2700" u="sng" dirty="0"/>
              <a:t>metodo scientifico</a:t>
            </a:r>
            <a:r>
              <a:rPr lang="it-IT" sz="2700" dirty="0"/>
              <a:t>. Sentire cosa ne pensa nel complesso la </a:t>
            </a:r>
            <a:r>
              <a:rPr lang="it-IT" sz="2700" u="sng" dirty="0"/>
              <a:t>comunità degli economisti</a:t>
            </a:r>
            <a:r>
              <a:rPr lang="it-IT" sz="2700" dirty="0"/>
              <a:t>, tralasciando i teorici del complotto.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5515050" cy="4649936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718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67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377264" cy="720080"/>
          </a:xfrm>
        </p:spPr>
        <p:txBody>
          <a:bodyPr>
            <a:noAutofit/>
          </a:bodyPr>
          <a:lstStyle/>
          <a:p>
            <a:pPr algn="ctr"/>
            <a:r>
              <a:rPr lang="it-IT" b="1" dirty="0"/>
              <a:t>«</a:t>
            </a:r>
            <a:r>
              <a:rPr lang="it-IT" b="1" dirty="0" err="1"/>
              <a:t>Euroinomani</a:t>
            </a:r>
            <a:r>
              <a:rPr lang="it-IT" b="1" dirty="0"/>
              <a:t>», «</a:t>
            </a:r>
            <a:r>
              <a:rPr lang="it-IT" b="1" dirty="0" err="1"/>
              <a:t>eurocomplottisti</a:t>
            </a:r>
            <a:r>
              <a:rPr lang="it-IT" b="1" dirty="0"/>
              <a:t>» ed «</a:t>
            </a:r>
            <a:r>
              <a:rPr lang="it-IT" b="1" dirty="0" err="1"/>
              <a:t>euromoderati</a:t>
            </a:r>
            <a:r>
              <a:rPr lang="it-IT" b="1" dirty="0"/>
              <a:t>»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5780" y="1268760"/>
            <a:ext cx="11377264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dirty="0"/>
              <a:t>Tre sono i partiti che si affrontano a dure parole sull’euro. </a:t>
            </a:r>
          </a:p>
          <a:p>
            <a:pPr marL="0" indent="0" algn="just">
              <a:buNone/>
            </a:pPr>
            <a:r>
              <a:rPr lang="it-IT" sz="3200" dirty="0"/>
              <a:t>1) Gli «</a:t>
            </a:r>
            <a:r>
              <a:rPr lang="it-IT" sz="3200" b="1" dirty="0" err="1"/>
              <a:t>euroinomani</a:t>
            </a:r>
            <a:r>
              <a:rPr lang="it-IT" sz="3200" dirty="0"/>
              <a:t>», per i quali non c’è salvezza al di fuori della moneta unica europea. </a:t>
            </a:r>
          </a:p>
          <a:p>
            <a:pPr marL="0" indent="0" algn="just">
              <a:buNone/>
            </a:pPr>
            <a:r>
              <a:rPr lang="it-IT" sz="3200" dirty="0"/>
              <a:t>2) Gli «</a:t>
            </a:r>
            <a:r>
              <a:rPr lang="it-IT" sz="3200" b="1" dirty="0" err="1"/>
              <a:t>eurocomplottisti</a:t>
            </a:r>
            <a:r>
              <a:rPr lang="it-IT" sz="3200" b="1" dirty="0"/>
              <a:t>»</a:t>
            </a:r>
            <a:r>
              <a:rPr lang="it-IT" sz="3200" dirty="0"/>
              <a:t>, convinti che questa sciagurata moneta che ci ha impoveriti tutti sia il frutto di un complotto plutocratico di banchieri privi di scrupoli. </a:t>
            </a:r>
          </a:p>
          <a:p>
            <a:pPr marL="0" indent="0" algn="just">
              <a:buNone/>
            </a:pPr>
            <a:r>
              <a:rPr lang="it-IT" sz="3200" dirty="0"/>
              <a:t>3) Gli «</a:t>
            </a:r>
            <a:r>
              <a:rPr lang="it-IT" sz="3200" b="1" dirty="0" err="1"/>
              <a:t>euromoderati</a:t>
            </a:r>
            <a:r>
              <a:rPr lang="it-IT" sz="3200" b="1" dirty="0"/>
              <a:t>»</a:t>
            </a:r>
            <a:r>
              <a:rPr lang="it-IT" sz="3200" dirty="0"/>
              <a:t>, che di certo ammettono gli errori di una moneta che, pur non risolvendo con una bacchetta magica tutti i problemi dell’Europa, può essere ed è un’opportunità da cogliere per creare un’Europa politica, oltre che economica.</a:t>
            </a:r>
          </a:p>
        </p:txBody>
      </p:sp>
    </p:spTree>
    <p:extLst>
      <p:ext uri="{BB962C8B-B14F-4D97-AF65-F5344CB8AC3E}">
        <p14:creationId xmlns:p14="http://schemas.microsoft.com/office/powerpoint/2010/main" val="36426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b="1" dirty="0"/>
              <a:t>L’impresa di Carlo Martello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82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b="1" dirty="0"/>
              <a:t>Divisioni ma anche unioni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sz="2800" dirty="0"/>
              <a:t>Assodato che un’unità economica – nel bene e nel male – c’è già e volendo ce n’è pure una culturale-valoriale, non resta che edificarne una politica. Ciò è possibile? Sì – questa è la mia tesi –, pur essendoci lingue diverse e una storia comune che divide più di quanto unisce. La stessa storia c’insegna però che in determinati momenti storici, due su tutti: la battaglia di Poitiers, nel 732 d. C., e l’assedio di Vienna, nel 1529 e nel 1623, i popoli d’Europa hanno dovuto fare fronte comune per non venire prima conquistati poi islamizzati dagli Arabi e dai Turchi Ottomani. Anche se i crociati europei avevano tentato qualcosa di analogo cercando fortune e beatitudine in Terrasanta, volendo cristianizzare dei territori a prevalenza islamica tra il 1096 e il 1270.</a:t>
            </a:r>
          </a:p>
        </p:txBody>
      </p:sp>
    </p:spTree>
    <p:extLst>
      <p:ext uri="{BB962C8B-B14F-4D97-AF65-F5344CB8AC3E}">
        <p14:creationId xmlns:p14="http://schemas.microsoft.com/office/powerpoint/2010/main" val="247580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b="1" dirty="0"/>
              <a:t>Il secondo assedio di Vienna (1683)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478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7788" y="431800"/>
            <a:ext cx="11161240" cy="1168400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/>
              <a:t>Quale approccio?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77788" y="1803400"/>
            <a:ext cx="5515051" cy="47219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600" dirty="0"/>
              <a:t>Quale approccio per la Nuova Europa: multiculturale o interculturale? Meglio il secondo. Delicata è la questione degli immigrati, che sempre più numerosi sbarcano e sbarcheranno sulle coste europee, in particolare quelle italiane per l’evidente posizione geografica italiana, a dir poco strategica. Visti i motivi per cui queste popolazioni fuggono – guerre e conflitti interni nelle loro nazioni di partenza – sarebbe inumano non accoglierli.</a:t>
            </a:r>
            <a:br>
              <a:rPr lang="it-IT" sz="2600" dirty="0"/>
            </a:br>
            <a:endParaRPr lang="it-IT" sz="260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5443042" cy="4721944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302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bri tema classico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588_TF02801059.potx" id="{540F1666-DC9C-413A-9205-7FBCEA3FE16F}" vid="{E3FED3CA-31E4-4F5B-A503-AC7C72027518}"/>
    </a:ext>
  </a:extLst>
</a:theme>
</file>

<file path=ppt/theme/theme2.xml><?xml version="1.0" encoding="utf-8"?>
<a:theme xmlns:a="http://schemas.openxmlformats.org/drawingml/2006/main" name="Tema di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D80E12-3BE9-4746-820E-FFB249F467F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didattica con tema libro classico (widescreen)</Template>
  <TotalTime>109</TotalTime>
  <Words>764</Words>
  <Application>Microsoft Office PowerPoint</Application>
  <PresentationFormat>Personalizzato</PresentationFormat>
  <Paragraphs>33</Paragraphs>
  <Slides>12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Constantia</vt:lpstr>
      <vt:lpstr>Libri tema classico 16x9</vt:lpstr>
      <vt:lpstr>Europa possibile o necessaria?</vt:lpstr>
      <vt:lpstr>Presentazione standard di PowerPoint</vt:lpstr>
      <vt:lpstr>Tesi</vt:lpstr>
      <vt:lpstr>Antitesi</vt:lpstr>
      <vt:lpstr>I nemici dell'Europa</vt:lpstr>
      <vt:lpstr>Moneta della concordia o della discordia?</vt:lpstr>
      <vt:lpstr>Presentazione standard di PowerPoint</vt:lpstr>
      <vt:lpstr>«Euroinomani», «eurocomplottisti» ed «euromoderati»</vt:lpstr>
      <vt:lpstr>L’impresa di Carlo Martello</vt:lpstr>
      <vt:lpstr>Divisioni ma anche unioni</vt:lpstr>
      <vt:lpstr>Il secondo assedio di Vienna (1683)</vt:lpstr>
      <vt:lpstr>Quale approccio?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Riflessioni sull’Europa</dc:title>
  <dc:creator>Marco Apolloni</dc:creator>
  <cp:lastModifiedBy>Marco Apolloni</cp:lastModifiedBy>
  <cp:revision>12</cp:revision>
  <dcterms:created xsi:type="dcterms:W3CDTF">2017-05-29T13:54:34Z</dcterms:created>
  <dcterms:modified xsi:type="dcterms:W3CDTF">2017-05-29T15:43:58Z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