
<file path=[Content_Types].xml><?xml version="1.0" encoding="utf-8"?>
<Types xmlns="http://schemas.openxmlformats.org/package/2006/content-types">
  <Default Extension="xml" ContentType="application/xml"/>
  <Default Extension="mp4" ContentType="video/mp4"/>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7"/>
  </p:normalViewPr>
  <p:slideViewPr>
    <p:cSldViewPr snapToGrid="0" snapToObjects="1">
      <p:cViewPr>
        <p:scale>
          <a:sx n="122" d="100"/>
          <a:sy n="122" d="100"/>
        </p:scale>
        <p:origin x="20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9BE6A9-4374-1B41-BAEE-C410E4CBCD63}" type="datetimeFigureOut">
              <a:rPr lang="it-IT" smtClean="0"/>
              <a:t>04/11/16</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C4AD24-60DC-B648-9967-91F6D58ACCAB}" type="slidenum">
              <a:rPr lang="it-IT" smtClean="0"/>
              <a:t>‹n.›</a:t>
            </a:fld>
            <a:endParaRPr lang="it-IT"/>
          </a:p>
        </p:txBody>
      </p:sp>
    </p:spTree>
    <p:extLst>
      <p:ext uri="{BB962C8B-B14F-4D97-AF65-F5344CB8AC3E}">
        <p14:creationId xmlns:p14="http://schemas.microsoft.com/office/powerpoint/2010/main" val="1783117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14FF80-2B60-1B43-8FBD-7A3342EDC640}" type="datetimeFigureOut">
              <a:rPr lang="it-IT" smtClean="0"/>
              <a:t>04/11/16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87C9DF-E572-6945-9288-EDC6A4B85D16}" type="slidenum">
              <a:rPr lang="it-IT" smtClean="0"/>
              <a:t>‹n.›</a:t>
            </a:fld>
            <a:endParaRPr lang="it-IT"/>
          </a:p>
        </p:txBody>
      </p:sp>
    </p:spTree>
    <p:extLst>
      <p:ext uri="{BB962C8B-B14F-4D97-AF65-F5344CB8AC3E}">
        <p14:creationId xmlns:p14="http://schemas.microsoft.com/office/powerpoint/2010/main" val="124896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it-IT" smtClean="0"/>
              <a:t>Fare clic per modificare stile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11/4/16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it-IT" smtClean="0"/>
              <a:t>Fare clic per modificare stile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F34E6425-0181-43F2-84FC-787E803FD2F8}"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11/4/16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stile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11/4/16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it-IT" smtClean="0"/>
              <a:t>Fare clic per modificare stile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11/4/16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11/4/16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it-IT" smtClean="0"/>
              <a:t>Fare clic per modificare stile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76E86A4C-8E40-4F87-A4F0-01A0687C5742}" type="datetimeFigureOut">
              <a:rPr lang="en-US" dirty="0"/>
              <a:t>11/4/16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it-IT" smtClean="0"/>
              <a:t>Fare clic per modificare stile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it-IT" smtClean="0"/>
              <a:t>Trascinare l'immagine su un segnaposto o fare clic sull'icona per aggiungerla</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35E72C73-2D91-4E12-BA25-F0AA0C03599B}" type="datetimeFigureOut">
              <a:rPr lang="en-US" dirty="0"/>
              <a:t>11/4/16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it-IT" smtClean="0"/>
              <a:t>Fare clic per modificare stile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Trascinare l'immagine su un segnaposto o fare clic sull'icona per aggiungerla</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923A1CC3-2375-41D4-9E03-427CAF2A4C1A}" type="datetimeFigureOut">
              <a:rPr lang="en-US" dirty="0"/>
              <a:t>11/4/16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it-IT" smtClean="0"/>
              <a:t>Fare clic per modificare stile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AFF16868-8199-4C2C-A5B1-63AEE139F88E}"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it-IT" smtClean="0"/>
              <a:t>Fare clic per modificare stile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AAD9FF7F-6988-44CC-821B-644E70CD2F73}"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it-IT" smtClean="0"/>
              <a:t>Fare clic per modificare stile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5C12C299-16B2-4475-990D-751901EACC14}"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smtClean="0"/>
              <a:t>Fare clic per modificare stile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11/4/16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smtClean="0"/>
              <a:t>Fare clic per modificare stile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Trascinare l'immagine su un segnaposto o fare clic sull'icona per aggiungerla</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Trascinare l'immagine su un segnaposto o fare clic sull'icona per aggiungerla</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Trascinare l'immagine su un segnaposto o fare clic sull'icona per aggiungerla</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11/4/16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it-IT" smtClean="0"/>
              <a:t>Fare clic per modificare stile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it-IT" smtClean="0"/>
              <a:t>Fare clic per modificare stile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11/4/16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it-IT" smtClean="0"/>
              <a:t>Fare clic per modificare stile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11/4/16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png"/><Relationship Id="rId1" Type="http://schemas.microsoft.com/office/2007/relationships/media" Target="../media/media1.mp4"/><Relationship Id="rId2" Type="http://schemas.openxmlformats.org/officeDocument/2006/relationships/video" Target="../media/media1.mp4"/></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jpeg"/><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jpeg"/><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jpeg"/><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ctr"/>
            <a:r>
              <a:rPr lang="it-IT" sz="5700" dirty="0" smtClean="0"/>
              <a:t>Il capitalismo</a:t>
            </a:r>
            <a:endParaRPr lang="it-IT" sz="5700" dirty="0"/>
          </a:p>
        </p:txBody>
      </p:sp>
      <p:sp>
        <p:nvSpPr>
          <p:cNvPr id="3" name="Sottotitolo 2"/>
          <p:cNvSpPr>
            <a:spLocks noGrp="1"/>
          </p:cNvSpPr>
          <p:nvPr>
            <p:ph type="subTitle" idx="1"/>
          </p:nvPr>
        </p:nvSpPr>
        <p:spPr/>
        <p:txBody>
          <a:bodyPr/>
          <a:lstStyle/>
          <a:p>
            <a:pPr algn="ctr"/>
            <a:r>
              <a:rPr lang="it-IT" dirty="0" smtClean="0"/>
              <a:t>Prof. Marco Apolloni</a:t>
            </a:r>
            <a:endParaRPr lang="it-IT" dirty="0"/>
          </a:p>
        </p:txBody>
      </p:sp>
    </p:spTree>
    <p:extLst>
      <p:ext uri="{BB962C8B-B14F-4D97-AF65-F5344CB8AC3E}">
        <p14:creationId xmlns:p14="http://schemas.microsoft.com/office/powerpoint/2010/main" val="85723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railer Ufficiale Wall Street_ il denaro non dorme mai.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53606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65463" y="1143000"/>
            <a:ext cx="3854625" cy="1116724"/>
          </a:xfrm>
        </p:spPr>
        <p:txBody>
          <a:bodyPr>
            <a:noAutofit/>
          </a:bodyPr>
          <a:lstStyle/>
          <a:p>
            <a:pPr algn="ctr"/>
            <a:r>
              <a:rPr lang="it-IT" sz="3700" dirty="0" smtClean="0"/>
              <a:t>La filosofia di Gordon </a:t>
            </a:r>
            <a:r>
              <a:rPr lang="it-IT" sz="3700" dirty="0" err="1" smtClean="0"/>
              <a:t>Gekko</a:t>
            </a:r>
            <a:endParaRPr lang="it-IT" sz="3700"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l="23552" r="23552"/>
          <a:stretch>
            <a:fillRect/>
          </a:stretch>
        </p:blipFill>
        <p:spPr/>
      </p:pic>
      <p:sp>
        <p:nvSpPr>
          <p:cNvPr id="4" name="Segnaposto testo 3"/>
          <p:cNvSpPr>
            <a:spLocks noGrp="1"/>
          </p:cNvSpPr>
          <p:nvPr>
            <p:ph type="body" sz="half" idx="2"/>
          </p:nvPr>
        </p:nvSpPr>
        <p:spPr>
          <a:xfrm>
            <a:off x="1165464" y="2354317"/>
            <a:ext cx="3859212" cy="3993932"/>
          </a:xfrm>
        </p:spPr>
        <p:txBody>
          <a:bodyPr>
            <a:noAutofit/>
          </a:bodyPr>
          <a:lstStyle/>
          <a:p>
            <a:pPr algn="just"/>
            <a:r>
              <a:rPr lang="it-IT" sz="1750" dirty="0" smtClean="0"/>
              <a:t>“Si è avidi quando non ci si accontenta di godere di ciò che si ha. Il “di più” che gli squali come </a:t>
            </a:r>
            <a:r>
              <a:rPr lang="it-IT" sz="1750" dirty="0" err="1" smtClean="0"/>
              <a:t>Gekko</a:t>
            </a:r>
            <a:r>
              <a:rPr lang="it-IT" sz="1750" dirty="0" smtClean="0"/>
              <a:t> vogliono non è il denaro, di quello non sanno che farsene [</a:t>
            </a:r>
            <a:r>
              <a:rPr lang="mr-IN" sz="1750" dirty="0" smtClean="0"/>
              <a:t>…</a:t>
            </a:r>
            <a:r>
              <a:rPr lang="it-IT" sz="1750" dirty="0" smtClean="0"/>
              <a:t>]. Quel che interessa a gente come </a:t>
            </a:r>
            <a:r>
              <a:rPr lang="it-IT" sz="1750" dirty="0" err="1" smtClean="0"/>
              <a:t>Gekko</a:t>
            </a:r>
            <a:r>
              <a:rPr lang="it-IT" sz="1750" dirty="0" smtClean="0"/>
              <a:t> </a:t>
            </a:r>
            <a:r>
              <a:rPr lang="it-IT" sz="1750" dirty="0"/>
              <a:t>[</a:t>
            </a:r>
            <a:r>
              <a:rPr lang="mr-IN" sz="1750" dirty="0"/>
              <a:t>…</a:t>
            </a:r>
            <a:r>
              <a:rPr lang="it-IT" sz="1750" dirty="0" smtClean="0"/>
              <a:t>] è sentirsi competitivi e affamati, per dimostrare agli altri, ma soprattutto a se stessi, quanto si vale </a:t>
            </a:r>
            <a:r>
              <a:rPr lang="it-IT" sz="1750" dirty="0"/>
              <a:t>[</a:t>
            </a:r>
            <a:r>
              <a:rPr lang="mr-IN" sz="1750" dirty="0"/>
              <a:t>…</a:t>
            </a:r>
            <a:r>
              <a:rPr lang="it-IT" sz="1750" dirty="0" smtClean="0"/>
              <a:t>]. L</a:t>
            </a:r>
            <a:r>
              <a:rPr lang="it-IT" sz="1750" i="1" dirty="0" smtClean="0"/>
              <a:t>’apparire </a:t>
            </a:r>
            <a:r>
              <a:rPr lang="it-IT" sz="1750" dirty="0" smtClean="0"/>
              <a:t>e non l</a:t>
            </a:r>
            <a:r>
              <a:rPr lang="it-IT" sz="1750" i="1" dirty="0" smtClean="0"/>
              <a:t>’essere</a:t>
            </a:r>
            <a:r>
              <a:rPr lang="it-IT" sz="1750" dirty="0" smtClean="0"/>
              <a:t> è il fulcro della visione distorta di </a:t>
            </a:r>
            <a:r>
              <a:rPr lang="it-IT" sz="1750" dirty="0" err="1" smtClean="0"/>
              <a:t>Gekko</a:t>
            </a:r>
            <a:r>
              <a:rPr lang="it-IT" sz="1750" dirty="0" smtClean="0"/>
              <a:t>. L’essere è roba da perdenti, direbbe lui</a:t>
            </a:r>
            <a:r>
              <a:rPr lang="it-IT" sz="1750" i="1" dirty="0" smtClean="0"/>
              <a:t>” </a:t>
            </a:r>
            <a:r>
              <a:rPr lang="it-IT" sz="1750" dirty="0" smtClean="0"/>
              <a:t>(p. 181).</a:t>
            </a:r>
            <a:endParaRPr lang="it-IT" sz="1750" dirty="0"/>
          </a:p>
        </p:txBody>
      </p:sp>
    </p:spTree>
    <p:extLst>
      <p:ext uri="{BB962C8B-B14F-4D97-AF65-F5344CB8AC3E}">
        <p14:creationId xmlns:p14="http://schemas.microsoft.com/office/powerpoint/2010/main" val="125634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idx="1"/>
          </p:nvPr>
        </p:nvPicPr>
        <p:blipFill rotWithShape="1">
          <a:blip r:embed="rId3">
            <a:duotone>
              <a:prstClr val="black"/>
              <a:schemeClr val="accent5">
                <a:tint val="45000"/>
                <a:satMod val="400000"/>
              </a:schemeClr>
            </a:duotone>
            <a:alphaModFix amt="25000"/>
            <a:extLst>
              <a:ext uri="{28A0092B-C50C-407E-A947-70E740481C1C}">
                <a14:useLocalDpi xmlns:a14="http://schemas.microsoft.com/office/drawing/2010/main" val="0"/>
              </a:ext>
            </a:extLst>
          </a:blip>
          <a:srcRect r="9090" b="37334"/>
          <a:stretch/>
        </p:blipFill>
        <p:spPr>
          <a:xfrm>
            <a:off x="474133" y="482600"/>
            <a:ext cx="11243734" cy="5909733"/>
          </a:xfrm>
          <a:prstGeom prst="rect">
            <a:avLst/>
          </a:prstGeom>
        </p:spPr>
      </p:pic>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4" y="541866"/>
            <a:ext cx="8761413" cy="674705"/>
          </a:xfrm>
        </p:spPr>
        <p:txBody>
          <a:bodyPr vert="horz" lIns="91440" tIns="45720" rIns="91440" bIns="45720" rtlCol="0" anchor="ctr">
            <a:noAutofit/>
          </a:bodyPr>
          <a:lstStyle/>
          <a:p>
            <a:pPr algn="ctr"/>
            <a:r>
              <a:rPr lang="it-IT" sz="3200" dirty="0" err="1" smtClean="0"/>
              <a:t>Wall</a:t>
            </a:r>
            <a:r>
              <a:rPr lang="it-IT" sz="3200" dirty="0" smtClean="0"/>
              <a:t> Street il denaro non dorme mai (2010)</a:t>
            </a:r>
            <a:endParaRPr lang="it-IT" sz="3200" dirty="0"/>
          </a:p>
        </p:txBody>
      </p:sp>
      <p:sp>
        <p:nvSpPr>
          <p:cNvPr id="4" name="Segnaposto testo 3"/>
          <p:cNvSpPr>
            <a:spLocks noGrp="1"/>
          </p:cNvSpPr>
          <p:nvPr>
            <p:ph type="body" sz="half" idx="2"/>
          </p:nvPr>
        </p:nvSpPr>
        <p:spPr>
          <a:xfrm>
            <a:off x="1154954" y="1408711"/>
            <a:ext cx="8825659" cy="4308918"/>
          </a:xfrm>
        </p:spPr>
        <p:txBody>
          <a:bodyPr vert="horz" lIns="91440" tIns="45720" rIns="91440" bIns="45720" rtlCol="0" anchor="ctr">
            <a:noAutofit/>
          </a:bodyPr>
          <a:lstStyle/>
          <a:p>
            <a:pPr algn="just">
              <a:buFont typeface="Wingdings 3" charset="2"/>
              <a:buChar char=""/>
            </a:pPr>
            <a:r>
              <a:rPr lang="it-IT" sz="2200" dirty="0" smtClean="0">
                <a:solidFill>
                  <a:schemeClr val="bg1"/>
                </a:solidFill>
              </a:rPr>
              <a:t>“La dimensione della </a:t>
            </a:r>
            <a:r>
              <a:rPr lang="it-IT" sz="2200" i="1" dirty="0" smtClean="0">
                <a:solidFill>
                  <a:schemeClr val="bg1"/>
                </a:solidFill>
              </a:rPr>
              <a:t>scelta</a:t>
            </a:r>
            <a:r>
              <a:rPr lang="it-IT" sz="2200" dirty="0" smtClean="0">
                <a:solidFill>
                  <a:schemeClr val="bg1"/>
                </a:solidFill>
              </a:rPr>
              <a:t> è l’argomento filosofico della pellicola”.</a:t>
            </a:r>
          </a:p>
          <a:p>
            <a:pPr algn="just">
              <a:buFont typeface="Wingdings 3" charset="2"/>
              <a:buChar char=""/>
            </a:pPr>
            <a:r>
              <a:rPr lang="it-IT" sz="2200" dirty="0" smtClean="0">
                <a:solidFill>
                  <a:schemeClr val="bg1"/>
                </a:solidFill>
              </a:rPr>
              <a:t>“La scelta di Gordon è tra ciò che si è e ciò che si vorrebbe essere”.</a:t>
            </a:r>
          </a:p>
          <a:p>
            <a:pPr algn="just">
              <a:buFont typeface="Wingdings 3" charset="2"/>
              <a:buChar char=""/>
            </a:pPr>
            <a:r>
              <a:rPr lang="it-IT" sz="2200" dirty="0" smtClean="0">
                <a:solidFill>
                  <a:schemeClr val="bg1"/>
                </a:solidFill>
              </a:rPr>
              <a:t>“La morale del film, forse un po’ buonista, è che si devono dare agli altri delle seconde possibilità, chiunque essi siano”. </a:t>
            </a:r>
          </a:p>
          <a:p>
            <a:pPr algn="just">
              <a:buFont typeface="Wingdings 3" charset="2"/>
              <a:buChar char=""/>
            </a:pPr>
            <a:r>
              <a:rPr lang="it-IT" sz="2200" dirty="0" smtClean="0">
                <a:solidFill>
                  <a:schemeClr val="bg1"/>
                </a:solidFill>
              </a:rPr>
              <a:t>“[</a:t>
            </a:r>
            <a:r>
              <a:rPr lang="mr-IN" sz="2200" dirty="0" smtClean="0">
                <a:solidFill>
                  <a:schemeClr val="bg1"/>
                </a:solidFill>
              </a:rPr>
              <a:t>…</a:t>
            </a:r>
            <a:r>
              <a:rPr lang="it-IT" sz="2200" dirty="0" smtClean="0">
                <a:solidFill>
                  <a:schemeClr val="bg1"/>
                </a:solidFill>
              </a:rPr>
              <a:t>] nella vita reale, al contrario dei film, queste </a:t>
            </a:r>
            <a:r>
              <a:rPr lang="it-IT" sz="2200" i="1" dirty="0" smtClean="0">
                <a:solidFill>
                  <a:schemeClr val="bg1"/>
                </a:solidFill>
              </a:rPr>
              <a:t>seconde possibilità</a:t>
            </a:r>
            <a:r>
              <a:rPr lang="it-IT" sz="2200" dirty="0" smtClean="0">
                <a:solidFill>
                  <a:schemeClr val="bg1"/>
                </a:solidFill>
              </a:rPr>
              <a:t> sono ai più vietate”.</a:t>
            </a:r>
          </a:p>
          <a:p>
            <a:pPr algn="just">
              <a:buFont typeface="Wingdings 3" charset="2"/>
              <a:buChar char=""/>
            </a:pPr>
            <a:r>
              <a:rPr lang="it-IT" sz="2200" dirty="0" smtClean="0">
                <a:solidFill>
                  <a:schemeClr val="bg1"/>
                </a:solidFill>
              </a:rPr>
              <a:t>“Il bello dei film è che possono essere migliori della realtà che ritraggono” (p. 182</a:t>
            </a:r>
            <a:r>
              <a:rPr lang="it-IT" sz="2200" dirty="0" smtClean="0">
                <a:solidFill>
                  <a:schemeClr val="bg1"/>
                </a:solidFill>
              </a:rPr>
              <a:t>).</a:t>
            </a:r>
            <a:endParaRPr lang="it-IT" sz="2200" dirty="0" smtClean="0">
              <a:solidFill>
                <a:schemeClr val="bg1"/>
              </a:solidFill>
            </a:endParaRPr>
          </a:p>
        </p:txBody>
      </p:sp>
    </p:spTree>
    <p:extLst>
      <p:ext uri="{BB962C8B-B14F-4D97-AF65-F5344CB8AC3E}">
        <p14:creationId xmlns:p14="http://schemas.microsoft.com/office/powerpoint/2010/main" val="2221664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8703" b="2"/>
          <a:stretch/>
        </p:blipFill>
        <p:spPr>
          <a:xfrm>
            <a:off x="5194607" y="803751"/>
            <a:ext cx="6391533" cy="5250498"/>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5" y="803751"/>
            <a:ext cx="2942210" cy="872649"/>
          </a:xfrm>
        </p:spPr>
        <p:txBody>
          <a:bodyPr vert="horz" lIns="91440" tIns="45720" rIns="91440" bIns="45720" rtlCol="0" anchor="ctr">
            <a:normAutofit fontScale="90000"/>
          </a:bodyPr>
          <a:lstStyle/>
          <a:p>
            <a:pPr algn="ctr"/>
            <a:r>
              <a:rPr lang="it-IT" dirty="0" smtClean="0"/>
              <a:t>Conosci il nemico</a:t>
            </a:r>
            <a:endParaRPr lang="it-IT" dirty="0"/>
          </a:p>
        </p:txBody>
      </p:sp>
      <p:sp>
        <p:nvSpPr>
          <p:cNvPr id="3" name="Segnaposto contenuto 2"/>
          <p:cNvSpPr>
            <a:spLocks noGrp="1"/>
          </p:cNvSpPr>
          <p:nvPr>
            <p:ph sz="half" idx="1"/>
          </p:nvPr>
        </p:nvSpPr>
        <p:spPr>
          <a:xfrm>
            <a:off x="1154955" y="1866405"/>
            <a:ext cx="3133726" cy="4429291"/>
          </a:xfrm>
        </p:spPr>
        <p:txBody>
          <a:bodyPr vert="horz" lIns="91440" tIns="45720" rIns="91440" bIns="45720" rtlCol="0">
            <a:noAutofit/>
          </a:bodyPr>
          <a:lstStyle/>
          <a:p>
            <a:pPr marL="0" indent="0" algn="just">
              <a:buNone/>
            </a:pPr>
            <a:r>
              <a:rPr lang="it-IT" sz="1900" dirty="0" smtClean="0">
                <a:solidFill>
                  <a:schemeClr val="bg1"/>
                </a:solidFill>
              </a:rPr>
              <a:t>“Se Socrate dava ascolto all’oracolo di Delfi e al detto </a:t>
            </a:r>
            <a:r>
              <a:rPr lang="it-IT" sz="1900" i="1" dirty="0" smtClean="0">
                <a:solidFill>
                  <a:schemeClr val="bg1"/>
                </a:solidFill>
              </a:rPr>
              <a:t>conosci te stesso</a:t>
            </a:r>
            <a:r>
              <a:rPr lang="it-IT" sz="1900" dirty="0" smtClean="0">
                <a:solidFill>
                  <a:schemeClr val="bg1"/>
                </a:solidFill>
              </a:rPr>
              <a:t>, io seguo quest’altro detto: “Conosci il nemico”. E [</a:t>
            </a:r>
            <a:r>
              <a:rPr lang="mr-IN" sz="1900" dirty="0" smtClean="0">
                <a:solidFill>
                  <a:schemeClr val="bg1"/>
                </a:solidFill>
              </a:rPr>
              <a:t>…</a:t>
            </a:r>
            <a:r>
              <a:rPr lang="it-IT" sz="1900" dirty="0" smtClean="0">
                <a:solidFill>
                  <a:schemeClr val="bg1"/>
                </a:solidFill>
              </a:rPr>
              <a:t>] non ho il minimo dubbio che tipi come Gordon </a:t>
            </a:r>
            <a:r>
              <a:rPr lang="it-IT" sz="1900" dirty="0" err="1" smtClean="0">
                <a:solidFill>
                  <a:schemeClr val="bg1"/>
                </a:solidFill>
              </a:rPr>
              <a:t>Gekko</a:t>
            </a:r>
            <a:r>
              <a:rPr lang="it-IT" sz="1900" dirty="0" smtClean="0">
                <a:solidFill>
                  <a:schemeClr val="bg1"/>
                </a:solidFill>
              </a:rPr>
              <a:t> siano i nemici dell’umanità, quelli che con la loro avidità stanno spremendo, goccia a goccia, [</a:t>
            </a:r>
            <a:r>
              <a:rPr lang="mr-IN" sz="1900" dirty="0" smtClean="0">
                <a:solidFill>
                  <a:schemeClr val="bg1"/>
                </a:solidFill>
              </a:rPr>
              <a:t>…</a:t>
            </a:r>
            <a:r>
              <a:rPr lang="it-IT" sz="1900" dirty="0" smtClean="0">
                <a:solidFill>
                  <a:schemeClr val="bg1"/>
                </a:solidFill>
              </a:rPr>
              <a:t>] il nostro Pianeta [</a:t>
            </a:r>
            <a:r>
              <a:rPr lang="mr-IN" sz="1900" dirty="0" smtClean="0">
                <a:solidFill>
                  <a:schemeClr val="bg1"/>
                </a:solidFill>
              </a:rPr>
              <a:t>…</a:t>
            </a:r>
            <a:r>
              <a:rPr lang="it-IT" sz="1900" dirty="0" smtClean="0">
                <a:solidFill>
                  <a:schemeClr val="bg1"/>
                </a:solidFill>
              </a:rPr>
              <a:t>]” (p. 183). </a:t>
            </a:r>
            <a:endParaRPr lang="it-IT" sz="1900" dirty="0">
              <a:solidFill>
                <a:schemeClr val="bg1"/>
              </a:solidFill>
            </a:endParaRPr>
          </a:p>
        </p:txBody>
      </p:sp>
    </p:spTree>
    <p:extLst>
      <p:ext uri="{BB962C8B-B14F-4D97-AF65-F5344CB8AC3E}">
        <p14:creationId xmlns:p14="http://schemas.microsoft.com/office/powerpoint/2010/main" val="236560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contenuto 4"/>
          <p:cNvPicPr>
            <a:picLocks noGrp="1" noChangeAspect="1"/>
          </p:cNvPicPr>
          <p:nvPr>
            <p:ph sz="half" idx="1"/>
          </p:nvPr>
        </p:nvPicPr>
        <p:blipFill rotWithShape="1">
          <a:blip r:embed="rId3">
            <a:alphaModFix/>
            <a:extLst>
              <a:ext uri="{28A0092B-C50C-407E-A947-70E740481C1C}">
                <a14:useLocalDpi xmlns:a14="http://schemas.microsoft.com/office/drawing/2010/main" val="0"/>
              </a:ext>
            </a:extLst>
          </a:blip>
          <a:srcRect t="8925" r="-1" b="14188"/>
          <a:stretch/>
        </p:blipFill>
        <p:spPr>
          <a:xfrm>
            <a:off x="474132" y="462116"/>
            <a:ext cx="11243735" cy="5921751"/>
          </a:xfrm>
          <a:prstGeom prst="rect">
            <a:avLst/>
          </a:prstGeom>
        </p:spPr>
      </p:pic>
      <p:sp>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43000" y="1295400"/>
            <a:ext cx="9982200" cy="4267200"/>
          </a:xfrm>
          <a:prstGeom prst="rect">
            <a:avLst/>
          </a:prstGeom>
          <a:solidFill>
            <a:srgbClr val="000001">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295400" y="1447801"/>
            <a:ext cx="8620967" cy="855132"/>
          </a:xfrm>
        </p:spPr>
        <p:txBody>
          <a:bodyPr vert="horz" lIns="91440" tIns="45720" rIns="91440" bIns="45720" rtlCol="0" anchor="ctr">
            <a:normAutofit/>
          </a:bodyPr>
          <a:lstStyle/>
          <a:p>
            <a:pPr algn="ctr"/>
            <a:r>
              <a:rPr lang="it-IT" sz="4700" dirty="0" smtClean="0"/>
              <a:t>La disillusione</a:t>
            </a:r>
            <a:endParaRPr lang="it-IT" sz="4700" dirty="0"/>
          </a:p>
        </p:txBody>
      </p:sp>
      <p:sp>
        <p:nvSpPr>
          <p:cNvPr id="4" name="Segnaposto contenuto 3"/>
          <p:cNvSpPr>
            <a:spLocks noGrp="1"/>
          </p:cNvSpPr>
          <p:nvPr>
            <p:ph sz="half" idx="2"/>
          </p:nvPr>
        </p:nvSpPr>
        <p:spPr>
          <a:xfrm>
            <a:off x="1727200" y="2446868"/>
            <a:ext cx="8254999" cy="2971800"/>
          </a:xfrm>
        </p:spPr>
        <p:txBody>
          <a:bodyPr vert="horz" lIns="91440" tIns="45720" rIns="91440" bIns="45720" rtlCol="0" anchor="t">
            <a:noAutofit/>
          </a:bodyPr>
          <a:lstStyle/>
          <a:p>
            <a:pPr algn="just"/>
            <a:r>
              <a:rPr lang="it-IT" sz="2200" dirty="0" smtClean="0">
                <a:solidFill>
                  <a:schemeClr val="bg1"/>
                </a:solidFill>
              </a:rPr>
              <a:t>La peggiore malattia del nuovo millennio: la disillusione.</a:t>
            </a:r>
          </a:p>
          <a:p>
            <a:pPr algn="just"/>
            <a:r>
              <a:rPr lang="it-IT" sz="2200" dirty="0" smtClean="0">
                <a:solidFill>
                  <a:schemeClr val="bg1"/>
                </a:solidFill>
              </a:rPr>
              <a:t>Siamo tutti malati di disillusione. Chi più, chi meno.</a:t>
            </a:r>
          </a:p>
          <a:p>
            <a:pPr algn="just"/>
            <a:r>
              <a:rPr lang="it-IT" sz="2200" dirty="0" smtClean="0">
                <a:solidFill>
                  <a:schemeClr val="bg1"/>
                </a:solidFill>
              </a:rPr>
              <a:t>“Noi figli dell’era dei default economici e delle crisi finanziarie su scala globale sembriamo avere smarrito persino l’appiglio della </a:t>
            </a:r>
            <a:r>
              <a:rPr lang="it-IT" sz="2200" i="1" dirty="0" smtClean="0">
                <a:solidFill>
                  <a:schemeClr val="bg1"/>
                </a:solidFill>
              </a:rPr>
              <a:t>fede</a:t>
            </a:r>
            <a:r>
              <a:rPr lang="it-IT" sz="2200" dirty="0" smtClean="0">
                <a:solidFill>
                  <a:schemeClr val="bg1"/>
                </a:solidFill>
              </a:rPr>
              <a:t>, poco importa quale, l’importante è che molti di noi non ne hanno più neppure una. Ergo: smettono di credere in se stessi, figurarsi in Dio” (p. 184).</a:t>
            </a:r>
          </a:p>
          <a:p>
            <a:pPr algn="just"/>
            <a:endParaRPr lang="it-IT" sz="2200" dirty="0">
              <a:solidFill>
                <a:schemeClr val="bg1"/>
              </a:solidFill>
            </a:endParaRPr>
          </a:p>
        </p:txBody>
      </p:sp>
    </p:spTree>
    <p:extLst>
      <p:ext uri="{BB962C8B-B14F-4D97-AF65-F5344CB8AC3E}">
        <p14:creationId xmlns:p14="http://schemas.microsoft.com/office/powerpoint/2010/main" val="76045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contenuto 4"/>
          <p:cNvPicPr>
            <a:picLocks noGrp="1" noChangeAspect="1"/>
          </p:cNvPicPr>
          <p:nvPr>
            <p:ph sz="half" idx="2"/>
          </p:nvPr>
        </p:nvPicPr>
        <p:blipFill rotWithShape="1">
          <a:blip r:embed="rId3">
            <a:alphaModFix/>
            <a:extLst>
              <a:ext uri="{28A0092B-C50C-407E-A947-70E740481C1C}">
                <a14:useLocalDpi xmlns:a14="http://schemas.microsoft.com/office/drawing/2010/main" val="0"/>
              </a:ext>
            </a:extLst>
          </a:blip>
          <a:srcRect t="10942" r="-1" b="10155"/>
          <a:stretch/>
        </p:blipFill>
        <p:spPr>
          <a:xfrm>
            <a:off x="474132" y="462116"/>
            <a:ext cx="11243735" cy="5921751"/>
          </a:xfrm>
          <a:prstGeom prst="rect">
            <a:avLst/>
          </a:prstGeom>
        </p:spPr>
      </p:pic>
      <p:sp>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43000" y="1295400"/>
            <a:ext cx="9982200" cy="4267200"/>
          </a:xfrm>
          <a:prstGeom prst="rect">
            <a:avLst/>
          </a:prstGeom>
          <a:solidFill>
            <a:srgbClr val="000001">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295400" y="1447801"/>
            <a:ext cx="8620967" cy="855132"/>
          </a:xfrm>
        </p:spPr>
        <p:txBody>
          <a:bodyPr vert="horz" lIns="91440" tIns="45720" rIns="91440" bIns="45720" rtlCol="0" anchor="ctr">
            <a:normAutofit/>
          </a:bodyPr>
          <a:lstStyle/>
          <a:p>
            <a:pPr algn="ctr"/>
            <a:r>
              <a:rPr lang="it-IT" sz="4700" dirty="0" smtClean="0"/>
              <a:t>Bancarotta spirituale</a:t>
            </a:r>
            <a:endParaRPr lang="it-IT" sz="4700" dirty="0"/>
          </a:p>
        </p:txBody>
      </p:sp>
      <p:sp>
        <p:nvSpPr>
          <p:cNvPr id="3" name="Segnaposto contenuto 2"/>
          <p:cNvSpPr>
            <a:spLocks noGrp="1"/>
          </p:cNvSpPr>
          <p:nvPr>
            <p:ph sz="half" idx="1"/>
          </p:nvPr>
        </p:nvSpPr>
        <p:spPr>
          <a:xfrm>
            <a:off x="1727200" y="2446868"/>
            <a:ext cx="8254999" cy="2971800"/>
          </a:xfrm>
        </p:spPr>
        <p:txBody>
          <a:bodyPr vert="horz" lIns="91440" tIns="45720" rIns="91440" bIns="45720" rtlCol="0" anchor="t">
            <a:noAutofit/>
          </a:bodyPr>
          <a:lstStyle/>
          <a:p>
            <a:pPr algn="just"/>
            <a:r>
              <a:rPr lang="it-IT" sz="2200" dirty="0" smtClean="0">
                <a:solidFill>
                  <a:schemeClr val="bg1"/>
                </a:solidFill>
              </a:rPr>
              <a:t>Siamo anche malati d’indigestione cronica. Vogliamo in continuazione, senza posa, ma la fame non c’entra. Piuttosto è per capriccio che non cessiamo d’ingozzarci. </a:t>
            </a:r>
          </a:p>
          <a:p>
            <a:pPr algn="just"/>
            <a:r>
              <a:rPr lang="it-IT" sz="2200" dirty="0" smtClean="0">
                <a:solidFill>
                  <a:schemeClr val="bg1"/>
                </a:solidFill>
              </a:rPr>
              <a:t>La crisi economica</a:t>
            </a:r>
            <a:r>
              <a:rPr lang="it-IT" sz="2200" dirty="0">
                <a:solidFill>
                  <a:schemeClr val="bg1"/>
                </a:solidFill>
              </a:rPr>
              <a:t> </a:t>
            </a:r>
            <a:r>
              <a:rPr lang="it-IT" sz="2200" dirty="0" smtClean="0">
                <a:solidFill>
                  <a:schemeClr val="bg1"/>
                </a:solidFill>
              </a:rPr>
              <a:t>nasconde una crisi ben più profonda: psicologica ma non </a:t>
            </a:r>
            <a:r>
              <a:rPr lang="it-IT" sz="2200" dirty="0" smtClean="0">
                <a:solidFill>
                  <a:schemeClr val="bg1"/>
                </a:solidFill>
              </a:rPr>
              <a:t>solo</a:t>
            </a:r>
            <a:r>
              <a:rPr lang="it-IT" sz="2200" dirty="0" smtClean="0">
                <a:solidFill>
                  <a:schemeClr val="bg1"/>
                </a:solidFill>
              </a:rPr>
              <a:t>, spirituale anche. </a:t>
            </a:r>
          </a:p>
          <a:p>
            <a:pPr algn="just"/>
            <a:r>
              <a:rPr lang="it-IT" sz="2200" dirty="0" smtClean="0">
                <a:solidFill>
                  <a:schemeClr val="bg1"/>
                </a:solidFill>
              </a:rPr>
              <a:t>Non mi fido di quelli che non sanno andare oltre la realtà dei numeri. I numeri spesso mentono. Per di più sono proprio costoro che ci hanno ridotto in bancarotta.</a:t>
            </a:r>
            <a:endParaRPr lang="it-IT" sz="2200" dirty="0">
              <a:solidFill>
                <a:schemeClr val="bg1"/>
              </a:solidFill>
            </a:endParaRPr>
          </a:p>
        </p:txBody>
      </p:sp>
    </p:spTree>
    <p:extLst>
      <p:ext uri="{BB962C8B-B14F-4D97-AF65-F5344CB8AC3E}">
        <p14:creationId xmlns:p14="http://schemas.microsoft.com/office/powerpoint/2010/main" val="72777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immagine 4"/>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a:stretch/>
        </p:blipFill>
        <p:spPr>
          <a:xfrm>
            <a:off x="5194607" y="1207942"/>
            <a:ext cx="6391533" cy="4442115"/>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5" y="536028"/>
            <a:ext cx="2942210" cy="1330378"/>
          </a:xfrm>
        </p:spPr>
        <p:txBody>
          <a:bodyPr vert="horz" lIns="91440" tIns="45720" rIns="91440" bIns="45720" rtlCol="0" anchor="ctr">
            <a:noAutofit/>
          </a:bodyPr>
          <a:lstStyle/>
          <a:p>
            <a:pPr algn="ctr"/>
            <a:r>
              <a:rPr lang="it-IT" sz="2800" b="0" i="0" kern="1200" dirty="0" smtClean="0">
                <a:solidFill>
                  <a:schemeClr val="bg2"/>
                </a:solidFill>
                <a:latin typeface="+mj-lt"/>
                <a:ea typeface="+mj-ea"/>
                <a:cs typeface="+mj-cs"/>
              </a:rPr>
              <a:t>L’austerità è uno stato mentale</a:t>
            </a:r>
            <a:endParaRPr lang="it-IT" sz="2800" b="0" i="0" kern="1200" dirty="0">
              <a:solidFill>
                <a:schemeClr val="bg2"/>
              </a:solidFill>
              <a:latin typeface="+mj-lt"/>
              <a:ea typeface="+mj-ea"/>
              <a:cs typeface="+mj-cs"/>
            </a:endParaRPr>
          </a:p>
        </p:txBody>
      </p:sp>
      <p:sp>
        <p:nvSpPr>
          <p:cNvPr id="4" name="Segnaposto testo 3"/>
          <p:cNvSpPr>
            <a:spLocks noGrp="1"/>
          </p:cNvSpPr>
          <p:nvPr>
            <p:ph type="body" sz="half" idx="2"/>
          </p:nvPr>
        </p:nvSpPr>
        <p:spPr>
          <a:xfrm>
            <a:off x="1154955" y="2213763"/>
            <a:ext cx="3133726" cy="4008361"/>
          </a:xfrm>
        </p:spPr>
        <p:txBody>
          <a:bodyPr vert="horz" lIns="91440" tIns="45720" rIns="91440" bIns="45720" rtlCol="0">
            <a:noAutofit/>
          </a:bodyPr>
          <a:lstStyle/>
          <a:p>
            <a:pPr algn="just"/>
            <a:r>
              <a:rPr lang="it-IT" sz="2000" dirty="0" smtClean="0">
                <a:solidFill>
                  <a:schemeClr val="bg1"/>
                </a:solidFill>
              </a:rPr>
              <a:t>“In giorni dove tutti parlano di austerity economica è bene rendersi conto che l’austerità è uno stato mentale, con buona pace della nostra anima materiale. Chi non si accontenta di ciò che ha, vive il proprio inferno in questa terra, </a:t>
            </a:r>
            <a:r>
              <a:rPr lang="it-IT" sz="2000" i="1" dirty="0" smtClean="0">
                <a:solidFill>
                  <a:schemeClr val="bg1"/>
                </a:solidFill>
              </a:rPr>
              <a:t>hic et </a:t>
            </a:r>
            <a:r>
              <a:rPr lang="it-IT" sz="2000" i="1" dirty="0" err="1" smtClean="0">
                <a:solidFill>
                  <a:schemeClr val="bg1"/>
                </a:solidFill>
              </a:rPr>
              <a:t>nunc</a:t>
            </a:r>
            <a:r>
              <a:rPr lang="it-IT" sz="2000" dirty="0" smtClean="0">
                <a:solidFill>
                  <a:schemeClr val="bg1"/>
                </a:solidFill>
              </a:rPr>
              <a:t>” (p. 185).</a:t>
            </a:r>
            <a:endParaRPr lang="it-IT" sz="2000" dirty="0">
              <a:solidFill>
                <a:schemeClr val="bg1"/>
              </a:solidFill>
            </a:endParaRPr>
          </a:p>
        </p:txBody>
      </p:sp>
    </p:spTree>
    <p:extLst>
      <p:ext uri="{BB962C8B-B14F-4D97-AF65-F5344CB8AC3E}">
        <p14:creationId xmlns:p14="http://schemas.microsoft.com/office/powerpoint/2010/main" val="67579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6200000">
              <a:off x="446565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5" name="Freeform 5"/>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4500" r="38445" b="2"/>
          <a:stretch/>
        </p:blipFill>
        <p:spPr>
          <a:xfrm>
            <a:off x="7418226" y="645106"/>
            <a:ext cx="4125317" cy="5585369"/>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639098" y="629265"/>
            <a:ext cx="6072776" cy="1622322"/>
          </a:xfrm>
        </p:spPr>
        <p:txBody>
          <a:bodyPr vert="horz" lIns="91440" tIns="45720" rIns="91440" bIns="45720" rtlCol="0" anchor="ctr">
            <a:normAutofit/>
          </a:bodyPr>
          <a:lstStyle/>
          <a:p>
            <a:pPr algn="ctr"/>
            <a:r>
              <a:rPr lang="it-IT" dirty="0" smtClean="0"/>
              <a:t>Gli anticapitalisti</a:t>
            </a:r>
            <a:endParaRPr lang="it-IT" dirty="0"/>
          </a:p>
        </p:txBody>
      </p:sp>
      <p:sp>
        <p:nvSpPr>
          <p:cNvPr id="4" name="Segnaposto contenuto 3"/>
          <p:cNvSpPr>
            <a:spLocks noGrp="1"/>
          </p:cNvSpPr>
          <p:nvPr>
            <p:ph sz="half" idx="2"/>
          </p:nvPr>
        </p:nvSpPr>
        <p:spPr>
          <a:xfrm>
            <a:off x="639098" y="2418735"/>
            <a:ext cx="6072776" cy="3811740"/>
          </a:xfrm>
        </p:spPr>
        <p:txBody>
          <a:bodyPr vert="horz" lIns="91440" tIns="45720" rIns="91440" bIns="45720" rtlCol="0" anchor="ctr">
            <a:noAutofit/>
          </a:bodyPr>
          <a:lstStyle/>
          <a:p>
            <a:pPr algn="just"/>
            <a:r>
              <a:rPr lang="it-IT" sz="2300" dirty="0" smtClean="0">
                <a:solidFill>
                  <a:schemeClr val="bg1"/>
                </a:solidFill>
              </a:rPr>
              <a:t>I veri cristiani sono i più forti anticapitalisti rimasti, più dei comunisti oramai in via d’estinzione e usciti con le ossa rotte dopo </a:t>
            </a:r>
            <a:r>
              <a:rPr lang="it-IT" sz="2300" dirty="0" smtClean="0">
                <a:solidFill>
                  <a:schemeClr val="bg1"/>
                </a:solidFill>
              </a:rPr>
              <a:t>la caduta del muro. </a:t>
            </a:r>
            <a:endParaRPr lang="it-IT" sz="2300" dirty="0" smtClean="0">
              <a:solidFill>
                <a:schemeClr val="bg1"/>
              </a:solidFill>
            </a:endParaRPr>
          </a:p>
          <a:p>
            <a:pPr algn="just"/>
            <a:r>
              <a:rPr lang="it-IT" sz="2300" dirty="0" smtClean="0">
                <a:solidFill>
                  <a:schemeClr val="bg1"/>
                </a:solidFill>
              </a:rPr>
              <a:t>Questo perché “i veri cristiani – badate bene, non quelli che dicono di esserlo – sono gli unici che non vogliono rinunciare a salvare quel che resta di questo mondo, preda della razzia – e follia – capitalista” (p. 188).</a:t>
            </a:r>
            <a:endParaRPr lang="it-IT" sz="2300" dirty="0">
              <a:solidFill>
                <a:schemeClr val="bg1"/>
              </a:solidFill>
            </a:endParaRPr>
          </a:p>
        </p:txBody>
      </p:sp>
    </p:spTree>
    <p:extLst>
      <p:ext uri="{BB962C8B-B14F-4D97-AF65-F5344CB8AC3E}">
        <p14:creationId xmlns:p14="http://schemas.microsoft.com/office/powerpoint/2010/main" val="1896928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6200000">
              <a:off x="446565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5" name="Freeform 5"/>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6141" r="-3" b="-3"/>
          <a:stretch/>
        </p:blipFill>
        <p:spPr>
          <a:xfrm>
            <a:off x="7418226" y="645106"/>
            <a:ext cx="4125317" cy="5585369"/>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639098" y="629266"/>
            <a:ext cx="6072776" cy="1123830"/>
          </a:xfrm>
        </p:spPr>
        <p:txBody>
          <a:bodyPr vert="horz" lIns="91440" tIns="45720" rIns="91440" bIns="45720" rtlCol="0" anchor="ctr">
            <a:normAutofit/>
          </a:bodyPr>
          <a:lstStyle/>
          <a:p>
            <a:pPr algn="ctr"/>
            <a:r>
              <a:rPr lang="it-IT" sz="4700" dirty="0" smtClean="0"/>
              <a:t>Carenza spirituale</a:t>
            </a:r>
            <a:endParaRPr lang="it-IT" sz="4700" dirty="0"/>
          </a:p>
        </p:txBody>
      </p:sp>
      <p:sp>
        <p:nvSpPr>
          <p:cNvPr id="3" name="Segnaposto contenuto 2"/>
          <p:cNvSpPr>
            <a:spLocks noGrp="1"/>
          </p:cNvSpPr>
          <p:nvPr>
            <p:ph sz="half" idx="1"/>
          </p:nvPr>
        </p:nvSpPr>
        <p:spPr>
          <a:xfrm>
            <a:off x="639098" y="1943102"/>
            <a:ext cx="6072776" cy="4287374"/>
          </a:xfrm>
        </p:spPr>
        <p:txBody>
          <a:bodyPr vert="horz" lIns="91440" tIns="45720" rIns="91440" bIns="45720" rtlCol="0" anchor="ctr">
            <a:normAutofit/>
          </a:bodyPr>
          <a:lstStyle/>
          <a:p>
            <a:pPr marL="0" indent="0" algn="just">
              <a:buNone/>
            </a:pPr>
            <a:r>
              <a:rPr lang="it-IT" sz="2400" dirty="0" smtClean="0">
                <a:solidFill>
                  <a:schemeClr val="bg1"/>
                </a:solidFill>
              </a:rPr>
              <a:t>“Tutti premono sull’urgenza delle riforme strutturali, di taglio alla spesa pubblica, ma io comincerei da una riforma soltanto: meno consumismi! Ergo: meno sprechi! E </a:t>
            </a:r>
            <a:r>
              <a:rPr lang="it-IT" sz="2400" i="1" dirty="0" smtClean="0">
                <a:solidFill>
                  <a:schemeClr val="bg1"/>
                </a:solidFill>
              </a:rPr>
              <a:t>meno sprechi</a:t>
            </a:r>
            <a:r>
              <a:rPr lang="it-IT" sz="2400" dirty="0" smtClean="0">
                <a:solidFill>
                  <a:schemeClr val="bg1"/>
                </a:solidFill>
              </a:rPr>
              <a:t> vorrebbe dire più risorse per risanare la nostra avidità, prima ancora che l’economia. Ricordatevi: la nostra avidità economica è direttamente proporzionale alla nostra carenza spirituale” (p. 192).</a:t>
            </a:r>
            <a:endParaRPr lang="it-IT" sz="2400" dirty="0">
              <a:solidFill>
                <a:schemeClr val="bg1"/>
              </a:solidFill>
            </a:endParaRPr>
          </a:p>
        </p:txBody>
      </p:sp>
    </p:spTree>
    <p:extLst>
      <p:ext uri="{BB962C8B-B14F-4D97-AF65-F5344CB8AC3E}">
        <p14:creationId xmlns:p14="http://schemas.microsoft.com/office/powerpoint/2010/main" val="241105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contenuto 4"/>
          <p:cNvPicPr>
            <a:picLocks noGrp="1" noChangeAspect="1"/>
          </p:cNvPicPr>
          <p:nvPr>
            <p:ph sz="half" idx="2"/>
          </p:nvPr>
        </p:nvPicPr>
        <p:blipFill rotWithShape="1">
          <a:blip r:embed="rId3">
            <a:alphaModFix/>
            <a:extLst>
              <a:ext uri="{28A0092B-C50C-407E-A947-70E740481C1C}">
                <a14:useLocalDpi xmlns:a14="http://schemas.microsoft.com/office/drawing/2010/main" val="0"/>
              </a:ext>
            </a:extLst>
          </a:blip>
          <a:srcRect r="-1" b="6368"/>
          <a:stretch/>
        </p:blipFill>
        <p:spPr>
          <a:xfrm>
            <a:off x="474132" y="462116"/>
            <a:ext cx="11243735" cy="5921751"/>
          </a:xfrm>
          <a:prstGeom prst="rect">
            <a:avLst/>
          </a:prstGeom>
        </p:spPr>
      </p:pic>
      <p:sp>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43000" y="1295400"/>
            <a:ext cx="9982200" cy="4267200"/>
          </a:xfrm>
          <a:prstGeom prst="rect">
            <a:avLst/>
          </a:prstGeom>
          <a:solidFill>
            <a:srgbClr val="000001">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295400" y="1447801"/>
            <a:ext cx="8620967" cy="855132"/>
          </a:xfrm>
        </p:spPr>
        <p:txBody>
          <a:bodyPr vert="horz" lIns="91440" tIns="45720" rIns="91440" bIns="45720" rtlCol="0" anchor="ctr">
            <a:normAutofit/>
          </a:bodyPr>
          <a:lstStyle/>
          <a:p>
            <a:pPr algn="ctr"/>
            <a:r>
              <a:rPr lang="it-IT" sz="4700" dirty="0" smtClean="0"/>
              <a:t>L’angoscia</a:t>
            </a:r>
            <a:endParaRPr lang="it-IT" sz="4700" dirty="0"/>
          </a:p>
        </p:txBody>
      </p:sp>
      <p:sp>
        <p:nvSpPr>
          <p:cNvPr id="3" name="Segnaposto contenuto 2"/>
          <p:cNvSpPr>
            <a:spLocks noGrp="1"/>
          </p:cNvSpPr>
          <p:nvPr>
            <p:ph sz="half" idx="1"/>
          </p:nvPr>
        </p:nvSpPr>
        <p:spPr>
          <a:xfrm>
            <a:off x="1727200" y="2446868"/>
            <a:ext cx="8254999" cy="2971800"/>
          </a:xfrm>
        </p:spPr>
        <p:txBody>
          <a:bodyPr vert="horz" lIns="91440" tIns="45720" rIns="91440" bIns="45720" rtlCol="0" anchor="t">
            <a:noAutofit/>
          </a:bodyPr>
          <a:lstStyle/>
          <a:p>
            <a:pPr marL="0" indent="0" algn="just">
              <a:buNone/>
            </a:pPr>
            <a:r>
              <a:rPr lang="it-IT" sz="2150" dirty="0" smtClean="0">
                <a:solidFill>
                  <a:schemeClr val="bg1"/>
                </a:solidFill>
              </a:rPr>
              <a:t>“Quella dell’angoscia è forse la peggiore delle condizioni esistenziali, poiché l’angosciato si sente talmente soverchiato dal peso degli eventi, che diventa incapace di re-agire. È proprio in questa mancanza di re-azione che si spiega lo stato comatoso dei nostri tempi, dove il </a:t>
            </a:r>
            <a:r>
              <a:rPr lang="it-IT" sz="2150" i="1" dirty="0" smtClean="0">
                <a:solidFill>
                  <a:schemeClr val="bg1"/>
                </a:solidFill>
              </a:rPr>
              <a:t>sentirsi vivi </a:t>
            </a:r>
            <a:r>
              <a:rPr lang="it-IT" sz="2150" dirty="0" smtClean="0">
                <a:solidFill>
                  <a:schemeClr val="bg1"/>
                </a:solidFill>
              </a:rPr>
              <a:t>ha lasciato il posto al </a:t>
            </a:r>
            <a:r>
              <a:rPr lang="it-IT" sz="2150" i="1" dirty="0" smtClean="0">
                <a:solidFill>
                  <a:schemeClr val="bg1"/>
                </a:solidFill>
              </a:rPr>
              <a:t>sentirsi vivere</a:t>
            </a:r>
            <a:r>
              <a:rPr lang="it-IT" sz="2150" dirty="0" smtClean="0">
                <a:solidFill>
                  <a:schemeClr val="bg1"/>
                </a:solidFill>
              </a:rPr>
              <a:t>. [</a:t>
            </a:r>
            <a:r>
              <a:rPr lang="mr-IN" sz="2150" dirty="0" smtClean="0">
                <a:solidFill>
                  <a:schemeClr val="bg1"/>
                </a:solidFill>
              </a:rPr>
              <a:t>…</a:t>
            </a:r>
            <a:r>
              <a:rPr lang="it-IT" sz="2150" dirty="0" smtClean="0">
                <a:solidFill>
                  <a:schemeClr val="bg1"/>
                </a:solidFill>
              </a:rPr>
              <a:t>] Abbiamo smesso di credere nella favola secondo la quale domani sarà un giorno migliore. In cambio abbiamo cominciato a credere che domani potrebbe essere peggiore di oggi.” (p. 193).</a:t>
            </a:r>
            <a:endParaRPr lang="it-IT" sz="2150" dirty="0">
              <a:solidFill>
                <a:schemeClr val="bg1"/>
              </a:solidFill>
            </a:endParaRPr>
          </a:p>
        </p:txBody>
      </p:sp>
    </p:spTree>
    <p:extLst>
      <p:ext uri="{BB962C8B-B14F-4D97-AF65-F5344CB8AC3E}">
        <p14:creationId xmlns:p14="http://schemas.microsoft.com/office/powerpoint/2010/main" val="3433723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6200000">
              <a:off x="446565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5" name="Freeform 5"/>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idx="1"/>
          </p:nvPr>
        </p:nvPicPr>
        <p:blipFill rotWithShape="1">
          <a:blip r:embed="rId3">
            <a:extLst>
              <a:ext uri="{28A0092B-C50C-407E-A947-70E740481C1C}">
                <a14:useLocalDpi xmlns:a14="http://schemas.microsoft.com/office/drawing/2010/main" val="0"/>
              </a:ext>
            </a:extLst>
          </a:blip>
          <a:srcRect r="1" b="4550"/>
          <a:stretch/>
        </p:blipFill>
        <p:spPr>
          <a:xfrm>
            <a:off x="7418226" y="645106"/>
            <a:ext cx="4125317" cy="5585369"/>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639098" y="629265"/>
            <a:ext cx="6072776" cy="1622322"/>
          </a:xfrm>
        </p:spPr>
        <p:txBody>
          <a:bodyPr vert="horz" lIns="91440" tIns="45720" rIns="91440" bIns="45720" rtlCol="0" anchor="ctr">
            <a:normAutofit/>
          </a:bodyPr>
          <a:lstStyle/>
          <a:p>
            <a:pPr algn="ctr"/>
            <a:r>
              <a:rPr lang="it-IT" sz="4700" dirty="0" smtClean="0"/>
              <a:t>Il Caradrio</a:t>
            </a:r>
            <a:endParaRPr lang="it-IT" sz="4700" dirty="0"/>
          </a:p>
        </p:txBody>
      </p:sp>
      <p:sp>
        <p:nvSpPr>
          <p:cNvPr id="4" name="Segnaposto testo 3"/>
          <p:cNvSpPr>
            <a:spLocks noGrp="1"/>
          </p:cNvSpPr>
          <p:nvPr>
            <p:ph type="body" sz="half" idx="2"/>
          </p:nvPr>
        </p:nvSpPr>
        <p:spPr>
          <a:xfrm>
            <a:off x="639098" y="2418735"/>
            <a:ext cx="6072776" cy="3811740"/>
          </a:xfrm>
        </p:spPr>
        <p:txBody>
          <a:bodyPr vert="horz" lIns="91440" tIns="45720" rIns="91440" bIns="45720" rtlCol="0" anchor="ctr">
            <a:noAutofit/>
          </a:bodyPr>
          <a:lstStyle/>
          <a:p>
            <a:pPr algn="just"/>
            <a:r>
              <a:rPr lang="it-IT" sz="2400" dirty="0" smtClean="0">
                <a:solidFill>
                  <a:schemeClr val="bg1"/>
                </a:solidFill>
              </a:rPr>
              <a:t>“L’ideologia della crescita illimitata e del benessere a ogni costo finirà, se non ci daremo un taglio, con l’auto-annientarci. Siamo talmente avidi che assomigliamo al Caradrio: animale mitologico che mangiava e defecava simultaneamente, tant’era insaziabile”. Che poi: “siamo sicuri che la ricerca del nuovo a tutti i costi non sia piuttosto una condanna?” (p. 194).</a:t>
            </a:r>
            <a:endParaRPr lang="it-IT" sz="2400" dirty="0">
              <a:solidFill>
                <a:schemeClr val="bg1"/>
              </a:solidFill>
            </a:endParaRPr>
          </a:p>
        </p:txBody>
      </p:sp>
    </p:spTree>
    <p:extLst>
      <p:ext uri="{BB962C8B-B14F-4D97-AF65-F5344CB8AC3E}">
        <p14:creationId xmlns:p14="http://schemas.microsoft.com/office/powerpoint/2010/main" val="3569668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contenuto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5794" r="3" b="3"/>
          <a:stretch/>
        </p:blipFill>
        <p:spPr>
          <a:xfrm>
            <a:off x="1151467"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2" name="Titolo 1"/>
          <p:cNvSpPr>
            <a:spLocks noGrp="1"/>
          </p:cNvSpPr>
          <p:nvPr>
            <p:ph type="title"/>
          </p:nvPr>
        </p:nvSpPr>
        <p:spPr>
          <a:xfrm>
            <a:off x="1154954" y="973668"/>
            <a:ext cx="8761413" cy="706964"/>
          </a:xfrm>
        </p:spPr>
        <p:txBody>
          <a:bodyPr vert="horz" lIns="91440" tIns="45720" rIns="91440" bIns="45720" rtlCol="0" anchor="ctr">
            <a:noAutofit/>
          </a:bodyPr>
          <a:lstStyle/>
          <a:p>
            <a:pPr algn="ctr"/>
            <a:r>
              <a:rPr lang="it-IT" sz="4700" dirty="0" smtClean="0"/>
              <a:t>La giusta misura</a:t>
            </a:r>
            <a:endParaRPr lang="it-IT" sz="4700" dirty="0"/>
          </a:p>
        </p:txBody>
      </p:sp>
      <p:sp>
        <p:nvSpPr>
          <p:cNvPr id="4" name="Segnaposto contenuto 3"/>
          <p:cNvSpPr>
            <a:spLocks noGrp="1"/>
          </p:cNvSpPr>
          <p:nvPr>
            <p:ph sz="half" idx="2"/>
          </p:nvPr>
        </p:nvSpPr>
        <p:spPr>
          <a:xfrm>
            <a:off x="5980954" y="2514600"/>
            <a:ext cx="5211979" cy="3675993"/>
          </a:xfrm>
        </p:spPr>
        <p:txBody>
          <a:bodyPr vert="horz" lIns="91440" tIns="45720" rIns="91440" bIns="45720" rtlCol="0" anchor="ctr">
            <a:noAutofit/>
          </a:bodyPr>
          <a:lstStyle/>
          <a:p>
            <a:pPr marL="0" indent="0" algn="just">
              <a:buNone/>
            </a:pPr>
            <a:r>
              <a:rPr lang="is-IS" sz="2000" dirty="0" smtClean="0"/>
              <a:t>“Tra consumo e consumismo intercorre la stessa differenza che c’è fra il concetto di ideale e ideologia. Quest’ultima è l’estremizzazione della prima. L’ideale è giusto, è l’ideologia che è sempre sbagliata. Lo stesso vale per il consumo, che è un bisogno reale, laddove non si trasformi nel suo eccesso, il consumismo. L’intera filosofia greca c’insegna l’importanza della </a:t>
            </a:r>
            <a:r>
              <a:rPr lang="is-IS" sz="2000" i="1" dirty="0" smtClean="0"/>
              <a:t>giusta misura</a:t>
            </a:r>
            <a:r>
              <a:rPr lang="is-IS" sz="2000" dirty="0" smtClean="0"/>
              <a:t>, della </a:t>
            </a:r>
            <a:r>
              <a:rPr lang="is-IS" sz="2000" i="1" dirty="0" smtClean="0"/>
              <a:t>medietas</a:t>
            </a:r>
            <a:r>
              <a:rPr lang="is-IS" sz="2000" dirty="0" smtClean="0"/>
              <a:t> o medietà per dirlo con Aristotele” (p. 195).</a:t>
            </a:r>
            <a:endParaRPr lang="is-IS" sz="2000" dirty="0"/>
          </a:p>
        </p:txBody>
      </p:sp>
    </p:spTree>
    <p:extLst>
      <p:ext uri="{BB962C8B-B14F-4D97-AF65-F5344CB8AC3E}">
        <p14:creationId xmlns:p14="http://schemas.microsoft.com/office/powerpoint/2010/main" val="2085255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immagine 4"/>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a:stretch/>
        </p:blipFill>
        <p:spPr>
          <a:xfrm>
            <a:off x="5337990" y="2775951"/>
            <a:ext cx="5452734" cy="3067163"/>
          </a:xfrm>
          <a:prstGeom prst="roundRect">
            <a:avLst>
              <a:gd name="adj" fmla="val 1858"/>
            </a:avLst>
          </a:prstGeom>
          <a:effectLst>
            <a:outerShdw blurRad="50800" dist="50800" dir="5400000" algn="tl" rotWithShape="0">
              <a:srgbClr val="000000">
                <a:alpha val="43000"/>
              </a:srgbClr>
            </a:outerShdw>
          </a:effectLst>
        </p:spPr>
      </p:pic>
      <p:sp>
        <p:nvSpPr>
          <p:cNvPr id="2" name="Titolo 1"/>
          <p:cNvSpPr>
            <a:spLocks noGrp="1"/>
          </p:cNvSpPr>
          <p:nvPr>
            <p:ph type="title"/>
          </p:nvPr>
        </p:nvSpPr>
        <p:spPr>
          <a:xfrm>
            <a:off x="1154954" y="973668"/>
            <a:ext cx="8761413" cy="706964"/>
          </a:xfrm>
        </p:spPr>
        <p:txBody>
          <a:bodyPr vert="horz" lIns="91440" tIns="45720" rIns="91440" bIns="45720" rtlCol="0" anchor="ctr">
            <a:normAutofit/>
          </a:bodyPr>
          <a:lstStyle/>
          <a:p>
            <a:pPr algn="ctr"/>
            <a:r>
              <a:rPr lang="it-IT" sz="3600" b="0" i="0" kern="1200" dirty="0" smtClean="0">
                <a:solidFill>
                  <a:schemeClr val="bg2"/>
                </a:solidFill>
                <a:latin typeface="+mj-lt"/>
                <a:ea typeface="+mj-ea"/>
                <a:cs typeface="+mj-cs"/>
              </a:rPr>
              <a:t>Un altro consumo è possibile</a:t>
            </a:r>
            <a:endParaRPr lang="it-IT" sz="3600" b="0" i="0" kern="1200" dirty="0">
              <a:solidFill>
                <a:schemeClr val="bg2"/>
              </a:solidFill>
              <a:latin typeface="+mj-lt"/>
              <a:ea typeface="+mj-ea"/>
              <a:cs typeface="+mj-cs"/>
            </a:endParaRPr>
          </a:p>
        </p:txBody>
      </p:sp>
      <p:sp>
        <p:nvSpPr>
          <p:cNvPr id="4" name="Segnaposto testo 3"/>
          <p:cNvSpPr>
            <a:spLocks noGrp="1"/>
          </p:cNvSpPr>
          <p:nvPr>
            <p:ph type="body" sz="half" idx="2"/>
          </p:nvPr>
        </p:nvSpPr>
        <p:spPr>
          <a:xfrm>
            <a:off x="1154955" y="2186152"/>
            <a:ext cx="3481054" cy="4671848"/>
          </a:xfrm>
        </p:spPr>
        <p:txBody>
          <a:bodyPr vert="horz" lIns="91440" tIns="45720" rIns="91440" bIns="45720" rtlCol="0" anchor="ctr">
            <a:noAutofit/>
          </a:bodyPr>
          <a:lstStyle/>
          <a:p>
            <a:pPr algn="just"/>
            <a:r>
              <a:rPr lang="it-IT" sz="1800" dirty="0" smtClean="0">
                <a:solidFill>
                  <a:schemeClr val="tx1">
                    <a:lumMod val="75000"/>
                    <a:lumOff val="25000"/>
                  </a:schemeClr>
                </a:solidFill>
              </a:rPr>
              <a:t>“[</a:t>
            </a:r>
            <a:r>
              <a:rPr lang="mr-IN" sz="1800" dirty="0" smtClean="0">
                <a:solidFill>
                  <a:schemeClr val="tx1">
                    <a:lumMod val="75000"/>
                    <a:lumOff val="25000"/>
                  </a:schemeClr>
                </a:solidFill>
              </a:rPr>
              <a:t>…</a:t>
            </a:r>
            <a:r>
              <a:rPr lang="it-IT" sz="1800" dirty="0" smtClean="0">
                <a:solidFill>
                  <a:schemeClr val="tx1">
                    <a:lumMod val="75000"/>
                    <a:lumOff val="25000"/>
                  </a:schemeClr>
                </a:solidFill>
              </a:rPr>
              <a:t>] perché mai dovrei prendere tre per pagare due quando a me serve soltanto uno? Illudendomi di risparmiare, forse? [</a:t>
            </a:r>
            <a:r>
              <a:rPr lang="mr-IN" sz="1800" dirty="0" smtClean="0">
                <a:solidFill>
                  <a:schemeClr val="tx1">
                    <a:lumMod val="75000"/>
                    <a:lumOff val="25000"/>
                  </a:schemeClr>
                </a:solidFill>
              </a:rPr>
              <a:t>…</a:t>
            </a:r>
            <a:r>
              <a:rPr lang="it-IT" sz="1800" dirty="0" smtClean="0">
                <a:solidFill>
                  <a:schemeClr val="tx1">
                    <a:lumMod val="75000"/>
                    <a:lumOff val="25000"/>
                  </a:schemeClr>
                </a:solidFill>
              </a:rPr>
              <a:t>] Più si produce e più c’è benessere, almeno in teoria, è questo il copione monotono che recita il capitalismo. Non so voi, ma io non ne posso più di sentirmi imporre la violenza psicologica del </a:t>
            </a:r>
            <a:r>
              <a:rPr lang="it-IT" sz="1800" i="1" dirty="0" smtClean="0">
                <a:solidFill>
                  <a:schemeClr val="tx1">
                    <a:lumMod val="75000"/>
                    <a:lumOff val="25000"/>
                  </a:schemeClr>
                </a:solidFill>
              </a:rPr>
              <a:t>consumo dunque sono</a:t>
            </a:r>
            <a:r>
              <a:rPr lang="it-IT" sz="1800" dirty="0" smtClean="0">
                <a:solidFill>
                  <a:schemeClr val="tx1">
                    <a:lumMod val="75000"/>
                    <a:lumOff val="25000"/>
                  </a:schemeClr>
                </a:solidFill>
              </a:rPr>
              <a:t>. Semmai proporrei un’alternativa non violenta: sono quel che sono e se ho bisogno consumo” (p. 196).</a:t>
            </a:r>
            <a:endParaRPr lang="it-IT" sz="1800" dirty="0">
              <a:solidFill>
                <a:schemeClr val="tx1">
                  <a:lumMod val="75000"/>
                  <a:lumOff val="25000"/>
                </a:schemeClr>
              </a:solidFill>
            </a:endParaRPr>
          </a:p>
        </p:txBody>
      </p:sp>
    </p:spTree>
    <p:extLst>
      <p:ext uri="{BB962C8B-B14F-4D97-AF65-F5344CB8AC3E}">
        <p14:creationId xmlns:p14="http://schemas.microsoft.com/office/powerpoint/2010/main" val="101414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7490" r="15515"/>
          <a:stretch/>
        </p:blipFill>
        <p:spPr>
          <a:xfrm>
            <a:off x="5194607" y="803751"/>
            <a:ext cx="6391533" cy="5250498"/>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5" y="567559"/>
            <a:ext cx="2942210" cy="1371104"/>
          </a:xfrm>
        </p:spPr>
        <p:txBody>
          <a:bodyPr vert="horz" lIns="91440" tIns="45720" rIns="91440" bIns="45720" rtlCol="0" anchor="ctr">
            <a:noAutofit/>
          </a:bodyPr>
          <a:lstStyle/>
          <a:p>
            <a:pPr algn="ctr"/>
            <a:r>
              <a:rPr lang="it-IT" sz="2800" dirty="0" smtClean="0"/>
              <a:t>Carte di credito? No, grazie! </a:t>
            </a:r>
            <a:endParaRPr lang="it-IT" sz="2800" dirty="0"/>
          </a:p>
        </p:txBody>
      </p:sp>
      <p:sp>
        <p:nvSpPr>
          <p:cNvPr id="4" name="Segnaposto contenuto 3"/>
          <p:cNvSpPr>
            <a:spLocks noGrp="1"/>
          </p:cNvSpPr>
          <p:nvPr>
            <p:ph sz="half" idx="2"/>
          </p:nvPr>
        </p:nvSpPr>
        <p:spPr>
          <a:xfrm>
            <a:off x="1154955" y="2128668"/>
            <a:ext cx="3133726" cy="4156517"/>
          </a:xfrm>
        </p:spPr>
        <p:txBody>
          <a:bodyPr vert="horz" lIns="91440" tIns="45720" rIns="91440" bIns="45720" rtlCol="0">
            <a:noAutofit/>
          </a:bodyPr>
          <a:lstStyle/>
          <a:p>
            <a:pPr marL="0" indent="0" algn="just">
              <a:buNone/>
            </a:pPr>
            <a:r>
              <a:rPr lang="it-IT" sz="1900" dirty="0" smtClean="0">
                <a:solidFill>
                  <a:schemeClr val="bg1"/>
                </a:solidFill>
              </a:rPr>
              <a:t>Il problema dei nostri tempi? Il pagamento </a:t>
            </a:r>
            <a:r>
              <a:rPr lang="it-IT" sz="1900" dirty="0" smtClean="0">
                <a:solidFill>
                  <a:schemeClr val="bg1"/>
                </a:solidFill>
              </a:rPr>
              <a:t>differito, in particolare: </a:t>
            </a:r>
            <a:r>
              <a:rPr lang="it-IT" sz="1900" dirty="0" smtClean="0">
                <a:solidFill>
                  <a:schemeClr val="bg1"/>
                </a:solidFill>
              </a:rPr>
              <a:t>le stramaledette carte di credito. Queste infatti “rimandano soltanto l’inevitabile, ovvero: il saldo che, tanto non si scappa, c’è da pagare, seppure differito di un po’ di giorni. I conti scoperti non si “ricoprono” da soli” (p. 197). </a:t>
            </a:r>
            <a:endParaRPr lang="it-IT" sz="1900" dirty="0">
              <a:solidFill>
                <a:schemeClr val="bg1"/>
              </a:solidFill>
            </a:endParaRPr>
          </a:p>
        </p:txBody>
      </p:sp>
    </p:spTree>
    <p:extLst>
      <p:ext uri="{BB962C8B-B14F-4D97-AF65-F5344CB8AC3E}">
        <p14:creationId xmlns:p14="http://schemas.microsoft.com/office/powerpoint/2010/main" val="117530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immagine 4"/>
          <p:cNvPicPr>
            <a:picLocks noGrp="1" noChangeAspect="1"/>
          </p:cNvPicPr>
          <p:nvPr>
            <p:ph type="pic" idx="1"/>
          </p:nvPr>
        </p:nvPicPr>
        <p:blipFill rotWithShape="1">
          <a:blip r:embed="rId3">
            <a:duotone>
              <a:prstClr val="black"/>
              <a:schemeClr val="accent5">
                <a:tint val="45000"/>
                <a:satMod val="400000"/>
              </a:schemeClr>
            </a:duotone>
            <a:alphaModFix amt="25000"/>
            <a:extLst>
              <a:ext uri="{28A0092B-C50C-407E-A947-70E740481C1C}">
                <a14:useLocalDpi xmlns:a14="http://schemas.microsoft.com/office/drawing/2010/main" val="0"/>
              </a:ext>
            </a:extLst>
          </a:blip>
          <a:srcRect t="24120" r="9090" b="10870"/>
          <a:stretch/>
        </p:blipFill>
        <p:spPr>
          <a:xfrm>
            <a:off x="474133" y="482600"/>
            <a:ext cx="11243734" cy="5909733"/>
          </a:xfrm>
          <a:prstGeom prst="rect">
            <a:avLst/>
          </a:prstGeom>
        </p:spPr>
      </p:pic>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4" y="973668"/>
            <a:ext cx="8761413" cy="706964"/>
          </a:xfrm>
        </p:spPr>
        <p:txBody>
          <a:bodyPr vert="horz" lIns="91440" tIns="45720" rIns="91440" bIns="45720" rtlCol="0" anchor="ctr">
            <a:noAutofit/>
          </a:bodyPr>
          <a:lstStyle/>
          <a:p>
            <a:pPr algn="ctr"/>
            <a:r>
              <a:rPr lang="it-IT" sz="4700" dirty="0" smtClean="0"/>
              <a:t>Il patto faustiano</a:t>
            </a:r>
            <a:endParaRPr lang="it-IT" sz="4700" dirty="0"/>
          </a:p>
        </p:txBody>
      </p:sp>
      <p:sp>
        <p:nvSpPr>
          <p:cNvPr id="4" name="Segnaposto testo 3"/>
          <p:cNvSpPr>
            <a:spLocks noGrp="1"/>
          </p:cNvSpPr>
          <p:nvPr>
            <p:ph type="body" sz="half" idx="2"/>
          </p:nvPr>
        </p:nvSpPr>
        <p:spPr>
          <a:xfrm>
            <a:off x="1154954" y="1820333"/>
            <a:ext cx="8825659" cy="4199467"/>
          </a:xfrm>
        </p:spPr>
        <p:txBody>
          <a:bodyPr vert="horz" lIns="91440" tIns="45720" rIns="91440" bIns="45720" rtlCol="0" anchor="ctr">
            <a:noAutofit/>
          </a:bodyPr>
          <a:lstStyle/>
          <a:p>
            <a:pPr algn="just"/>
            <a:r>
              <a:rPr lang="it-IT" sz="2600" dirty="0" smtClean="0">
                <a:solidFill>
                  <a:schemeClr val="bg1"/>
                </a:solidFill>
              </a:rPr>
              <a:t>“Perseverare è diabolico, si sa. Per questo occorre, forse, ricordare la figura del Faust goethiano. Costui stringe un patto col diavolo, nella fattispecie: con le sembianze di un banchiere zelante, il quale però non mancherà di fargli pagare cara la sua arroganza. Per non fare la fine di Faust, basterebbe rispolverare il senso della misura e comprendere la realtà immateriale del capitalismo moderno, vale a dire: contanti o no, sempre soldi si stanno spendendo, pur non potendoselo permettere” (pp. 197-98).</a:t>
            </a:r>
            <a:endParaRPr lang="it-IT" sz="2600" dirty="0">
              <a:solidFill>
                <a:schemeClr val="bg1"/>
              </a:solidFill>
            </a:endParaRPr>
          </a:p>
        </p:txBody>
      </p:sp>
    </p:spTree>
    <p:extLst>
      <p:ext uri="{BB962C8B-B14F-4D97-AF65-F5344CB8AC3E}">
        <p14:creationId xmlns:p14="http://schemas.microsoft.com/office/powerpoint/2010/main" val="1001427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700" dirty="0" smtClean="0"/>
              <a:t>La povertà è una colpa?</a:t>
            </a:r>
            <a:endParaRPr lang="it-IT" sz="4700" dirty="0"/>
          </a:p>
        </p:txBody>
      </p:sp>
      <p:pic>
        <p:nvPicPr>
          <p:cNvPr id="5" name="Segnaposto contenuto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54954" y="3216164"/>
            <a:ext cx="4572000" cy="2590800"/>
          </a:xfrm>
        </p:spPr>
      </p:pic>
      <p:sp>
        <p:nvSpPr>
          <p:cNvPr id="4" name="Segnaposto contenuto 3"/>
          <p:cNvSpPr>
            <a:spLocks noGrp="1"/>
          </p:cNvSpPr>
          <p:nvPr>
            <p:ph sz="half" idx="2"/>
          </p:nvPr>
        </p:nvSpPr>
        <p:spPr>
          <a:xfrm>
            <a:off x="6208712" y="2165130"/>
            <a:ext cx="4825159" cy="4692869"/>
          </a:xfrm>
        </p:spPr>
        <p:txBody>
          <a:bodyPr>
            <a:noAutofit/>
          </a:bodyPr>
          <a:lstStyle/>
          <a:p>
            <a:pPr marL="0" indent="0" algn="just">
              <a:buNone/>
            </a:pPr>
            <a:r>
              <a:rPr lang="it-IT" sz="1900" dirty="0" smtClean="0"/>
              <a:t>“[</a:t>
            </a:r>
            <a:r>
              <a:rPr lang="mr-IN" sz="1900" dirty="0" smtClean="0"/>
              <a:t>…</a:t>
            </a:r>
            <a:r>
              <a:rPr lang="it-IT" sz="1900" dirty="0" smtClean="0"/>
              <a:t>] è fin troppo facile individuare nella povertà una colpa. Questa spiegazione potrebbe andare bene per un protestante, ma il sottoscritto, in quanto cattolico – con tutti i pregi e i difetti che ne conseguono –, non se la sente di dare cieca fiducia al dogma della predestinazione. Credo che il più delle volte si sia poveri non per colpa propria. E sarà un caso, ma l’irremovibilità della Germania protestante nel gestire questa delicata crisi, si contrappone nettamente a noi “viziosi” e sfaticati popoli latini. Come diceva Aristotele: la verità è nel mezzo” (p. 199).</a:t>
            </a:r>
            <a:endParaRPr lang="it-IT" sz="1900" dirty="0"/>
          </a:p>
        </p:txBody>
      </p:sp>
    </p:spTree>
    <p:extLst>
      <p:ext uri="{BB962C8B-B14F-4D97-AF65-F5344CB8AC3E}">
        <p14:creationId xmlns:p14="http://schemas.microsoft.com/office/powerpoint/2010/main" val="1775939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idx="1"/>
          </p:nvPr>
        </p:nvPicPr>
        <p:blipFill rotWithShape="1">
          <a:blip r:embed="rId3">
            <a:duotone>
              <a:prstClr val="black"/>
              <a:schemeClr val="accent5">
                <a:tint val="45000"/>
                <a:satMod val="400000"/>
              </a:schemeClr>
            </a:duotone>
            <a:alphaModFix amt="25000"/>
            <a:extLst>
              <a:ext uri="{28A0092B-C50C-407E-A947-70E740481C1C}">
                <a14:useLocalDpi xmlns:a14="http://schemas.microsoft.com/office/drawing/2010/main" val="0"/>
              </a:ext>
            </a:extLst>
          </a:blip>
          <a:srcRect t="9796" r="9090" b="18350"/>
          <a:stretch/>
        </p:blipFill>
        <p:spPr>
          <a:xfrm>
            <a:off x="474133" y="482600"/>
            <a:ext cx="11243734" cy="5909733"/>
          </a:xfrm>
          <a:prstGeom prst="rect">
            <a:avLst/>
          </a:prstGeom>
        </p:spPr>
      </p:pic>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4" y="973668"/>
            <a:ext cx="8761413" cy="706964"/>
          </a:xfrm>
        </p:spPr>
        <p:txBody>
          <a:bodyPr vert="horz" lIns="91440" tIns="45720" rIns="91440" bIns="45720" rtlCol="0" anchor="ctr">
            <a:noAutofit/>
          </a:bodyPr>
          <a:lstStyle/>
          <a:p>
            <a:pPr algn="ctr"/>
            <a:r>
              <a:rPr lang="it-IT" sz="4700" dirty="0" smtClean="0"/>
              <a:t>Sfruttamento illimitato</a:t>
            </a:r>
            <a:endParaRPr lang="it-IT" sz="4700" dirty="0"/>
          </a:p>
        </p:txBody>
      </p:sp>
      <p:sp>
        <p:nvSpPr>
          <p:cNvPr id="4" name="Segnaposto testo 3"/>
          <p:cNvSpPr>
            <a:spLocks noGrp="1"/>
          </p:cNvSpPr>
          <p:nvPr>
            <p:ph type="body" sz="half" idx="2"/>
          </p:nvPr>
        </p:nvSpPr>
        <p:spPr>
          <a:xfrm>
            <a:off x="1154954" y="1820333"/>
            <a:ext cx="8825659" cy="4199467"/>
          </a:xfrm>
        </p:spPr>
        <p:txBody>
          <a:bodyPr vert="horz" lIns="91440" tIns="45720" rIns="91440" bIns="45720" rtlCol="0" anchor="ctr">
            <a:noAutofit/>
          </a:bodyPr>
          <a:lstStyle/>
          <a:p>
            <a:pPr algn="just"/>
            <a:r>
              <a:rPr lang="it-IT" sz="2300" dirty="0" smtClean="0">
                <a:solidFill>
                  <a:schemeClr val="bg1"/>
                </a:solidFill>
              </a:rPr>
              <a:t>“Il solo incubo che assilla i capitalisti non è tanto il riscaldamento globale del pianeta, quanto la diminuzione della produzione e conseguente immissione nel mercato della merce [</a:t>
            </a:r>
            <a:r>
              <a:rPr lang="mr-IN" sz="2300" dirty="0" smtClean="0">
                <a:solidFill>
                  <a:schemeClr val="bg1"/>
                </a:solidFill>
              </a:rPr>
              <a:t>…</a:t>
            </a:r>
            <a:r>
              <a:rPr lang="it-IT" sz="2300" dirty="0" smtClean="0">
                <a:solidFill>
                  <a:schemeClr val="bg1"/>
                </a:solidFill>
              </a:rPr>
              <a:t>]. È irrilevante per essi sfruttare illimitatamente risorse che sanno essere limitate. Tanto il loro ottuso modo di pensare li porta a rimandare i problemi – ben più gravi della diminuzione della produttività – al </a:t>
            </a:r>
            <a:r>
              <a:rPr lang="it-IT" sz="2300" i="1" dirty="0" smtClean="0">
                <a:solidFill>
                  <a:schemeClr val="bg1"/>
                </a:solidFill>
              </a:rPr>
              <a:t>domani</a:t>
            </a:r>
            <a:r>
              <a:rPr lang="it-IT" sz="2300" dirty="0" smtClean="0">
                <a:solidFill>
                  <a:schemeClr val="bg1"/>
                </a:solidFill>
              </a:rPr>
              <a:t>: sempre più minacciato, intanto, dall’improvvido agire dei capitani d’impresa di </a:t>
            </a:r>
            <a:r>
              <a:rPr lang="it-IT" sz="2300" i="1" dirty="0" smtClean="0">
                <a:solidFill>
                  <a:schemeClr val="bg1"/>
                </a:solidFill>
              </a:rPr>
              <a:t>oggi</a:t>
            </a:r>
            <a:r>
              <a:rPr lang="it-IT" sz="2300" dirty="0" smtClean="0">
                <a:solidFill>
                  <a:schemeClr val="bg1"/>
                </a:solidFill>
              </a:rPr>
              <a:t>. Perché a una crisi economica si può sempre sopravvivere, a una serie di calamità naturali innescate dall’uomo</a:t>
            </a:r>
            <a:r>
              <a:rPr lang="mr-IN" sz="2300" dirty="0" smtClean="0">
                <a:solidFill>
                  <a:schemeClr val="bg1"/>
                </a:solidFill>
              </a:rPr>
              <a:t>…</a:t>
            </a:r>
            <a:r>
              <a:rPr lang="it-IT" sz="2300" dirty="0" smtClean="0">
                <a:solidFill>
                  <a:schemeClr val="bg1"/>
                </a:solidFill>
              </a:rPr>
              <a:t> non ne sono sicuro” (p. 200).   </a:t>
            </a:r>
            <a:endParaRPr lang="it-IT" sz="2300" dirty="0">
              <a:solidFill>
                <a:schemeClr val="bg1"/>
              </a:solidFill>
            </a:endParaRPr>
          </a:p>
        </p:txBody>
      </p:sp>
    </p:spTree>
    <p:extLst>
      <p:ext uri="{BB962C8B-B14F-4D97-AF65-F5344CB8AC3E}">
        <p14:creationId xmlns:p14="http://schemas.microsoft.com/office/powerpoint/2010/main" val="3347021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5"/>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6"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5" name="Segnaposto contenuto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1" b="3072"/>
          <a:stretch/>
        </p:blipFill>
        <p:spPr>
          <a:xfrm>
            <a:off x="5194607" y="803751"/>
            <a:ext cx="6391533" cy="5250498"/>
          </a:xfrm>
          <a:prstGeom prst="rect">
            <a:avLst/>
          </a:prstGeom>
        </p:spPr>
      </p:pic>
      <p:sp>
        <p:nvSpPr>
          <p:cNvPr id="27" name="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154955" y="609600"/>
            <a:ext cx="2942210" cy="909446"/>
          </a:xfrm>
        </p:spPr>
        <p:txBody>
          <a:bodyPr vert="horz" lIns="91440" tIns="45720" rIns="91440" bIns="45720" rtlCol="0" anchor="ctr">
            <a:noAutofit/>
          </a:bodyPr>
          <a:lstStyle/>
          <a:p>
            <a:pPr algn="ctr"/>
            <a:r>
              <a:rPr lang="it-IT" sz="3100" dirty="0" smtClean="0"/>
              <a:t>L’idea di progresso</a:t>
            </a:r>
            <a:endParaRPr lang="it-IT" sz="3100" dirty="0"/>
          </a:p>
        </p:txBody>
      </p:sp>
      <p:sp>
        <p:nvSpPr>
          <p:cNvPr id="4" name="Segnaposto contenuto 3"/>
          <p:cNvSpPr>
            <a:spLocks noGrp="1"/>
          </p:cNvSpPr>
          <p:nvPr>
            <p:ph sz="half" idx="2"/>
          </p:nvPr>
        </p:nvSpPr>
        <p:spPr>
          <a:xfrm>
            <a:off x="1154955" y="1676400"/>
            <a:ext cx="3133726" cy="4608786"/>
          </a:xfrm>
        </p:spPr>
        <p:txBody>
          <a:bodyPr vert="horz" lIns="91440" tIns="45720" rIns="91440" bIns="45720" rtlCol="0">
            <a:noAutofit/>
          </a:bodyPr>
          <a:lstStyle/>
          <a:p>
            <a:pPr marL="0" indent="0" algn="just">
              <a:buNone/>
            </a:pPr>
            <a:r>
              <a:rPr lang="it-IT" sz="1850" dirty="0" smtClean="0">
                <a:solidFill>
                  <a:schemeClr val="bg1"/>
                </a:solidFill>
              </a:rPr>
              <a:t>“La storia dell’uomo è la storia di tutte le esperienze che gli sono accadute, dalla notte dei tempi a oggi. Perciò l’uomo, pur non avendo nostalgia del non-più, </a:t>
            </a:r>
            <a:r>
              <a:rPr lang="it-IT" sz="1850" i="1" dirty="0" smtClean="0">
                <a:solidFill>
                  <a:schemeClr val="bg1"/>
                </a:solidFill>
              </a:rPr>
              <a:t>deve</a:t>
            </a:r>
            <a:r>
              <a:rPr lang="it-IT" sz="1850" dirty="0" smtClean="0">
                <a:solidFill>
                  <a:schemeClr val="bg1"/>
                </a:solidFill>
              </a:rPr>
              <a:t> procedere spedito verso il voler-essere del non-ancora. Il nostro volere è un anelare a diventare persone migliori [</a:t>
            </a:r>
            <a:r>
              <a:rPr lang="mr-IN" sz="1850" dirty="0" smtClean="0">
                <a:solidFill>
                  <a:schemeClr val="bg1"/>
                </a:solidFill>
              </a:rPr>
              <a:t>…</a:t>
            </a:r>
            <a:r>
              <a:rPr lang="it-IT" sz="1850" dirty="0" smtClean="0">
                <a:solidFill>
                  <a:schemeClr val="bg1"/>
                </a:solidFill>
              </a:rPr>
              <a:t>]. Tutto sommato, quindi, non possiamo fare a meno dell’idea di progresso” (pp. 202-03). </a:t>
            </a:r>
            <a:endParaRPr lang="it-IT" sz="1850" dirty="0">
              <a:solidFill>
                <a:schemeClr val="bg1"/>
              </a:solidFill>
            </a:endParaRPr>
          </a:p>
        </p:txBody>
      </p:sp>
    </p:spTree>
    <p:extLst>
      <p:ext uri="{BB962C8B-B14F-4D97-AF65-F5344CB8AC3E}">
        <p14:creationId xmlns:p14="http://schemas.microsoft.com/office/powerpoint/2010/main" val="55975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grpSp>
        <p:nvGrpSpPr>
          <p:cNvPr id="8" name="Group 7"/>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7" name="Freeform 5"/>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Segnaposto contenuto 4"/>
          <p:cNvPicPr>
            <a:picLocks noGrp="1" noChangeAspect="1"/>
          </p:cNvPicPr>
          <p:nvPr>
            <p:ph sz="half" idx="1"/>
          </p:nvPr>
        </p:nvPicPr>
        <p:blipFill rotWithShape="1">
          <a:blip r:embed="rId3">
            <a:alphaModFix/>
            <a:extLst>
              <a:ext uri="{28A0092B-C50C-407E-A947-70E740481C1C}">
                <a14:useLocalDpi xmlns:a14="http://schemas.microsoft.com/office/drawing/2010/main" val="0"/>
              </a:ext>
            </a:extLst>
          </a:blip>
          <a:srcRect t="29791" r="-1" b="17541"/>
          <a:stretch/>
        </p:blipFill>
        <p:spPr>
          <a:xfrm>
            <a:off x="474132" y="462116"/>
            <a:ext cx="11243735" cy="5921751"/>
          </a:xfrm>
          <a:prstGeom prst="rect">
            <a:avLst/>
          </a:prstGeom>
        </p:spPr>
      </p:pic>
      <p:sp>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43000" y="1295400"/>
            <a:ext cx="9982200" cy="4267200"/>
          </a:xfrm>
          <a:prstGeom prst="rect">
            <a:avLst/>
          </a:prstGeom>
          <a:solidFill>
            <a:srgbClr val="000001">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295400" y="1447801"/>
            <a:ext cx="8620967" cy="855132"/>
          </a:xfrm>
        </p:spPr>
        <p:txBody>
          <a:bodyPr vert="horz" lIns="91440" tIns="45720" rIns="91440" bIns="45720" rtlCol="0" anchor="ctr">
            <a:normAutofit/>
          </a:bodyPr>
          <a:lstStyle/>
          <a:p>
            <a:pPr algn="ctr"/>
            <a:r>
              <a:rPr lang="it-IT" sz="4700" dirty="0" smtClean="0"/>
              <a:t>Quale responsabilità?</a:t>
            </a:r>
            <a:endParaRPr lang="it-IT" sz="4700" dirty="0"/>
          </a:p>
        </p:txBody>
      </p:sp>
      <p:sp>
        <p:nvSpPr>
          <p:cNvPr id="4" name="Segnaposto contenuto 3"/>
          <p:cNvSpPr>
            <a:spLocks noGrp="1"/>
          </p:cNvSpPr>
          <p:nvPr>
            <p:ph sz="half" idx="2"/>
          </p:nvPr>
        </p:nvSpPr>
        <p:spPr>
          <a:xfrm>
            <a:off x="1727200" y="2446868"/>
            <a:ext cx="8254999" cy="2971800"/>
          </a:xfrm>
        </p:spPr>
        <p:txBody>
          <a:bodyPr vert="horz" lIns="91440" tIns="45720" rIns="91440" bIns="45720" rtlCol="0" anchor="t">
            <a:noAutofit/>
          </a:bodyPr>
          <a:lstStyle/>
          <a:p>
            <a:pPr marL="0" indent="0" algn="just">
              <a:buNone/>
            </a:pPr>
            <a:r>
              <a:rPr lang="it-IT" sz="2050" dirty="0" smtClean="0">
                <a:solidFill>
                  <a:schemeClr val="bg1"/>
                </a:solidFill>
              </a:rPr>
              <a:t>“[</a:t>
            </a:r>
            <a:r>
              <a:rPr lang="mr-IN" sz="2050" dirty="0" smtClean="0">
                <a:solidFill>
                  <a:schemeClr val="bg1"/>
                </a:solidFill>
              </a:rPr>
              <a:t>…</a:t>
            </a:r>
            <a:r>
              <a:rPr lang="it-IT" sz="2050" dirty="0" smtClean="0">
                <a:solidFill>
                  <a:schemeClr val="bg1"/>
                </a:solidFill>
              </a:rPr>
              <a:t>] lasciare un mondo quanto più possibile migliore – o almeno non peggiore – ai nostri figli, visto che esso è un bene che non ci appartiene, ma di cui godiamo soltanto nel presente. E com’è giusto che ne abbiano goduto prima di noi i nostri padri in passato, è altrettanto giusto che ne godano i nostri figli e i figli dei nostri figli in futuro. Il loro futuro comincia </a:t>
            </a:r>
            <a:r>
              <a:rPr lang="it-IT" sz="2050" i="1" dirty="0" smtClean="0">
                <a:solidFill>
                  <a:schemeClr val="bg1"/>
                </a:solidFill>
              </a:rPr>
              <a:t>nel </a:t>
            </a:r>
            <a:r>
              <a:rPr lang="it-IT" sz="2050" dirty="0" smtClean="0">
                <a:solidFill>
                  <a:schemeClr val="bg1"/>
                </a:solidFill>
              </a:rPr>
              <a:t>nostro presente. Infatti le </a:t>
            </a:r>
            <a:r>
              <a:rPr lang="it-IT" sz="2050" i="1" dirty="0" smtClean="0">
                <a:solidFill>
                  <a:schemeClr val="bg1"/>
                </a:solidFill>
              </a:rPr>
              <a:t>nostre </a:t>
            </a:r>
            <a:r>
              <a:rPr lang="it-IT" sz="2050" dirty="0" smtClean="0">
                <a:solidFill>
                  <a:schemeClr val="bg1"/>
                </a:solidFill>
              </a:rPr>
              <a:t>scelte, se coraggiose, potranno sì: </a:t>
            </a:r>
            <a:r>
              <a:rPr lang="it-IT" sz="2050" i="1" dirty="0" smtClean="0">
                <a:solidFill>
                  <a:schemeClr val="bg1"/>
                </a:solidFill>
              </a:rPr>
              <a:t>fare la differenza</a:t>
            </a:r>
            <a:r>
              <a:rPr lang="it-IT" sz="2050" dirty="0" smtClean="0">
                <a:solidFill>
                  <a:schemeClr val="bg1"/>
                </a:solidFill>
              </a:rPr>
              <a:t>, cambiare le carte in tavola e ridonare speranza a un futuro, attualmente, </a:t>
            </a:r>
            <a:r>
              <a:rPr lang="it-IT" sz="2050" i="1" dirty="0" smtClean="0">
                <a:solidFill>
                  <a:schemeClr val="bg1"/>
                </a:solidFill>
              </a:rPr>
              <a:t>senza futuro</a:t>
            </a:r>
            <a:r>
              <a:rPr lang="it-IT" sz="2050" dirty="0" smtClean="0">
                <a:solidFill>
                  <a:schemeClr val="bg1"/>
                </a:solidFill>
              </a:rPr>
              <a:t>” (p. 203).</a:t>
            </a:r>
            <a:endParaRPr lang="it-IT" sz="2050" dirty="0">
              <a:solidFill>
                <a:schemeClr val="bg1"/>
              </a:solidFill>
            </a:endParaRPr>
          </a:p>
        </p:txBody>
      </p:sp>
    </p:spTree>
    <p:extLst>
      <p:ext uri="{BB962C8B-B14F-4D97-AF65-F5344CB8AC3E}">
        <p14:creationId xmlns:p14="http://schemas.microsoft.com/office/powerpoint/2010/main" val="3866722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riunioni ione">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Sala riunioni ione</Template>
  <TotalTime>542</TotalTime>
  <Words>1614</Words>
  <Application>Microsoft Macintosh PowerPoint</Application>
  <PresentationFormat>Widescreen</PresentationFormat>
  <Paragraphs>47</Paragraphs>
  <Slides>20</Slides>
  <Notes>0</Notes>
  <HiddenSlides>0</HiddenSlides>
  <MMClips>1</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20</vt:i4>
      </vt:variant>
    </vt:vector>
  </HeadingPairs>
  <TitlesOfParts>
    <vt:vector size="26" baseType="lpstr">
      <vt:lpstr>Calibri</vt:lpstr>
      <vt:lpstr>Century Gothic</vt:lpstr>
      <vt:lpstr>Mangal</vt:lpstr>
      <vt:lpstr>Wingdings 3</vt:lpstr>
      <vt:lpstr>Arial</vt:lpstr>
      <vt:lpstr>Sala riunioni ione</vt:lpstr>
      <vt:lpstr>Il capitalismo</vt:lpstr>
      <vt:lpstr>Presentazione di PowerPoint</vt:lpstr>
      <vt:lpstr>La filosofia di Gordon Gekko</vt:lpstr>
      <vt:lpstr>Wall Street il denaro non dorme mai (2010)</vt:lpstr>
      <vt:lpstr>Conosci il nemico</vt:lpstr>
      <vt:lpstr>La disillusione</vt:lpstr>
      <vt:lpstr>Bancarotta spirituale</vt:lpstr>
      <vt:lpstr>L’austerità è uno stato mentale</vt:lpstr>
      <vt:lpstr>Gli anticapitalisti</vt:lpstr>
      <vt:lpstr>Carenza spirituale</vt:lpstr>
      <vt:lpstr>L’angoscia</vt:lpstr>
      <vt:lpstr>Il Caradrio</vt:lpstr>
      <vt:lpstr>La giusta misura</vt:lpstr>
      <vt:lpstr>Un altro consumo è possibile</vt:lpstr>
      <vt:lpstr>Carte di credito? No, grazie! </vt:lpstr>
      <vt:lpstr>Il patto faustiano</vt:lpstr>
      <vt:lpstr>La povertà è una colpa?</vt:lpstr>
      <vt:lpstr>Sfruttamento illimitato</vt:lpstr>
      <vt:lpstr>L’idea di progresso</vt:lpstr>
      <vt:lpstr>Quale responsabilità?</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capitalismo</dc:title>
  <dc:creator>Marco Apolloni</dc:creator>
  <cp:lastModifiedBy>Marco Apolloni</cp:lastModifiedBy>
  <cp:revision>25</cp:revision>
  <dcterms:created xsi:type="dcterms:W3CDTF">2016-11-03T09:08:55Z</dcterms:created>
  <dcterms:modified xsi:type="dcterms:W3CDTF">2016-11-04T09:05:34Z</dcterms:modified>
</cp:coreProperties>
</file>