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m4a" ContentType="audio/mp4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261" r:id="rId3"/>
    <p:sldId id="257" r:id="rId4"/>
    <p:sldId id="266" r:id="rId5"/>
    <p:sldId id="262" r:id="rId6"/>
    <p:sldId id="263" r:id="rId7"/>
    <p:sldId id="265" r:id="rId8"/>
    <p:sldId id="267" r:id="rId9"/>
    <p:sldId id="270" r:id="rId10"/>
    <p:sldId id="271" r:id="rId11"/>
    <p:sldId id="272" r:id="rId12"/>
    <p:sldId id="273" r:id="rId13"/>
    <p:sldId id="275" r:id="rId14"/>
    <p:sldId id="274" r:id="rId15"/>
    <p:sldId id="277" r:id="rId16"/>
    <p:sldId id="276" r:id="rId17"/>
    <p:sldId id="279" r:id="rId18"/>
    <p:sldId id="278" r:id="rId19"/>
    <p:sldId id="280" r:id="rId20"/>
    <p:sldId id="281" r:id="rId21"/>
    <p:sldId id="282" r:id="rId22"/>
    <p:sldId id="283" r:id="rId23"/>
    <p:sldId id="284" r:id="rId24"/>
    <p:sldId id="288" r:id="rId25"/>
    <p:sldId id="285" r:id="rId26"/>
    <p:sldId id="286" r:id="rId27"/>
    <p:sldId id="287" r:id="rId28"/>
    <p:sldId id="269" r:id="rId29"/>
    <p:sldId id="268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69"/>
    <p:restoredTop sz="94611"/>
  </p:normalViewPr>
  <p:slideViewPr>
    <p:cSldViewPr snapToGrid="0" snapToObjects="1">
      <p:cViewPr varScale="1">
        <p:scale>
          <a:sx n="80" d="100"/>
          <a:sy n="80" d="100"/>
        </p:scale>
        <p:origin x="11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handoutMaster" Target="handoutMasters/handout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DD76EA-51F0-434E-8507-C5D05C771A73}" type="datetimeFigureOut">
              <a:rPr lang="it-IT" smtClean="0"/>
              <a:t>12/10/16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CD770B-F876-CC41-A500-16B9D9188B7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8312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02F57B-944C-2A4C-98E4-A5D53559D0E3}" type="datetimeFigureOut">
              <a:rPr lang="it-IT" smtClean="0"/>
              <a:t>12/10/16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E9E42F-7E10-D748-9D97-B2D5AEADD1AB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770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10/12/16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‹n.›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10/12/16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‹n.›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10/12/16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10/12/16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10/12/16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10/12/16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10/12/16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‹n.›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10/12/16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10/12/16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10/12/16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‹n.›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4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8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13.png"/><Relationship Id="rId1" Type="http://schemas.microsoft.com/office/2007/relationships/media" Target="../media/media3.mp4"/><Relationship Id="rId2" Type="http://schemas.openxmlformats.org/officeDocument/2006/relationships/video" Target="../media/media3.mp4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15.png"/><Relationship Id="rId1" Type="http://schemas.microsoft.com/office/2007/relationships/media" Target="../media/media4.mp4"/><Relationship Id="rId2" Type="http://schemas.openxmlformats.org/officeDocument/2006/relationships/video" Target="../media/media4.mp4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6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7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18.png"/><Relationship Id="rId1" Type="http://schemas.microsoft.com/office/2007/relationships/media" Target="../media/media5.mp4"/><Relationship Id="rId2" Type="http://schemas.openxmlformats.org/officeDocument/2006/relationships/video" Target="../media/media5.mp4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19.jpg"/><Relationship Id="rId5" Type="http://schemas.openxmlformats.org/officeDocument/2006/relationships/image" Target="../media/image20.png"/><Relationship Id="rId1" Type="http://schemas.microsoft.com/office/2007/relationships/media" Target="../media/media6.m4a"/><Relationship Id="rId2" Type="http://schemas.openxmlformats.org/officeDocument/2006/relationships/audio" Target="../media/media6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La bellezza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Un itinerario cine-filosofico</a:t>
            </a:r>
          </a:p>
          <a:p>
            <a:r>
              <a:rPr lang="it-IT" dirty="0" smtClean="0"/>
              <a:t>Prof. Marco Apolloni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0678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1005840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2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“</a:t>
            </a:r>
            <a:r>
              <a:rPr lang="it-IT" dirty="0" err="1" smtClean="0"/>
              <a:t>Into</a:t>
            </a:r>
            <a:r>
              <a:rPr lang="it-IT" dirty="0" smtClean="0"/>
              <a:t> the wild” (2007)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 smtClean="0"/>
              <a:t>Ho definito questo film “un autentico miracolo cinematografico” (“Filosofi da Oscar”, p. 77). Mi assumo la piena responsabilità di quello che ho scritto.  Vedetelo e poi mi saprete dire.</a:t>
            </a:r>
          </a:p>
          <a:p>
            <a:pPr algn="just"/>
            <a:r>
              <a:rPr lang="it-IT" dirty="0" smtClean="0"/>
              <a:t>Per la regia di Sean Penn (sì, proprio lui, l’attore, chi meglio di un attore può dirigere dei colleghi?), musicato nientemeno che da Eddie </a:t>
            </a:r>
            <a:r>
              <a:rPr lang="it-IT" dirty="0" err="1" smtClean="0"/>
              <a:t>Vedder</a:t>
            </a:r>
            <a:r>
              <a:rPr lang="it-IT" dirty="0" smtClean="0"/>
              <a:t> (</a:t>
            </a:r>
            <a:r>
              <a:rPr lang="it-IT" dirty="0" err="1" smtClean="0"/>
              <a:t>frontman</a:t>
            </a:r>
            <a:r>
              <a:rPr lang="it-IT" dirty="0" smtClean="0"/>
              <a:t> dei Pearl Jam, qui in versione solista), distribuito da </a:t>
            </a:r>
            <a:r>
              <a:rPr lang="it-IT" dirty="0" err="1" smtClean="0"/>
              <a:t>Bim</a:t>
            </a:r>
            <a:r>
              <a:rPr lang="it-IT" dirty="0" smtClean="0"/>
              <a:t> (chi se non </a:t>
            </a:r>
            <a:r>
              <a:rPr lang="it-IT" dirty="0" err="1" smtClean="0"/>
              <a:t>Bim</a:t>
            </a:r>
            <a:r>
              <a:rPr lang="it-IT" dirty="0" smtClean="0"/>
              <a:t>?), tratto dal libro del giornalista </a:t>
            </a:r>
            <a:r>
              <a:rPr lang="it-IT" dirty="0" err="1" smtClean="0"/>
              <a:t>Jon</a:t>
            </a:r>
            <a:r>
              <a:rPr lang="it-IT" dirty="0" smtClean="0"/>
              <a:t> </a:t>
            </a:r>
            <a:r>
              <a:rPr lang="it-IT" dirty="0" err="1" smtClean="0"/>
              <a:t>Krakauer</a:t>
            </a:r>
            <a:r>
              <a:rPr lang="it-IT" dirty="0" smtClean="0"/>
              <a:t>, </a:t>
            </a:r>
            <a:r>
              <a:rPr lang="it-IT" dirty="0" smtClean="0"/>
              <a:t>che tratteggia la biografia </a:t>
            </a:r>
            <a:r>
              <a:rPr lang="it-IT" dirty="0"/>
              <a:t>del “vero” </a:t>
            </a:r>
            <a:r>
              <a:rPr lang="it-IT" dirty="0" smtClean="0"/>
              <a:t>Christopher</a:t>
            </a:r>
            <a:r>
              <a:rPr lang="it-IT" dirty="0"/>
              <a:t> </a:t>
            </a:r>
            <a:r>
              <a:rPr lang="it-IT" dirty="0" err="1" smtClean="0"/>
              <a:t>McCandless</a:t>
            </a:r>
            <a:r>
              <a:rPr lang="it-IT" dirty="0" smtClean="0"/>
              <a:t>.</a:t>
            </a:r>
          </a:p>
          <a:p>
            <a:pPr algn="just"/>
            <a:r>
              <a:rPr lang="it-IT" dirty="0" smtClean="0"/>
              <a:t>Donne e uomini, non importa, preparate i fazzoletti, la visione di questa </a:t>
            </a:r>
            <a:r>
              <a:rPr lang="it-IT" dirty="0" smtClean="0"/>
              <a:t>pellicola può </a:t>
            </a:r>
            <a:r>
              <a:rPr lang="it-IT" dirty="0" smtClean="0"/>
              <a:t>commuovere (mi rivolgo soprattutto agli uomini, non vi vergognate, sappiate piangere, a volte può essere un’esperienza catartica/purificatrice).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0529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0" y="0"/>
            <a:ext cx="10866438" cy="659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26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3"/>
          <p:cNvPicPr>
            <a:picLocks noChangeAspect="1"/>
          </p:cNvPicPr>
          <p:nvPr/>
        </p:nvPicPr>
        <p:blipFill rotWithShape="1">
          <a:blip r:embed="rId2"/>
          <a:srcRect l="11364" r="37403" b="-1"/>
          <a:stretch/>
        </p:blipFill>
        <p:spPr>
          <a:xfrm>
            <a:off x="6928338" y="10"/>
            <a:ext cx="5263662" cy="6857990"/>
          </a:xfrm>
          <a:prstGeom prst="rect">
            <a:avLst/>
          </a:prstGeom>
        </p:spPr>
      </p:pic>
      <p:sp>
        <p:nvSpPr>
          <p:cNvPr id="10" name="Freeform 10" title="right scallop background shape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1" name="Rectangle 10" title="left edge border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Freeform 11" title="right scallop background shape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7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65051" y="382385"/>
            <a:ext cx="6015897" cy="1492132"/>
          </a:xfrm>
        </p:spPr>
        <p:txBody>
          <a:bodyPr>
            <a:noAutofit/>
          </a:bodyPr>
          <a:lstStyle/>
          <a:p>
            <a:r>
              <a:rPr lang="it-IT" sz="3600" dirty="0" smtClean="0"/>
              <a:t>Viaggio alla scoperta dell’autenticità della vita</a:t>
            </a:r>
            <a:endParaRPr lang="it-IT" sz="36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765051" y="2286001"/>
            <a:ext cx="6015897" cy="4177861"/>
          </a:xfrm>
        </p:spPr>
        <p:txBody>
          <a:bodyPr>
            <a:noAutofit/>
          </a:bodyPr>
          <a:lstStyle/>
          <a:p>
            <a:pPr algn="just"/>
            <a:r>
              <a:rPr lang="en-US" dirty="0" err="1" smtClean="0"/>
              <a:t>Sulle</a:t>
            </a:r>
            <a:r>
              <a:rPr lang="en-US" dirty="0" smtClean="0"/>
              <a:t> </a:t>
            </a:r>
            <a:r>
              <a:rPr lang="en-US" dirty="0" err="1" smtClean="0"/>
              <a:t>orme</a:t>
            </a:r>
            <a:r>
              <a:rPr lang="en-US" dirty="0" smtClean="0"/>
              <a:t> di Thoreau, Christopher </a:t>
            </a:r>
            <a:r>
              <a:rPr lang="en-US" dirty="0" err="1" smtClean="0"/>
              <a:t>s’incammina</a:t>
            </a:r>
            <a:r>
              <a:rPr lang="en-US" dirty="0" smtClean="0"/>
              <a:t> </a:t>
            </a:r>
            <a:r>
              <a:rPr lang="en-US" dirty="0" err="1" smtClean="0"/>
              <a:t>alla</a:t>
            </a:r>
            <a:r>
              <a:rPr lang="en-US" dirty="0" smtClean="0"/>
              <a:t> </a:t>
            </a:r>
            <a:r>
              <a:rPr lang="en-US" dirty="0" err="1" smtClean="0"/>
              <a:t>scoperta</a:t>
            </a:r>
            <a:r>
              <a:rPr lang="en-US" dirty="0" smtClean="0"/>
              <a:t> del </a:t>
            </a:r>
            <a:r>
              <a:rPr lang="en-US" dirty="0" err="1" smtClean="0"/>
              <a:t>segreto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vita,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è</a:t>
            </a:r>
            <a:r>
              <a:rPr lang="en-US" dirty="0" smtClean="0"/>
              <a:t> la </a:t>
            </a:r>
            <a:r>
              <a:rPr lang="en-US" dirty="0" err="1" smtClean="0"/>
              <a:t>morte</a:t>
            </a:r>
            <a:r>
              <a:rPr lang="en-US" dirty="0" smtClean="0"/>
              <a:t>. </a:t>
            </a:r>
          </a:p>
          <a:p>
            <a:pPr algn="just"/>
            <a:r>
              <a:rPr lang="en-US" dirty="0" err="1" smtClean="0"/>
              <a:t>L’evento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rivela</a:t>
            </a:r>
            <a:r>
              <a:rPr lang="en-US" dirty="0" smtClean="0"/>
              <a:t> </a:t>
            </a:r>
            <a:r>
              <a:rPr lang="en-US" b="1" dirty="0" err="1" smtClean="0"/>
              <a:t>l’autenticità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vita, </a:t>
            </a:r>
            <a:r>
              <a:rPr lang="en-US" dirty="0" err="1" smtClean="0"/>
              <a:t>che</a:t>
            </a:r>
            <a:r>
              <a:rPr lang="en-US" dirty="0" smtClean="0"/>
              <a:t> fa </a:t>
            </a:r>
            <a:r>
              <a:rPr lang="en-US" dirty="0" err="1" smtClean="0"/>
              <a:t>sì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questa</a:t>
            </a:r>
            <a:r>
              <a:rPr lang="en-US" dirty="0" smtClean="0"/>
              <a:t> vita </a:t>
            </a:r>
            <a:r>
              <a:rPr lang="en-US" dirty="0" err="1" smtClean="0"/>
              <a:t>sia</a:t>
            </a:r>
            <a:r>
              <a:rPr lang="en-US" dirty="0" smtClean="0"/>
              <a:t> </a:t>
            </a:r>
            <a:r>
              <a:rPr lang="en-US" dirty="0" err="1" smtClean="0"/>
              <a:t>veramente</a:t>
            </a:r>
            <a:r>
              <a:rPr lang="en-US" dirty="0" smtClean="0"/>
              <a:t> nostra, </a:t>
            </a:r>
            <a:r>
              <a:rPr lang="en-US" dirty="0" err="1" smtClean="0"/>
              <a:t>veramente</a:t>
            </a:r>
            <a:r>
              <a:rPr lang="en-US" dirty="0" smtClean="0"/>
              <a:t> </a:t>
            </a:r>
            <a:r>
              <a:rPr lang="en-US" dirty="0" err="1" smtClean="0"/>
              <a:t>autentica</a:t>
            </a:r>
            <a:r>
              <a:rPr lang="en-US" dirty="0" smtClean="0"/>
              <a:t>, </a:t>
            </a:r>
            <a:r>
              <a:rPr lang="en-US" dirty="0" err="1" smtClean="0"/>
              <a:t>è</a:t>
            </a:r>
            <a:r>
              <a:rPr lang="en-US" dirty="0" smtClean="0"/>
              <a:t> – </a:t>
            </a:r>
            <a:r>
              <a:rPr lang="en-US" dirty="0" err="1" smtClean="0"/>
              <a:t>direbbe</a:t>
            </a:r>
            <a:r>
              <a:rPr lang="en-US" dirty="0" smtClean="0"/>
              <a:t> Heidegger – </a:t>
            </a:r>
            <a:r>
              <a:rPr lang="en-US" b="1" dirty="0" err="1" smtClean="0"/>
              <a:t>l’essere</a:t>
            </a:r>
            <a:r>
              <a:rPr lang="en-US" b="1" dirty="0" smtClean="0"/>
              <a:t>-per-la-</a:t>
            </a:r>
            <a:r>
              <a:rPr lang="en-US" b="1" dirty="0" err="1" smtClean="0"/>
              <a:t>morte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Di </a:t>
            </a:r>
            <a:r>
              <a:rPr lang="en-US" dirty="0" err="1" smtClean="0"/>
              <a:t>solito</a:t>
            </a:r>
            <a:r>
              <a:rPr lang="en-US" dirty="0" smtClean="0"/>
              <a:t>, non mi </a:t>
            </a:r>
            <a:r>
              <a:rPr lang="en-US" dirty="0" err="1" smtClean="0"/>
              <a:t>permetto</a:t>
            </a:r>
            <a:r>
              <a:rPr lang="en-US" dirty="0" smtClean="0"/>
              <a:t> di fare spoiler. Qui, </a:t>
            </a:r>
            <a:r>
              <a:rPr lang="en-US" dirty="0" err="1" smtClean="0"/>
              <a:t>però</a:t>
            </a:r>
            <a:r>
              <a:rPr lang="en-US" dirty="0" smtClean="0"/>
              <a:t>, lo spoiler </a:t>
            </a:r>
            <a:r>
              <a:rPr lang="en-US" dirty="0" err="1" smtClean="0"/>
              <a:t>oltre</a:t>
            </a:r>
            <a:r>
              <a:rPr lang="en-US" dirty="0" smtClean="0"/>
              <a:t> a </a:t>
            </a:r>
            <a:r>
              <a:rPr lang="en-US" dirty="0" err="1" smtClean="0"/>
              <a:t>essere</a:t>
            </a:r>
            <a:r>
              <a:rPr lang="en-US" dirty="0" smtClean="0"/>
              <a:t> </a:t>
            </a:r>
            <a:r>
              <a:rPr lang="en-US" dirty="0" err="1" smtClean="0"/>
              <a:t>funzionale</a:t>
            </a:r>
            <a:r>
              <a:rPr lang="en-US" dirty="0" smtClean="0"/>
              <a:t> a </a:t>
            </a:r>
            <a:r>
              <a:rPr lang="en-US" dirty="0" err="1" smtClean="0"/>
              <a:t>quello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sto</a:t>
            </a:r>
            <a:r>
              <a:rPr lang="en-US" dirty="0" smtClean="0"/>
              <a:t> per </a:t>
            </a:r>
            <a:r>
              <a:rPr lang="en-US" dirty="0" err="1" smtClean="0"/>
              <a:t>dirvi</a:t>
            </a:r>
            <a:r>
              <a:rPr lang="en-US" dirty="0" smtClean="0"/>
              <a:t>, non lo </a:t>
            </a:r>
            <a:r>
              <a:rPr lang="en-US" dirty="0" err="1" smtClean="0"/>
              <a:t>è</a:t>
            </a:r>
            <a:r>
              <a:rPr lang="en-US" dirty="0" smtClean="0"/>
              <a:t> </a:t>
            </a:r>
            <a:r>
              <a:rPr lang="en-US" dirty="0" err="1" smtClean="0"/>
              <a:t>neanche</a:t>
            </a:r>
            <a:r>
              <a:rPr lang="en-US" dirty="0" smtClean="0"/>
              <a:t> </a:t>
            </a:r>
            <a:r>
              <a:rPr lang="en-US" dirty="0" err="1" smtClean="0"/>
              <a:t>troppo</a:t>
            </a:r>
            <a:r>
              <a:rPr lang="en-US" dirty="0" smtClean="0"/>
              <a:t>. </a:t>
            </a:r>
            <a:r>
              <a:rPr lang="en-US" dirty="0" err="1" smtClean="0"/>
              <a:t>Ogni</a:t>
            </a:r>
            <a:r>
              <a:rPr lang="en-US" dirty="0" smtClean="0"/>
              <a:t> </a:t>
            </a:r>
            <a:r>
              <a:rPr lang="en-US" dirty="0" err="1" smtClean="0"/>
              <a:t>minuto</a:t>
            </a:r>
            <a:r>
              <a:rPr lang="en-US" dirty="0" smtClean="0"/>
              <a:t> del film, </a:t>
            </a:r>
            <a:r>
              <a:rPr lang="en-US" dirty="0" err="1" smtClean="0"/>
              <a:t>direi</a:t>
            </a:r>
            <a:r>
              <a:rPr lang="en-US" dirty="0" smtClean="0"/>
              <a:t> </a:t>
            </a:r>
            <a:r>
              <a:rPr lang="en-US" dirty="0" err="1" smtClean="0"/>
              <a:t>addirittura</a:t>
            </a:r>
            <a:r>
              <a:rPr lang="en-US" dirty="0" smtClean="0"/>
              <a:t> sin </a:t>
            </a:r>
            <a:r>
              <a:rPr lang="en-US" dirty="0" err="1" smtClean="0"/>
              <a:t>dall’inizio</a:t>
            </a:r>
            <a:r>
              <a:rPr lang="en-US" dirty="0" smtClean="0"/>
              <a:t>, </a:t>
            </a:r>
            <a:r>
              <a:rPr lang="en-US" dirty="0" err="1" smtClean="0"/>
              <a:t>si</a:t>
            </a:r>
            <a:r>
              <a:rPr lang="en-US" dirty="0" smtClean="0"/>
              <a:t> ha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presentimento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fine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farà</a:t>
            </a:r>
            <a:r>
              <a:rPr lang="en-US" dirty="0" smtClean="0"/>
              <a:t> Christopher.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05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ena (non voglio sempre cose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0524" y="147145"/>
            <a:ext cx="10710042" cy="658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56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effectLst/>
        </p:spPr>
      </p:sp>
      <p:sp>
        <p:nvSpPr>
          <p:cNvPr id="8" name="Freeform 6" title="Left scallop edge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9" name="Rectangle 8" title="right edge border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40" r="33190" b="1"/>
          <a:stretch/>
        </p:blipFill>
        <p:spPr>
          <a:xfrm>
            <a:off x="5279472" y="645107"/>
            <a:ext cx="5995465" cy="5594047"/>
          </a:xfrm>
          <a:prstGeom prst="rect">
            <a:avLst/>
          </a:prstGeom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1251679" y="645107"/>
            <a:ext cx="3384329" cy="164089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 spc="200" dirty="0" smtClean="0">
                <a:solidFill>
                  <a:schemeClr val="tx2"/>
                </a:solidFill>
                <a:latin typeface="+mj-lt"/>
              </a:rPr>
              <a:t>Christopher</a:t>
            </a:r>
            <a:endParaRPr lang="en-US" sz="4000" spc="2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251679" y="1450428"/>
            <a:ext cx="3384330" cy="4776417"/>
          </a:xfrm>
        </p:spPr>
        <p:txBody>
          <a:bodyPr vert="horz" lIns="91440" tIns="45720" rIns="91440" bIns="45720" rtlCol="0">
            <a:noAutofit/>
          </a:bodyPr>
          <a:lstStyle/>
          <a:p>
            <a:pPr indent="-228600" algn="just">
              <a:lnSpc>
                <a:spcPct val="110000"/>
              </a:lnSpc>
              <a:spcBef>
                <a:spcPts val="700"/>
              </a:spcBef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“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È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un “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Che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” Guevara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alla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rovescia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Laddove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il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rivoluzionario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argentino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era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convinto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di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trovare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negli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altri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nei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rapporti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umani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equiparati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rapporti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divini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Christopher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è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altresì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un </a:t>
            </a:r>
            <a:r>
              <a:rPr lang="en-US" sz="1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panteista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dal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greco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pan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che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vuol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dire </a:t>
            </a:r>
            <a:r>
              <a:rPr lang="en-US" sz="18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tutto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” (p. 78).</a:t>
            </a:r>
          </a:p>
          <a:p>
            <a:pPr indent="-228600" algn="just">
              <a:lnSpc>
                <a:spcPct val="110000"/>
              </a:lnSpc>
              <a:spcBef>
                <a:spcPts val="700"/>
              </a:spcBef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altre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parole, Christopher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cerca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trova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(?)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nella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Natura.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È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spinoziano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in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questo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  <a:p>
            <a:pPr indent="-228600" algn="just">
              <a:lnSpc>
                <a:spcPct val="110000"/>
              </a:lnSpc>
              <a:spcBef>
                <a:spcPts val="700"/>
              </a:spcBef>
            </a:pP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Avete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mai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sentito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la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frase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“</a:t>
            </a:r>
            <a:r>
              <a:rPr 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Deus </a:t>
            </a:r>
            <a:r>
              <a:rPr lang="en-US" sz="1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sive</a:t>
            </a:r>
            <a:r>
              <a:rPr 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Natura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”?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L’ha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detta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Spinoza e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tradotta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suona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così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“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ovvero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la Natura”.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63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effectLst/>
        </p:spPr>
      </p:sp>
      <p:sp>
        <p:nvSpPr>
          <p:cNvPr id="8" name="Freeform 6" title="Left scallop edge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9" name="Rectangle 8" title="right edge border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Freeform 11" title="right scallop background shape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548664" y="0"/>
            <a:ext cx="4643336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927" y="2040641"/>
            <a:ext cx="5978273" cy="2466037"/>
          </a:xfrm>
          <a:prstGeom prst="rect">
            <a:avLst/>
          </a:prstGeom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8339328" y="457200"/>
            <a:ext cx="3090672" cy="2538248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5400" spc="200" dirty="0" smtClean="0">
                <a:latin typeface="+mj-lt"/>
              </a:rPr>
              <a:t>Di chi </a:t>
            </a:r>
            <a:r>
              <a:rPr lang="en-US" sz="5400" spc="200" dirty="0" err="1" smtClean="0">
                <a:latin typeface="+mj-lt"/>
              </a:rPr>
              <a:t>è</a:t>
            </a:r>
            <a:r>
              <a:rPr lang="en-US" sz="5400" spc="200" dirty="0" smtClean="0">
                <a:latin typeface="+mj-lt"/>
              </a:rPr>
              <a:t> </a:t>
            </a:r>
            <a:r>
              <a:rPr lang="en-US" sz="5400" spc="200" dirty="0" err="1" smtClean="0">
                <a:latin typeface="+mj-lt"/>
              </a:rPr>
              <a:t>l’origine</a:t>
            </a:r>
            <a:r>
              <a:rPr lang="en-US" sz="5400" spc="200" dirty="0" smtClean="0">
                <a:latin typeface="+mj-lt"/>
              </a:rPr>
              <a:t>?</a:t>
            </a:r>
            <a:endParaRPr lang="en-US" sz="5400" spc="200" dirty="0">
              <a:latin typeface="+mj-lt"/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39328" y="2040641"/>
            <a:ext cx="3090672" cy="4402200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ctr">
              <a:lnSpc>
                <a:spcPct val="110000"/>
              </a:lnSpc>
              <a:spcBef>
                <a:spcPts val="700"/>
              </a:spcBef>
            </a:pPr>
            <a:endParaRPr lang="en-US" sz="5400" dirty="0" smtClean="0">
              <a:solidFill>
                <a:srgbClr val="FFFFFF"/>
              </a:solidFill>
            </a:endParaRPr>
          </a:p>
          <a:p>
            <a:pPr indent="-228600" algn="ctr">
              <a:lnSpc>
                <a:spcPct val="110000"/>
              </a:lnSpc>
              <a:spcBef>
                <a:spcPts val="700"/>
              </a:spcBef>
            </a:pPr>
            <a:r>
              <a:rPr lang="en-US" sz="5400" dirty="0" smtClean="0">
                <a:solidFill>
                  <a:srgbClr val="FFFFFF"/>
                </a:solidFill>
              </a:rPr>
              <a:t>Di chi ha </a:t>
            </a:r>
            <a:r>
              <a:rPr lang="en-US" sz="5400" dirty="0" err="1" smtClean="0">
                <a:solidFill>
                  <a:srgbClr val="FFFFFF"/>
                </a:solidFill>
              </a:rPr>
              <a:t>una</a:t>
            </a:r>
            <a:r>
              <a:rPr lang="en-US" sz="5400" dirty="0" smtClean="0">
                <a:solidFill>
                  <a:srgbClr val="FFFFFF"/>
                </a:solidFill>
              </a:rPr>
              <a:t> meta</a:t>
            </a:r>
            <a:r>
              <a:rPr lang="it-IT" sz="5400" dirty="0">
                <a:solidFill>
                  <a:srgbClr val="FFFFFF"/>
                </a:solidFill>
              </a:rPr>
              <a:t>.</a:t>
            </a:r>
            <a:endParaRPr lang="en-US" sz="5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21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bellezza è lo splendore del vero?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498348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800" dirty="0" smtClean="0"/>
              <a:t>Lo ammetto, questa frase non l’ha detta Platone, ma avrebbe potuto dirla. Chi pensa il contrario, secondo me, difetta d’immaginazione. Più che il filosofo dovrebbe fare il filologo. Un filosofo è tale perché </a:t>
            </a:r>
            <a:r>
              <a:rPr lang="it-IT" sz="2800" b="1" dirty="0" smtClean="0"/>
              <a:t>osa</a:t>
            </a:r>
            <a:r>
              <a:rPr lang="it-IT" sz="2800" dirty="0" smtClean="0"/>
              <a:t> </a:t>
            </a:r>
            <a:r>
              <a:rPr lang="it-IT" sz="2800" u="sng" dirty="0" smtClean="0"/>
              <a:t>dire quello che pensa</a:t>
            </a:r>
            <a:r>
              <a:rPr lang="it-IT" sz="2800" dirty="0" smtClean="0"/>
              <a:t> e </a:t>
            </a:r>
            <a:r>
              <a:rPr lang="it-IT" sz="2800" u="sng" dirty="0" smtClean="0"/>
              <a:t>pensare quello che dice</a:t>
            </a:r>
            <a:r>
              <a:rPr lang="it-IT" sz="2800" dirty="0" smtClean="0"/>
              <a:t> senza preoccuparsi: “Oddio, l’avrà pensato qualcun altro!”. L’unica sua preoccupazione non può che essere la </a:t>
            </a:r>
            <a:r>
              <a:rPr lang="it-IT" sz="2800" b="1" dirty="0" smtClean="0"/>
              <a:t>massima onestà e spietatezza</a:t>
            </a:r>
            <a:r>
              <a:rPr lang="it-IT" sz="2800" dirty="0" smtClean="0"/>
              <a:t> nell’ammettere: “</a:t>
            </a:r>
            <a:r>
              <a:rPr lang="it-IT" sz="2800" b="1" dirty="0" smtClean="0"/>
              <a:t>Io penso questo</a:t>
            </a:r>
            <a:r>
              <a:rPr lang="it-IT" sz="2800" dirty="0" smtClean="0"/>
              <a:t>” oppure “</a:t>
            </a:r>
            <a:r>
              <a:rPr lang="it-IT" sz="2800" b="1" dirty="0" smtClean="0"/>
              <a:t>Io la penso così</a:t>
            </a:r>
            <a:r>
              <a:rPr lang="it-IT" sz="2800" dirty="0" smtClean="0"/>
              <a:t>” in barba a tutto e a tutti. Questi è un filosofo! Poi potrà pure venire giudicato un pessimo filosofo, a seconda della </a:t>
            </a:r>
            <a:r>
              <a:rPr lang="it-IT" sz="2800" b="1" dirty="0" smtClean="0"/>
              <a:t>qualità</a:t>
            </a:r>
            <a:r>
              <a:rPr lang="it-IT" sz="2800" dirty="0" smtClean="0"/>
              <a:t> delle sue argomentazioni, ma </a:t>
            </a:r>
            <a:r>
              <a:rPr lang="it-IT" sz="2800" b="1" dirty="0" smtClean="0"/>
              <a:t>sempre </a:t>
            </a:r>
            <a:r>
              <a:rPr lang="it-IT" sz="2800" dirty="0" smtClean="0"/>
              <a:t>filosofo rimane.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43120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effectLst/>
        </p:spPr>
      </p:sp>
      <p:sp>
        <p:nvSpPr>
          <p:cNvPr id="8" name="Freeform 6" title="Left scallop edge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9" name="Rectangle 8" title="right edge border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9472" y="1755906"/>
            <a:ext cx="5995465" cy="3372449"/>
          </a:xfrm>
          <a:prstGeom prst="rect">
            <a:avLst/>
          </a:prstGeom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1251679" y="645107"/>
            <a:ext cx="3384329" cy="1110799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just">
              <a:lnSpc>
                <a:spcPct val="90000"/>
              </a:lnSpc>
            </a:pPr>
            <a:r>
              <a:rPr lang="en-US" sz="4000" spc="200" dirty="0" smtClean="0">
                <a:solidFill>
                  <a:schemeClr val="tx2"/>
                </a:solidFill>
                <a:latin typeface="+mj-lt"/>
              </a:rPr>
              <a:t>Amore per </a:t>
            </a:r>
            <a:r>
              <a:rPr lang="en-US" sz="4000" spc="200" dirty="0" err="1" smtClean="0">
                <a:solidFill>
                  <a:schemeClr val="tx2"/>
                </a:solidFill>
                <a:latin typeface="+mj-lt"/>
              </a:rPr>
              <a:t>il</a:t>
            </a:r>
            <a:r>
              <a:rPr lang="en-US" sz="4000" spc="200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US" sz="4000" spc="200" dirty="0" err="1" smtClean="0">
                <a:solidFill>
                  <a:schemeClr val="tx2"/>
                </a:solidFill>
                <a:latin typeface="+mj-lt"/>
              </a:rPr>
              <a:t>sapere</a:t>
            </a:r>
            <a:endParaRPr lang="en-US" sz="4000" spc="2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251679" y="1755906"/>
            <a:ext cx="3384330" cy="4865610"/>
          </a:xfrm>
        </p:spPr>
        <p:txBody>
          <a:bodyPr vert="horz" lIns="91440" tIns="45720" rIns="91440" bIns="45720" rtlCol="0">
            <a:noAutofit/>
          </a:bodyPr>
          <a:lstStyle/>
          <a:p>
            <a:pPr indent="-228600" algn="just">
              <a:lnSpc>
                <a:spcPct val="110000"/>
              </a:lnSpc>
              <a:spcBef>
                <a:spcPts val="700"/>
              </a:spcBef>
            </a:pPr>
            <a:r>
              <a:rPr lang="it-IT" sz="2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Se si rimanesse sempre alla lettera: Socrate ha detto questo, Platone quest’altro, Aristotele </a:t>
            </a:r>
            <a:r>
              <a:rPr lang="it-IT" sz="20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quell’altro e </a:t>
            </a:r>
            <a:r>
              <a:rPr lang="it-IT" sz="2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così via, è probabile che non </a:t>
            </a:r>
            <a:r>
              <a:rPr lang="it-IT" sz="20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sarebbe mai esistita </a:t>
            </a:r>
            <a:r>
              <a:rPr lang="it-IT" sz="2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la filosofia, che è letteralmente </a:t>
            </a:r>
            <a:r>
              <a:rPr lang="it-IT" sz="20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amore per il sapere</a:t>
            </a:r>
            <a:r>
              <a:rPr lang="it-IT" sz="2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, ma si farebbe soltanto filologia, che significa invece </a:t>
            </a:r>
            <a:r>
              <a:rPr lang="it-IT" sz="20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amore per i testi</a:t>
            </a:r>
            <a:r>
              <a:rPr lang="it-IT" sz="2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. Con</a:t>
            </a:r>
            <a:r>
              <a:rPr lang="it-IT" sz="2000" b="1" i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r>
              <a:rPr lang="it-IT" sz="2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questo non è detto che un filologo non possa diventare filosofo; Nietzsche ne è un esempio, forse il più luminoso. 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41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cena mar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1" y="147145"/>
            <a:ext cx="10878206" cy="627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506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Scripta</a:t>
            </a:r>
            <a:r>
              <a:rPr lang="it-IT" dirty="0" smtClean="0"/>
              <a:t> volant, </a:t>
            </a:r>
            <a:r>
              <a:rPr lang="it-IT" dirty="0" err="1" smtClean="0"/>
              <a:t>verba</a:t>
            </a:r>
            <a:r>
              <a:rPr lang="it-IT" dirty="0" smtClean="0"/>
              <a:t> </a:t>
            </a:r>
            <a:r>
              <a:rPr lang="it-IT" dirty="0" err="1" smtClean="0"/>
              <a:t>manent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51678" y="2286001"/>
            <a:ext cx="10178322" cy="4104289"/>
          </a:xfrm>
        </p:spPr>
        <p:txBody>
          <a:bodyPr>
            <a:noAutofit/>
          </a:bodyPr>
          <a:lstStyle/>
          <a:p>
            <a:pPr algn="just"/>
            <a:r>
              <a:rPr lang="it-IT" sz="2200" dirty="0" smtClean="0"/>
              <a:t>Vi sembra formalmente corretto? Perché non l’ho messo fra virgolette? </a:t>
            </a:r>
          </a:p>
          <a:p>
            <a:pPr algn="just"/>
            <a:r>
              <a:rPr lang="it-IT" sz="2200" dirty="0" smtClean="0"/>
              <a:t>Semplice, ho rovesciato un comune modo di dire per introdurvi al pensiero del grande Platone, il filosofo più da Oscar e con più statuette all’attivo secondo me (anche secondo qualcun altro, tanti a dire il vero, uno dei quali di nome A. N. Whitehead ha detto che “la storia della filosofia non è che una serie di glosse a Platone”, condivido e sottoscrivo of </a:t>
            </a:r>
            <a:r>
              <a:rPr lang="it-IT" sz="2200" dirty="0" err="1" smtClean="0"/>
              <a:t>course</a:t>
            </a:r>
            <a:r>
              <a:rPr lang="it-IT" sz="2200" dirty="0" smtClean="0"/>
              <a:t>). Infatti in uno dei suoi Dialoghi più belli intitolato “Fedro”, nella parte dove si enuncia il mito di </a:t>
            </a:r>
            <a:r>
              <a:rPr lang="it-IT" sz="2200" dirty="0" err="1" smtClean="0"/>
              <a:t>Theuth</a:t>
            </a:r>
            <a:r>
              <a:rPr lang="it-IT" sz="2200" dirty="0" smtClean="0"/>
              <a:t> (divinità egizia della scrittura), Platone si schiera dalla parte dell’</a:t>
            </a:r>
            <a:r>
              <a:rPr lang="it-IT" sz="2200" b="1" dirty="0" smtClean="0"/>
              <a:t>oralità</a:t>
            </a:r>
            <a:r>
              <a:rPr lang="it-IT" sz="2200" dirty="0" smtClean="0"/>
              <a:t>. Estremizzando il discorso, arriva sino a sostenere che scrivere equivale a </a:t>
            </a:r>
            <a:r>
              <a:rPr lang="it-IT" sz="2200" b="1" dirty="0" smtClean="0"/>
              <a:t>dimenticare</a:t>
            </a:r>
            <a:r>
              <a:rPr lang="it-IT" sz="2200" dirty="0" smtClean="0"/>
              <a:t>.</a:t>
            </a:r>
          </a:p>
          <a:p>
            <a:pPr algn="just"/>
            <a:r>
              <a:rPr lang="it-IT" sz="2200" dirty="0" smtClean="0"/>
              <a:t>Quindi, la scrittura, anziché supportare la memoria, la </a:t>
            </a:r>
            <a:r>
              <a:rPr lang="it-IT" sz="2200" b="1" dirty="0" smtClean="0"/>
              <a:t>distrugge</a:t>
            </a:r>
            <a:r>
              <a:rPr lang="it-IT" sz="2200" dirty="0" smtClean="0"/>
              <a:t>. Bel problema</a:t>
            </a:r>
            <a:r>
              <a:rPr lang="mr-IN" sz="2200" dirty="0" smtClean="0"/>
              <a:t>…</a:t>
            </a:r>
            <a:r>
              <a:rPr lang="it-IT" sz="2200" dirty="0" smtClean="0"/>
              <a:t> 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140986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200" y="0"/>
            <a:ext cx="49272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76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perché è un problema?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Perché secondo Platone </a:t>
            </a:r>
            <a:r>
              <a:rPr lang="it-IT" dirty="0"/>
              <a:t>sapere </a:t>
            </a:r>
            <a:r>
              <a:rPr lang="it-IT" dirty="0" smtClean="0"/>
              <a:t>è essenzialmente </a:t>
            </a:r>
            <a:r>
              <a:rPr lang="it-IT" b="1" dirty="0" smtClean="0"/>
              <a:t>ricordare</a:t>
            </a:r>
            <a:r>
              <a:rPr lang="it-IT" dirty="0" smtClean="0"/>
              <a:t>.</a:t>
            </a:r>
          </a:p>
          <a:p>
            <a:r>
              <a:rPr lang="it-IT" dirty="0" smtClean="0"/>
              <a:t>Cosa esattamente? Ricordare la propria origine iperuranica. </a:t>
            </a:r>
          </a:p>
          <a:p>
            <a:r>
              <a:rPr lang="it-IT" dirty="0" smtClean="0"/>
              <a:t>Due sono i piani della realtà per lui: il mondo delle idee perfette (Iperuranio) e quello delle copie </a:t>
            </a:r>
            <a:r>
              <a:rPr lang="it-IT" dirty="0" smtClean="0"/>
              <a:t>imperfette (questo mondo).</a:t>
            </a:r>
            <a:endParaRPr lang="it-IT" dirty="0" smtClean="0"/>
          </a:p>
          <a:p>
            <a:r>
              <a:rPr lang="it-IT" dirty="0" smtClean="0"/>
              <a:t>Per Platone, infatti, prima di questo tavolo, questa penna, questa sedia preesiste l’idea </a:t>
            </a:r>
            <a:r>
              <a:rPr lang="it-IT" dirty="0" smtClean="0"/>
              <a:t>del </a:t>
            </a:r>
            <a:r>
              <a:rPr lang="it-IT" dirty="0" smtClean="0"/>
              <a:t>tavolo, della penna, della sedia, idea pura e perfetta della quale, appunto, questo tavolo, questa penna, questa sedia, non sono che copie imperfette.</a:t>
            </a:r>
          </a:p>
          <a:p>
            <a:r>
              <a:rPr lang="it-IT" dirty="0" smtClean="0"/>
              <a:t>Eccovi spiegato in pochi punti la </a:t>
            </a:r>
            <a:r>
              <a:rPr lang="it-IT" b="1" dirty="0" smtClean="0"/>
              <a:t>teoria delle idee</a:t>
            </a:r>
            <a:r>
              <a:rPr lang="it-IT" dirty="0" smtClean="0"/>
              <a:t> platonica.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2561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54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dialettica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4557814"/>
          </a:xfrm>
        </p:spPr>
        <p:txBody>
          <a:bodyPr>
            <a:noAutofit/>
          </a:bodyPr>
          <a:lstStyle/>
          <a:p>
            <a:pPr algn="just"/>
            <a:r>
              <a:rPr lang="it-IT" sz="2200" dirty="0" smtClean="0"/>
              <a:t>L’altra grande teorizzazione platonica è la dialettica. Termine, questo, che può – in un certo senso – venire usato come </a:t>
            </a:r>
            <a:r>
              <a:rPr lang="it-IT" sz="2200" b="1" dirty="0" smtClean="0"/>
              <a:t>sinonimo</a:t>
            </a:r>
            <a:r>
              <a:rPr lang="it-IT" sz="2200" dirty="0" smtClean="0"/>
              <a:t> di filosofia. </a:t>
            </a:r>
          </a:p>
          <a:p>
            <a:pPr algn="just"/>
            <a:r>
              <a:rPr lang="it-IT" sz="2200" dirty="0" smtClean="0"/>
              <a:t>Tutti i filosofi sono infatti dei dialettici. </a:t>
            </a:r>
          </a:p>
          <a:p>
            <a:pPr algn="just"/>
            <a:r>
              <a:rPr lang="it-IT" sz="2200" dirty="0" smtClean="0"/>
              <a:t>Al di là dei proclami che uno può fare: “Io sono platonico”, “Io aristotelico”, “Io stoico”, “Io epicureo”, eccetera, si è accomunati tutti, indistintamente, da una peculiarità: </a:t>
            </a:r>
            <a:r>
              <a:rPr lang="it-IT" sz="2200" b="1" dirty="0" smtClean="0"/>
              <a:t>essere dialettici</a:t>
            </a:r>
            <a:r>
              <a:rPr lang="it-IT" sz="2200" dirty="0" smtClean="0"/>
              <a:t>. </a:t>
            </a:r>
          </a:p>
          <a:p>
            <a:pPr algn="just"/>
            <a:r>
              <a:rPr lang="it-IT" sz="2200" dirty="0" smtClean="0"/>
              <a:t>La dialettica è il modo di essere più proprio della filosofia, dialettico è il suo </a:t>
            </a:r>
            <a:r>
              <a:rPr lang="it-IT" sz="2200" u="sng" dirty="0" smtClean="0"/>
              <a:t>metodo</a:t>
            </a:r>
            <a:r>
              <a:rPr lang="it-IT" sz="2200" dirty="0" smtClean="0"/>
              <a:t>, dialettico è il suo </a:t>
            </a:r>
            <a:r>
              <a:rPr lang="it-IT" sz="2200" u="sng" dirty="0" smtClean="0"/>
              <a:t>messaggio</a:t>
            </a:r>
            <a:r>
              <a:rPr lang="it-IT" sz="2200" dirty="0" smtClean="0"/>
              <a:t> più profondo.</a:t>
            </a:r>
          </a:p>
          <a:p>
            <a:pPr algn="just"/>
            <a:r>
              <a:rPr lang="it-IT" sz="2200" dirty="0" smtClean="0"/>
              <a:t>E che cos’è la dialettica se non una “smania di unione” (p. 82), un voler unificare laddove altri, non dialettici, vorrebbero dividere? È trovare </a:t>
            </a:r>
            <a:r>
              <a:rPr lang="it-IT" sz="2200" b="1" dirty="0" smtClean="0"/>
              <a:t>l’unità nella molteplicità</a:t>
            </a:r>
            <a:r>
              <a:rPr lang="it-IT" sz="2200" dirty="0" smtClean="0"/>
              <a:t>.  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104938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910" y="336331"/>
            <a:ext cx="10857187" cy="612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79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politica è dialettica, L’amore è dialettica, tutto è dialettica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51678" y="2286001"/>
            <a:ext cx="10178322" cy="4146330"/>
          </a:xfrm>
        </p:spPr>
        <p:txBody>
          <a:bodyPr>
            <a:noAutofit/>
          </a:bodyPr>
          <a:lstStyle/>
          <a:p>
            <a:pPr algn="just"/>
            <a:r>
              <a:rPr lang="it-IT" sz="2200" dirty="0" smtClean="0"/>
              <a:t>“Pensare alla politica, ma anche all’amore stesso, senza l’arte dialettica sarebbe impossibile, poiché è solo con il metodo dialettico che si superano gli ostacoli che la vita ci frappone davanti” (p. 82). O se non si può </a:t>
            </a:r>
            <a:r>
              <a:rPr lang="it-IT" sz="2200" dirty="0" smtClean="0"/>
              <a:t>superarli</a:t>
            </a:r>
            <a:r>
              <a:rPr lang="it-IT" sz="2200" dirty="0" smtClean="0"/>
              <a:t>, quanto meno, grazie al potere conciliatorio della dialettica, si riesce a conviverci e accettare la sorte come Socrate la morte: </a:t>
            </a:r>
            <a:r>
              <a:rPr lang="it-IT" sz="2200" b="1" dirty="0" smtClean="0"/>
              <a:t>con serenità</a:t>
            </a:r>
            <a:r>
              <a:rPr lang="it-IT" sz="2200" dirty="0" smtClean="0"/>
              <a:t>.   </a:t>
            </a:r>
          </a:p>
          <a:p>
            <a:pPr algn="just"/>
            <a:r>
              <a:rPr lang="it-IT" sz="2200" dirty="0" smtClean="0"/>
              <a:t>“La dialettica” è “lo strumento migliore per cogliere l’essenza, ovvero: ciò che </a:t>
            </a:r>
            <a:r>
              <a:rPr lang="it-IT" sz="2200" i="1" dirty="0" smtClean="0"/>
              <a:t>sta sotto</a:t>
            </a:r>
            <a:r>
              <a:rPr lang="it-IT" sz="2200" dirty="0" smtClean="0"/>
              <a:t>. A che cosa? Al velo dell’apparenza” (p. 78). Più di tutto Platone (e io con lui) è </a:t>
            </a:r>
            <a:r>
              <a:rPr lang="it-IT" sz="2200" u="sng" dirty="0" smtClean="0"/>
              <a:t>nemico dell’apparenza</a:t>
            </a:r>
            <a:r>
              <a:rPr lang="it-IT" sz="2200" dirty="0" smtClean="0"/>
              <a:t>, che è </a:t>
            </a:r>
            <a:r>
              <a:rPr lang="it-IT" sz="2200" u="sng" dirty="0" smtClean="0"/>
              <a:t>falsa conoscenza</a:t>
            </a:r>
            <a:r>
              <a:rPr lang="it-IT" sz="2200" dirty="0" smtClean="0"/>
              <a:t>. Oltretutto l’apparire è l’opposto dell’essere. E la filosofia è anche – e soprattutto secondo me – </a:t>
            </a:r>
            <a:r>
              <a:rPr lang="it-IT" sz="2200" b="1" dirty="0" smtClean="0"/>
              <a:t>ontologia</a:t>
            </a:r>
            <a:r>
              <a:rPr lang="it-IT" sz="2200" dirty="0" smtClean="0"/>
              <a:t>.</a:t>
            </a:r>
          </a:p>
          <a:p>
            <a:pPr algn="just"/>
            <a:r>
              <a:rPr lang="it-IT" sz="2200" dirty="0" smtClean="0"/>
              <a:t>Che </a:t>
            </a:r>
            <a:r>
              <a:rPr lang="it-IT" sz="2200" dirty="0" smtClean="0"/>
              <a:t>roba è</a:t>
            </a:r>
            <a:r>
              <a:rPr lang="it-IT" sz="2200" dirty="0" smtClean="0"/>
              <a:t>? Una parolaccia? No, l’ontologia non è altro che la </a:t>
            </a:r>
            <a:r>
              <a:rPr lang="it-IT" sz="2200" b="1" dirty="0" smtClean="0"/>
              <a:t>scienza dell’essere</a:t>
            </a:r>
            <a:r>
              <a:rPr lang="it-IT" sz="2200" dirty="0" smtClean="0"/>
              <a:t>.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4126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effectLst/>
        </p:spPr>
      </p:sp>
      <p:sp>
        <p:nvSpPr>
          <p:cNvPr id="8" name="Freeform 6" title="Left scallop edge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9" name="Rectangle 8" title="right edge border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" b="1"/>
          <a:stretch/>
        </p:blipFill>
        <p:spPr>
          <a:xfrm>
            <a:off x="20" y="-1"/>
            <a:ext cx="12191980" cy="6864691"/>
          </a:xfrm>
          <a:prstGeom prst="rect">
            <a:avLst/>
          </a:prstGeom>
        </p:spPr>
      </p:pic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alpha val="8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Freeform 6" title="scalloped circle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478212" y="650367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tx2">
              <a:alpha val="5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 title="right edge border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321" y="-2"/>
            <a:ext cx="283464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1005178" y="382385"/>
            <a:ext cx="10178322" cy="149213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100" spc="200" dirty="0" smtClean="0">
                <a:solidFill>
                  <a:schemeClr val="bg2"/>
                </a:solidFill>
                <a:latin typeface="+mj-lt"/>
              </a:rPr>
              <a:t>La </a:t>
            </a:r>
            <a:r>
              <a:rPr lang="en-US" sz="5100" spc="200" dirty="0" err="1" smtClean="0">
                <a:solidFill>
                  <a:schemeClr val="bg2"/>
                </a:solidFill>
                <a:latin typeface="+mj-lt"/>
              </a:rPr>
              <a:t>forza</a:t>
            </a:r>
            <a:r>
              <a:rPr lang="en-US" sz="5100" spc="200" dirty="0" smtClean="0">
                <a:solidFill>
                  <a:schemeClr val="bg2"/>
                </a:solidFill>
                <a:latin typeface="+mj-lt"/>
              </a:rPr>
              <a:t> </a:t>
            </a:r>
            <a:r>
              <a:rPr lang="en-US" sz="5100" spc="200" dirty="0" err="1" smtClean="0">
                <a:solidFill>
                  <a:schemeClr val="bg2"/>
                </a:solidFill>
                <a:latin typeface="+mj-lt"/>
              </a:rPr>
              <a:t>cosmica</a:t>
            </a:r>
            <a:r>
              <a:rPr lang="en-US" sz="5100" spc="200" dirty="0" smtClean="0">
                <a:solidFill>
                  <a:schemeClr val="bg2"/>
                </a:solidFill>
                <a:latin typeface="+mj-lt"/>
              </a:rPr>
              <a:t>: </a:t>
            </a:r>
            <a:r>
              <a:rPr lang="en-US" sz="5100" spc="200" dirty="0" err="1" smtClean="0">
                <a:solidFill>
                  <a:schemeClr val="bg2"/>
                </a:solidFill>
                <a:latin typeface="+mj-lt"/>
              </a:rPr>
              <a:t>l’eros</a:t>
            </a:r>
            <a:endParaRPr lang="en-US" sz="5100" spc="2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05178" y="2142499"/>
            <a:ext cx="10178322" cy="4571999"/>
          </a:xfrm>
        </p:spPr>
        <p:txBody>
          <a:bodyPr vert="horz" lIns="91440" tIns="45720" rIns="91440" bIns="45720" rtlCol="0">
            <a:noAutofit/>
          </a:bodyPr>
          <a:lstStyle/>
          <a:p>
            <a:pPr marL="57150" indent="-285750" algn="just">
              <a:lnSpc>
                <a:spcPct val="110000"/>
              </a:lnSpc>
              <a:spcBef>
                <a:spcPts val="700"/>
              </a:spcBef>
              <a:buFont typeface="Arial" charset="0"/>
              <a:buChar char="•"/>
            </a:pPr>
            <a:r>
              <a:rPr lang="en-US" sz="2000" dirty="0" err="1" smtClean="0"/>
              <a:t>Sapevate</a:t>
            </a:r>
            <a:r>
              <a:rPr lang="en-US" sz="2000" dirty="0" smtClean="0"/>
              <a:t> </a:t>
            </a:r>
            <a:r>
              <a:rPr lang="en-US" sz="2000" dirty="0" err="1" smtClean="0"/>
              <a:t>che</a:t>
            </a:r>
            <a:r>
              <a:rPr lang="en-US" sz="2000" dirty="0" smtClean="0"/>
              <a:t> Dante (Alighieri of course) </a:t>
            </a:r>
            <a:r>
              <a:rPr lang="en-US" sz="2000" dirty="0" err="1" smtClean="0"/>
              <a:t>è</a:t>
            </a:r>
            <a:r>
              <a:rPr lang="en-US" sz="2000" dirty="0" smtClean="0"/>
              <a:t> un </a:t>
            </a:r>
            <a:r>
              <a:rPr lang="en-US" sz="2000" dirty="0" err="1" smtClean="0"/>
              <a:t>platonico</a:t>
            </a:r>
            <a:r>
              <a:rPr lang="en-US" sz="2000" dirty="0" smtClean="0"/>
              <a:t>? Be’, </a:t>
            </a:r>
            <a:r>
              <a:rPr lang="en-US" sz="2000" b="1" dirty="0" err="1" smtClean="0"/>
              <a:t>sapevatevelo</a:t>
            </a:r>
            <a:r>
              <a:rPr lang="en-US" sz="2000" dirty="0" smtClean="0"/>
              <a:t>, come </a:t>
            </a:r>
            <a:r>
              <a:rPr lang="en-US" sz="2000" dirty="0" err="1" smtClean="0"/>
              <a:t>direbbe</a:t>
            </a:r>
            <a:r>
              <a:rPr lang="en-US" sz="2000" dirty="0" smtClean="0"/>
              <a:t> </a:t>
            </a:r>
            <a:r>
              <a:rPr lang="en-US" sz="2000" dirty="0" err="1" smtClean="0"/>
              <a:t>uno</a:t>
            </a:r>
            <a:r>
              <a:rPr lang="en-US" sz="2000" dirty="0" smtClean="0"/>
              <a:t> </a:t>
            </a:r>
            <a:r>
              <a:rPr lang="en-US" sz="2000" dirty="0" err="1" smtClean="0"/>
              <a:t>dei</a:t>
            </a:r>
            <a:r>
              <a:rPr lang="en-US" sz="2000" dirty="0" smtClean="0"/>
              <a:t> </a:t>
            </a:r>
            <a:r>
              <a:rPr lang="en-US" sz="2000" dirty="0" err="1" smtClean="0"/>
              <a:t>personaggi</a:t>
            </a:r>
            <a:r>
              <a:rPr lang="en-US" sz="2000" dirty="0" smtClean="0"/>
              <a:t> di </a:t>
            </a:r>
            <a:r>
              <a:rPr lang="en-US" sz="2000" dirty="0" err="1" smtClean="0"/>
              <a:t>Corrado</a:t>
            </a:r>
            <a:r>
              <a:rPr lang="en-US" sz="2000" dirty="0" smtClean="0"/>
              <a:t> </a:t>
            </a:r>
            <a:r>
              <a:rPr lang="en-US" sz="2000" dirty="0" err="1" smtClean="0"/>
              <a:t>Guzzanti</a:t>
            </a:r>
            <a:r>
              <a:rPr lang="en-US" sz="2000" dirty="0" smtClean="0"/>
              <a:t>.</a:t>
            </a:r>
          </a:p>
          <a:p>
            <a:pPr marL="57150" indent="-285750" algn="just">
              <a:lnSpc>
                <a:spcPct val="110000"/>
              </a:lnSpc>
              <a:spcBef>
                <a:spcPts val="700"/>
              </a:spcBef>
              <a:buFont typeface="Arial" charset="0"/>
              <a:buChar char="•"/>
            </a:pPr>
            <a:r>
              <a:rPr lang="en-US" sz="2000" dirty="0" err="1" smtClean="0"/>
              <a:t>L’amore</a:t>
            </a:r>
            <a:r>
              <a:rPr lang="en-US" sz="2000" dirty="0" smtClean="0"/>
              <a:t> </a:t>
            </a:r>
            <a:r>
              <a:rPr lang="en-US" sz="2000" dirty="0" err="1" smtClean="0"/>
              <a:t>è</a:t>
            </a:r>
            <a:r>
              <a:rPr lang="en-US" sz="2000" dirty="0" smtClean="0"/>
              <a:t> la </a:t>
            </a:r>
            <a:r>
              <a:rPr lang="en-US" sz="2000" dirty="0" err="1" smtClean="0"/>
              <a:t>più</a:t>
            </a:r>
            <a:r>
              <a:rPr lang="en-US" sz="2000" dirty="0" smtClean="0"/>
              <a:t> </a:t>
            </a:r>
            <a:r>
              <a:rPr lang="en-US" sz="2000" dirty="0" err="1" smtClean="0"/>
              <a:t>grande</a:t>
            </a:r>
            <a:r>
              <a:rPr lang="en-US" sz="2000" dirty="0" smtClean="0"/>
              <a:t> </a:t>
            </a:r>
            <a:r>
              <a:rPr lang="en-US" sz="2000" b="1" dirty="0" err="1" smtClean="0"/>
              <a:t>forza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cosmica</a:t>
            </a:r>
            <a:r>
              <a:rPr lang="en-US" sz="2000" dirty="0" smtClean="0"/>
              <a:t>. Se </a:t>
            </a:r>
            <a:r>
              <a:rPr lang="en-US" sz="2000" dirty="0" err="1" smtClean="0"/>
              <a:t>sia</a:t>
            </a:r>
            <a:r>
              <a:rPr lang="en-US" sz="2000" dirty="0" smtClean="0"/>
              <a:t> o non </a:t>
            </a:r>
            <a:r>
              <a:rPr lang="en-US" sz="2000" dirty="0" err="1" smtClean="0"/>
              <a:t>sia</a:t>
            </a:r>
            <a:r>
              <a:rPr lang="en-US" sz="2000" dirty="0" smtClean="0"/>
              <a:t> </a:t>
            </a:r>
            <a:r>
              <a:rPr lang="en-US" sz="2000" dirty="0" err="1" smtClean="0"/>
              <a:t>più</a:t>
            </a:r>
            <a:r>
              <a:rPr lang="en-US" sz="2000" dirty="0" smtClean="0"/>
              <a:t> forte </a:t>
            </a:r>
            <a:r>
              <a:rPr lang="en-US" sz="2000" dirty="0" err="1" smtClean="0"/>
              <a:t>della</a:t>
            </a:r>
            <a:r>
              <a:rPr lang="en-US" sz="2000" dirty="0" smtClean="0"/>
              <a:t> </a:t>
            </a:r>
            <a:r>
              <a:rPr lang="en-US" sz="2000" dirty="0" err="1" smtClean="0"/>
              <a:t>morte</a:t>
            </a:r>
            <a:r>
              <a:rPr lang="en-US" sz="2000" dirty="0" smtClean="0"/>
              <a:t>, non </a:t>
            </a:r>
            <a:r>
              <a:rPr lang="en-US" sz="2000" dirty="0" err="1" smtClean="0"/>
              <a:t>sta</a:t>
            </a:r>
            <a:r>
              <a:rPr lang="en-US" sz="2000" dirty="0" smtClean="0"/>
              <a:t> a me </a:t>
            </a:r>
            <a:r>
              <a:rPr lang="en-US" sz="2000" dirty="0" err="1" smtClean="0"/>
              <a:t>dirlo</a:t>
            </a:r>
            <a:r>
              <a:rPr lang="en-US" sz="2000" dirty="0" smtClean="0"/>
              <a:t>. Le </a:t>
            </a:r>
            <a:r>
              <a:rPr lang="en-US" sz="2000" dirty="0" err="1" smtClean="0"/>
              <a:t>Sacre</a:t>
            </a:r>
            <a:r>
              <a:rPr lang="en-US" sz="2000" dirty="0" smtClean="0"/>
              <a:t> </a:t>
            </a:r>
            <a:r>
              <a:rPr lang="en-US" sz="2000" dirty="0" err="1" smtClean="0"/>
              <a:t>Scritture</a:t>
            </a:r>
            <a:r>
              <a:rPr lang="en-US" sz="2000" dirty="0" smtClean="0"/>
              <a:t> </a:t>
            </a:r>
            <a:r>
              <a:rPr lang="en-US" sz="2000" dirty="0" err="1" smtClean="0"/>
              <a:t>dicono</a:t>
            </a:r>
            <a:r>
              <a:rPr lang="en-US" sz="2000" dirty="0" smtClean="0"/>
              <a:t> di </a:t>
            </a:r>
            <a:r>
              <a:rPr lang="en-US" sz="2000" dirty="0" err="1" smtClean="0"/>
              <a:t>sì</a:t>
            </a:r>
            <a:r>
              <a:rPr lang="en-US" sz="2000" dirty="0" smtClean="0"/>
              <a:t>. Da </a:t>
            </a:r>
            <a:r>
              <a:rPr lang="en-US" sz="2000" dirty="0" err="1" smtClean="0"/>
              <a:t>credente</a:t>
            </a:r>
            <a:r>
              <a:rPr lang="en-US" sz="2000" dirty="0" smtClean="0"/>
              <a:t> (</a:t>
            </a:r>
            <a:r>
              <a:rPr lang="en-US" sz="2000" dirty="0" err="1" smtClean="0"/>
              <a:t>seppure</a:t>
            </a:r>
            <a:r>
              <a:rPr lang="en-US" sz="2000" dirty="0" smtClean="0"/>
              <a:t> </a:t>
            </a:r>
            <a:r>
              <a:rPr lang="en-US" sz="2000" dirty="0" err="1" smtClean="0"/>
              <a:t>poco</a:t>
            </a:r>
            <a:r>
              <a:rPr lang="en-US" sz="2000" dirty="0" smtClean="0"/>
              <a:t> </a:t>
            </a:r>
            <a:r>
              <a:rPr lang="en-US" sz="2000" dirty="0" err="1" smtClean="0"/>
              <a:t>praticante</a:t>
            </a:r>
            <a:r>
              <a:rPr lang="en-US" sz="2000" dirty="0" smtClean="0"/>
              <a:t>) ci credo. </a:t>
            </a:r>
            <a:r>
              <a:rPr lang="en-US" sz="2000" dirty="0" err="1" smtClean="0"/>
              <a:t>Voi</a:t>
            </a:r>
            <a:r>
              <a:rPr lang="en-US" sz="2000" dirty="0" smtClean="0"/>
              <a:t> fate come </a:t>
            </a:r>
            <a:r>
              <a:rPr lang="en-US" sz="2000" dirty="0" err="1" smtClean="0"/>
              <a:t>credete</a:t>
            </a:r>
            <a:r>
              <a:rPr lang="en-US" sz="2000" dirty="0" smtClean="0"/>
              <a:t> (secondo </a:t>
            </a:r>
            <a:r>
              <a:rPr lang="en-US" sz="2000" dirty="0" err="1" smtClean="0"/>
              <a:t>coscienza</a:t>
            </a:r>
            <a:r>
              <a:rPr lang="en-US" sz="2000" dirty="0" smtClean="0"/>
              <a:t>). </a:t>
            </a:r>
          </a:p>
          <a:p>
            <a:pPr marL="57150" indent="-285750" algn="just">
              <a:lnSpc>
                <a:spcPct val="110000"/>
              </a:lnSpc>
              <a:spcBef>
                <a:spcPts val="700"/>
              </a:spcBef>
              <a:buFont typeface="Arial" charset="0"/>
              <a:buChar char="•"/>
            </a:pPr>
            <a:r>
              <a:rPr lang="en-US" sz="2000" dirty="0" err="1" smtClean="0"/>
              <a:t>Quel</a:t>
            </a:r>
            <a:r>
              <a:rPr lang="en-US" sz="2000" dirty="0" smtClean="0"/>
              <a:t> </a:t>
            </a:r>
            <a:r>
              <a:rPr lang="en-US" sz="2000" dirty="0" err="1" smtClean="0"/>
              <a:t>che</a:t>
            </a:r>
            <a:r>
              <a:rPr lang="en-US" sz="2000" dirty="0" smtClean="0"/>
              <a:t> </a:t>
            </a:r>
            <a:r>
              <a:rPr lang="en-US" sz="2000" dirty="0" err="1" smtClean="0"/>
              <a:t>è</a:t>
            </a:r>
            <a:r>
              <a:rPr lang="en-US" sz="2000" dirty="0" smtClean="0"/>
              <a:t> </a:t>
            </a:r>
            <a:r>
              <a:rPr lang="en-US" sz="2000" dirty="0" err="1" smtClean="0"/>
              <a:t>certo</a:t>
            </a:r>
            <a:r>
              <a:rPr lang="en-US" sz="2000" dirty="0" smtClean="0"/>
              <a:t> </a:t>
            </a:r>
            <a:r>
              <a:rPr lang="en-US" sz="2000" dirty="0" err="1" smtClean="0"/>
              <a:t>è</a:t>
            </a:r>
            <a:r>
              <a:rPr lang="en-US" sz="2000" dirty="0" smtClean="0"/>
              <a:t> </a:t>
            </a:r>
            <a:r>
              <a:rPr lang="en-US" sz="2000" dirty="0" err="1" smtClean="0"/>
              <a:t>che</a:t>
            </a:r>
            <a:r>
              <a:rPr lang="en-US" sz="2000" dirty="0" smtClean="0"/>
              <a:t> “</a:t>
            </a:r>
            <a:r>
              <a:rPr lang="en-US" sz="2000" dirty="0" err="1" smtClean="0"/>
              <a:t>l’Eros</a:t>
            </a:r>
            <a:r>
              <a:rPr lang="en-US" sz="2000" dirty="0" smtClean="0"/>
              <a:t> </a:t>
            </a:r>
            <a:r>
              <a:rPr lang="en-US" sz="2000" dirty="0" err="1" smtClean="0"/>
              <a:t>platonico</a:t>
            </a:r>
            <a:r>
              <a:rPr lang="en-US" sz="2000" dirty="0" smtClean="0"/>
              <a:t> ha due </a:t>
            </a:r>
            <a:r>
              <a:rPr lang="en-US" sz="2000" dirty="0" err="1" smtClean="0"/>
              <a:t>vocazioni</a:t>
            </a:r>
            <a:r>
              <a:rPr lang="en-US" sz="2000" dirty="0" smtClean="0"/>
              <a:t>: </a:t>
            </a:r>
            <a:r>
              <a:rPr lang="en-US" sz="2000" dirty="0" err="1" smtClean="0"/>
              <a:t>una</a:t>
            </a:r>
            <a:r>
              <a:rPr lang="en-US" sz="2000" dirty="0" smtClean="0"/>
              <a:t> per la </a:t>
            </a:r>
            <a:r>
              <a:rPr lang="en-US" sz="2000" dirty="0" err="1" smtClean="0"/>
              <a:t>politica</a:t>
            </a:r>
            <a:r>
              <a:rPr lang="en-US" sz="2000" dirty="0" smtClean="0"/>
              <a:t> e </a:t>
            </a:r>
            <a:r>
              <a:rPr lang="en-US" sz="2000" dirty="0" err="1" smtClean="0"/>
              <a:t>un’altra</a:t>
            </a:r>
            <a:r>
              <a:rPr lang="en-US" sz="2000" dirty="0" smtClean="0"/>
              <a:t> per </a:t>
            </a:r>
            <a:r>
              <a:rPr lang="en-US" sz="2000" dirty="0" err="1" smtClean="0"/>
              <a:t>l’amore</a:t>
            </a:r>
            <a:r>
              <a:rPr lang="en-US" sz="2000" dirty="0" smtClean="0"/>
              <a:t>”. </a:t>
            </a:r>
          </a:p>
          <a:p>
            <a:pPr marL="57150" indent="-285750" algn="just">
              <a:lnSpc>
                <a:spcPct val="110000"/>
              </a:lnSpc>
              <a:spcBef>
                <a:spcPts val="700"/>
              </a:spcBef>
              <a:buFont typeface="Arial" charset="0"/>
              <a:buChar char="•"/>
            </a:pPr>
            <a:r>
              <a:rPr lang="en-US" sz="2000" dirty="0" smtClean="0"/>
              <a:t>O </a:t>
            </a:r>
            <a:r>
              <a:rPr lang="en-US" sz="2000" dirty="0" err="1" smtClean="0"/>
              <a:t>ancor</a:t>
            </a:r>
            <a:r>
              <a:rPr lang="en-US" sz="2000" dirty="0" smtClean="0"/>
              <a:t> </a:t>
            </a:r>
            <a:r>
              <a:rPr lang="en-US" sz="2000" dirty="0" err="1" smtClean="0"/>
              <a:t>meglio</a:t>
            </a:r>
            <a:r>
              <a:rPr lang="en-US" sz="2000" dirty="0" smtClean="0"/>
              <a:t>: ha </a:t>
            </a:r>
            <a:r>
              <a:rPr lang="en-US" sz="2000" dirty="0" err="1" smtClean="0"/>
              <a:t>sia</a:t>
            </a:r>
            <a:r>
              <a:rPr lang="en-US" sz="2000" dirty="0" smtClean="0"/>
              <a:t> </a:t>
            </a:r>
            <a:r>
              <a:rPr lang="en-US" sz="2000" dirty="0" err="1" smtClean="0"/>
              <a:t>una</a:t>
            </a:r>
            <a:r>
              <a:rPr lang="en-US" sz="2000" dirty="0" smtClean="0"/>
              <a:t> </a:t>
            </a:r>
            <a:r>
              <a:rPr lang="en-US" sz="2000" dirty="0" err="1" smtClean="0"/>
              <a:t>vocazione-declinazione</a:t>
            </a:r>
            <a:r>
              <a:rPr lang="en-US" sz="2000" dirty="0" smtClean="0"/>
              <a:t> </a:t>
            </a:r>
            <a:r>
              <a:rPr lang="en-US" sz="2000" b="1" dirty="0" err="1" smtClean="0"/>
              <a:t>pubblica</a:t>
            </a:r>
            <a:r>
              <a:rPr lang="en-US" sz="2000" dirty="0" smtClean="0"/>
              <a:t> e </a:t>
            </a:r>
            <a:r>
              <a:rPr lang="en-US" sz="2000" dirty="0" err="1" smtClean="0"/>
              <a:t>un’altra</a:t>
            </a:r>
            <a:r>
              <a:rPr lang="en-US" sz="2000" dirty="0" smtClean="0"/>
              <a:t> </a:t>
            </a:r>
            <a:r>
              <a:rPr lang="en-US" sz="2000" b="1" dirty="0" err="1" smtClean="0"/>
              <a:t>privata</a:t>
            </a:r>
            <a:r>
              <a:rPr lang="en-US" sz="2000" dirty="0" smtClean="0"/>
              <a:t>. </a:t>
            </a:r>
          </a:p>
          <a:p>
            <a:pPr marL="57150" indent="-285750" algn="just">
              <a:lnSpc>
                <a:spcPct val="110000"/>
              </a:lnSpc>
              <a:spcBef>
                <a:spcPts val="700"/>
              </a:spcBef>
              <a:buFont typeface="Arial" charset="0"/>
              <a:buChar char="•"/>
            </a:pPr>
            <a:r>
              <a:rPr lang="en-US" sz="2000" dirty="0" smtClean="0"/>
              <a:t>Il politico </a:t>
            </a:r>
            <a:r>
              <a:rPr lang="en-US" sz="2000" dirty="0" err="1" smtClean="0"/>
              <a:t>ama</a:t>
            </a:r>
            <a:r>
              <a:rPr lang="en-US" sz="2000" dirty="0" smtClean="0"/>
              <a:t> la </a:t>
            </a:r>
            <a:r>
              <a:rPr lang="en-US" sz="2000" dirty="0" err="1" smtClean="0"/>
              <a:t>sua</a:t>
            </a:r>
            <a:r>
              <a:rPr lang="en-US" sz="2000" dirty="0" smtClean="0"/>
              <a:t> </a:t>
            </a:r>
            <a:r>
              <a:rPr lang="en-US" sz="2000" dirty="0" err="1" smtClean="0"/>
              <a:t>città</a:t>
            </a:r>
            <a:r>
              <a:rPr lang="en-US" sz="2000" dirty="0" smtClean="0"/>
              <a:t> e </a:t>
            </a:r>
            <a:r>
              <a:rPr lang="en-US" sz="2000" dirty="0" err="1" smtClean="0"/>
              <a:t>si</a:t>
            </a:r>
            <a:r>
              <a:rPr lang="en-US" sz="2000" dirty="0" smtClean="0"/>
              <a:t> candida non per </a:t>
            </a:r>
            <a:r>
              <a:rPr lang="en-US" sz="2000" dirty="0" err="1" smtClean="0"/>
              <a:t>salvaguardare</a:t>
            </a:r>
            <a:r>
              <a:rPr lang="en-US" sz="2000" dirty="0" smtClean="0"/>
              <a:t> </a:t>
            </a:r>
            <a:r>
              <a:rPr lang="en-US" sz="2000" dirty="0" err="1" smtClean="0"/>
              <a:t>gli</a:t>
            </a:r>
            <a:r>
              <a:rPr lang="en-US" sz="2000" dirty="0" smtClean="0"/>
              <a:t> </a:t>
            </a:r>
            <a:r>
              <a:rPr lang="en-US" sz="2000" dirty="0" err="1" smtClean="0"/>
              <a:t>interessi</a:t>
            </a:r>
            <a:r>
              <a:rPr lang="en-US" sz="2000" dirty="0" smtClean="0"/>
              <a:t> </a:t>
            </a:r>
            <a:r>
              <a:rPr lang="en-US" sz="2000" dirty="0" err="1" smtClean="0"/>
              <a:t>personali</a:t>
            </a:r>
            <a:r>
              <a:rPr lang="en-US" sz="2000" dirty="0" smtClean="0"/>
              <a:t>. O </a:t>
            </a:r>
            <a:r>
              <a:rPr lang="en-US" sz="2000" dirty="0" err="1" smtClean="0"/>
              <a:t>almeno</a:t>
            </a:r>
            <a:r>
              <a:rPr lang="en-US" sz="2000" dirty="0" smtClean="0"/>
              <a:t>, </a:t>
            </a:r>
            <a:r>
              <a:rPr lang="en-US" sz="2000" dirty="0" err="1" smtClean="0"/>
              <a:t>questo</a:t>
            </a:r>
            <a:r>
              <a:rPr lang="en-US" sz="2000" dirty="0" smtClean="0"/>
              <a:t> </a:t>
            </a:r>
            <a:r>
              <a:rPr lang="en-US" sz="2000" dirty="0" err="1" smtClean="0"/>
              <a:t>è</a:t>
            </a:r>
            <a:r>
              <a:rPr lang="en-US" sz="2000" dirty="0" smtClean="0"/>
              <a:t> </a:t>
            </a:r>
            <a:r>
              <a:rPr lang="en-US" sz="2000" dirty="0" err="1" smtClean="0"/>
              <a:t>ciò</a:t>
            </a:r>
            <a:r>
              <a:rPr lang="en-US" sz="2000" dirty="0" smtClean="0"/>
              <a:t> </a:t>
            </a:r>
            <a:r>
              <a:rPr lang="en-US" sz="2000" dirty="0" err="1" smtClean="0"/>
              <a:t>che</a:t>
            </a:r>
            <a:r>
              <a:rPr lang="en-US" sz="2000" dirty="0" smtClean="0"/>
              <a:t> fa di un politico un </a:t>
            </a:r>
            <a:r>
              <a:rPr lang="en-US" sz="2000" b="1" dirty="0" err="1" smtClean="0"/>
              <a:t>buon</a:t>
            </a:r>
            <a:r>
              <a:rPr lang="en-US" sz="2000" b="1" dirty="0" smtClean="0"/>
              <a:t> politico</a:t>
            </a:r>
            <a:r>
              <a:rPr lang="en-US" sz="2000" dirty="0" smtClean="0"/>
              <a:t>. </a:t>
            </a:r>
          </a:p>
          <a:p>
            <a:pPr marL="57150" indent="-285750" algn="just">
              <a:lnSpc>
                <a:spcPct val="110000"/>
              </a:lnSpc>
              <a:spcBef>
                <a:spcPts val="700"/>
              </a:spcBef>
              <a:buFont typeface="Arial" charset="0"/>
              <a:buChar char="•"/>
            </a:pPr>
            <a:r>
              <a:rPr lang="en-US" sz="2000" dirty="0" smtClean="0"/>
              <a:t>Chi </a:t>
            </a:r>
            <a:r>
              <a:rPr lang="en-US" sz="2000" dirty="0" err="1" smtClean="0"/>
              <a:t>ama</a:t>
            </a:r>
            <a:r>
              <a:rPr lang="en-US" sz="2000" dirty="0" smtClean="0"/>
              <a:t> </a:t>
            </a:r>
            <a:r>
              <a:rPr lang="en-US" sz="2000" dirty="0" err="1" smtClean="0"/>
              <a:t>una</a:t>
            </a:r>
            <a:r>
              <a:rPr lang="en-US" sz="2000" dirty="0" smtClean="0"/>
              <a:t> persona, </a:t>
            </a:r>
            <a:r>
              <a:rPr lang="en-US" sz="2000" dirty="0" err="1" smtClean="0"/>
              <a:t>invece</a:t>
            </a:r>
            <a:r>
              <a:rPr lang="en-US" sz="2000" dirty="0" smtClean="0"/>
              <a:t>, la </a:t>
            </a:r>
            <a:r>
              <a:rPr lang="en-US" sz="2000" dirty="0" err="1" smtClean="0"/>
              <a:t>ama</a:t>
            </a:r>
            <a:r>
              <a:rPr lang="en-US" sz="2000" dirty="0" smtClean="0"/>
              <a:t> </a:t>
            </a:r>
            <a:r>
              <a:rPr lang="en-US" sz="2000" dirty="0" err="1" smtClean="0"/>
              <a:t>perché</a:t>
            </a:r>
            <a:r>
              <a:rPr lang="en-US" sz="2000" dirty="0" smtClean="0"/>
              <a:t> non </a:t>
            </a:r>
            <a:r>
              <a:rPr lang="en-US" sz="2000" dirty="0" err="1" smtClean="0"/>
              <a:t>potrebbe</a:t>
            </a:r>
            <a:r>
              <a:rPr lang="en-US" sz="2000" dirty="0" smtClean="0"/>
              <a:t> </a:t>
            </a:r>
            <a:r>
              <a:rPr lang="en-US" sz="2000" dirty="0" err="1" smtClean="0"/>
              <a:t>vivere</a:t>
            </a:r>
            <a:r>
              <a:rPr lang="en-US" sz="2000" dirty="0" smtClean="0"/>
              <a:t> </a:t>
            </a:r>
            <a:r>
              <a:rPr lang="en-US" sz="2000" dirty="0" err="1" smtClean="0"/>
              <a:t>senza</a:t>
            </a:r>
            <a:r>
              <a:rPr lang="en-US" sz="2000" dirty="0" smtClean="0"/>
              <a:t>. O </a:t>
            </a:r>
            <a:r>
              <a:rPr lang="en-US" sz="2000" dirty="0" err="1" smtClean="0"/>
              <a:t>meglio</a:t>
            </a:r>
            <a:r>
              <a:rPr lang="en-US" sz="2000" dirty="0" smtClean="0"/>
              <a:t>, </a:t>
            </a:r>
            <a:r>
              <a:rPr lang="en-US" sz="2000" dirty="0" err="1" smtClean="0"/>
              <a:t>potrebbe</a:t>
            </a:r>
            <a:r>
              <a:rPr lang="en-US" sz="2000" dirty="0" smtClean="0"/>
              <a:t> </a:t>
            </a:r>
            <a:r>
              <a:rPr lang="en-US" sz="2000" dirty="0" err="1" smtClean="0"/>
              <a:t>anche</a:t>
            </a:r>
            <a:r>
              <a:rPr lang="en-US" sz="2000" dirty="0" smtClean="0"/>
              <a:t> </a:t>
            </a:r>
            <a:r>
              <a:rPr lang="en-US" sz="2000" dirty="0" err="1" smtClean="0"/>
              <a:t>farlo</a:t>
            </a:r>
            <a:r>
              <a:rPr lang="en-US" sz="2000" dirty="0" smtClean="0"/>
              <a:t>, ma </a:t>
            </a:r>
            <a:r>
              <a:rPr lang="en-US" sz="2000" dirty="0" err="1" smtClean="0"/>
              <a:t>sente</a:t>
            </a:r>
            <a:r>
              <a:rPr lang="en-US" sz="2000" dirty="0" smtClean="0"/>
              <a:t> </a:t>
            </a:r>
            <a:r>
              <a:rPr lang="en-US" sz="2000" dirty="0" err="1" smtClean="0"/>
              <a:t>che</a:t>
            </a:r>
            <a:r>
              <a:rPr lang="en-US" sz="2000" dirty="0" smtClean="0"/>
              <a:t> se lo </a:t>
            </a:r>
            <a:r>
              <a:rPr lang="en-US" sz="2000" dirty="0" err="1" smtClean="0"/>
              <a:t>farebbe</a:t>
            </a:r>
            <a:r>
              <a:rPr lang="en-US" sz="2000" dirty="0" smtClean="0"/>
              <a:t>, la </a:t>
            </a:r>
            <a:r>
              <a:rPr lang="en-US" sz="2000" dirty="0" err="1" smtClean="0"/>
              <a:t>sua</a:t>
            </a:r>
            <a:r>
              <a:rPr lang="en-US" sz="2000" dirty="0" smtClean="0"/>
              <a:t> vita </a:t>
            </a:r>
            <a:r>
              <a:rPr lang="en-US" sz="2000" dirty="0" err="1" smtClean="0"/>
              <a:t>sarebbe</a:t>
            </a:r>
            <a:r>
              <a:rPr lang="en-US" sz="2000" dirty="0" smtClean="0"/>
              <a:t> </a:t>
            </a:r>
            <a:r>
              <a:rPr lang="en-US" sz="2000" dirty="0" err="1" smtClean="0"/>
              <a:t>quanto</a:t>
            </a:r>
            <a:r>
              <a:rPr lang="en-US" sz="2000" dirty="0" smtClean="0"/>
              <a:t> </a:t>
            </a:r>
            <a:r>
              <a:rPr lang="en-US" sz="2000" dirty="0" err="1" smtClean="0"/>
              <a:t>meno</a:t>
            </a:r>
            <a:r>
              <a:rPr lang="en-US" sz="2000" dirty="0" smtClean="0"/>
              <a:t> </a:t>
            </a:r>
            <a:r>
              <a:rPr lang="en-US" sz="2000" dirty="0" err="1" smtClean="0"/>
              <a:t>più</a:t>
            </a:r>
            <a:r>
              <a:rPr lang="en-US" sz="2000" dirty="0" smtClean="0"/>
              <a:t> </a:t>
            </a:r>
            <a:r>
              <a:rPr lang="en-US" sz="2000" dirty="0" err="1" smtClean="0"/>
              <a:t>povera</a:t>
            </a:r>
            <a:r>
              <a:rPr lang="en-US" sz="2000" dirty="0" smtClean="0"/>
              <a:t>, </a:t>
            </a:r>
            <a:r>
              <a:rPr lang="en-US" sz="2000" dirty="0" err="1" smtClean="0"/>
              <a:t>più</a:t>
            </a:r>
            <a:r>
              <a:rPr lang="en-US" sz="2000" dirty="0" smtClean="0"/>
              <a:t> triste.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7191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atemi la verità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09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“beauty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truth</a:t>
            </a:r>
            <a:r>
              <a:rPr lang="it-IT" dirty="0" smtClean="0"/>
              <a:t>, </a:t>
            </a:r>
            <a:r>
              <a:rPr lang="it-IT" dirty="0" err="1" smtClean="0"/>
              <a:t>truth</a:t>
            </a:r>
            <a:r>
              <a:rPr lang="it-IT" dirty="0" smtClean="0"/>
              <a:t> beauty”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it-IT" dirty="0" smtClean="0"/>
              <a:t>_</a:t>
            </a:r>
            <a:r>
              <a:rPr lang="it-IT" dirty="0" err="1" smtClean="0"/>
              <a:t>J</a:t>
            </a:r>
            <a:r>
              <a:rPr lang="it-IT" dirty="0" smtClean="0"/>
              <a:t>. Keats, “Ode on a </a:t>
            </a:r>
            <a:r>
              <a:rPr lang="it-IT" dirty="0" err="1" smtClean="0"/>
              <a:t>Grecian</a:t>
            </a:r>
            <a:r>
              <a:rPr lang="it-IT" dirty="0" smtClean="0"/>
              <a:t> </a:t>
            </a:r>
            <a:r>
              <a:rPr lang="it-IT" dirty="0" err="1" smtClean="0"/>
              <a:t>Urn</a:t>
            </a:r>
            <a:r>
              <a:rPr lang="it-IT" dirty="0" smtClean="0"/>
              <a:t>”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4368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Che cos’è il bello?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51678" y="2286001"/>
            <a:ext cx="10178322" cy="3809999"/>
          </a:xfrm>
        </p:spPr>
        <p:txBody>
          <a:bodyPr>
            <a:noAutofit/>
          </a:bodyPr>
          <a:lstStyle/>
          <a:p>
            <a:pPr algn="just"/>
            <a:r>
              <a:rPr lang="it-IT" sz="2200" dirty="0" err="1" smtClean="0"/>
              <a:t>Plotino</a:t>
            </a:r>
            <a:r>
              <a:rPr lang="it-IT" sz="2200" dirty="0" smtClean="0"/>
              <a:t> – il più importante dei neoplatonici – dice: “[</a:t>
            </a:r>
            <a:r>
              <a:rPr lang="mr-IN" sz="2200" dirty="0" smtClean="0"/>
              <a:t>…</a:t>
            </a:r>
            <a:r>
              <a:rPr lang="it-IT" sz="2200" dirty="0" smtClean="0"/>
              <a:t>] che il bello, sino a quando è esterno, noi lo percepiamo, ma quando ci entra dentro allora ci commuove” (“Enneadi”), V 8, 2, 25.</a:t>
            </a:r>
          </a:p>
          <a:p>
            <a:pPr algn="just"/>
            <a:r>
              <a:rPr lang="it-IT" sz="2200" dirty="0" smtClean="0"/>
              <a:t>Che cosa vuole dirci </a:t>
            </a:r>
            <a:r>
              <a:rPr lang="it-IT" sz="2200" dirty="0" err="1" smtClean="0"/>
              <a:t>Plotino</a:t>
            </a:r>
            <a:r>
              <a:rPr lang="it-IT" sz="2200" dirty="0" smtClean="0"/>
              <a:t>? </a:t>
            </a:r>
            <a:r>
              <a:rPr lang="it-IT" sz="2200" dirty="0" smtClean="0"/>
              <a:t>Secondo me, </a:t>
            </a:r>
            <a:r>
              <a:rPr lang="it-IT" sz="2200" dirty="0" smtClean="0"/>
              <a:t>che il bello è </a:t>
            </a:r>
            <a:r>
              <a:rPr lang="it-IT" sz="2200" b="1" dirty="0" smtClean="0"/>
              <a:t>inesprimibile</a:t>
            </a:r>
            <a:r>
              <a:rPr lang="it-IT" sz="2200" dirty="0" smtClean="0"/>
              <a:t> a parole. Tutt’al più si può solo </a:t>
            </a:r>
            <a:r>
              <a:rPr lang="it-IT" sz="2200" dirty="0" err="1" smtClean="0"/>
              <a:t>pre</a:t>
            </a:r>
            <a:r>
              <a:rPr lang="it-IT" sz="2200" dirty="0" smtClean="0"/>
              <a:t>-sentire. È un </a:t>
            </a:r>
            <a:r>
              <a:rPr lang="it-IT" sz="2200" b="1" dirty="0" smtClean="0"/>
              <a:t>presentimento</a:t>
            </a:r>
            <a:r>
              <a:rPr lang="it-IT" sz="2200" dirty="0" smtClean="0"/>
              <a:t>. </a:t>
            </a:r>
          </a:p>
          <a:p>
            <a:pPr algn="just"/>
            <a:r>
              <a:rPr lang="it-IT" sz="2200" dirty="0" smtClean="0"/>
              <a:t>Di cosa? Di un miracolo che non smette mai di stupirci: </a:t>
            </a:r>
            <a:r>
              <a:rPr lang="it-IT" sz="2200" b="1" dirty="0" smtClean="0"/>
              <a:t>la bellezza</a:t>
            </a:r>
            <a:r>
              <a:rPr lang="it-IT" sz="2200" dirty="0" smtClean="0"/>
              <a:t>.</a:t>
            </a:r>
          </a:p>
          <a:p>
            <a:pPr algn="just"/>
            <a:r>
              <a:rPr lang="it-IT" sz="2200" dirty="0" smtClean="0"/>
              <a:t>Siccome la filosofia nasce con lo </a:t>
            </a:r>
            <a:r>
              <a:rPr lang="it-IT" sz="2200" b="1" dirty="0" smtClean="0"/>
              <a:t>stupore</a:t>
            </a:r>
            <a:r>
              <a:rPr lang="it-IT" sz="2200" dirty="0" smtClean="0"/>
              <a:t>, non può non essere amica della bellezza.</a:t>
            </a:r>
          </a:p>
          <a:p>
            <a:pPr algn="just"/>
            <a:r>
              <a:rPr lang="it-IT" sz="2200" dirty="0" smtClean="0"/>
              <a:t>È stata concepita il giorno della festa di Afrodite, dea greca della bellezza, come racconta il </a:t>
            </a:r>
            <a:r>
              <a:rPr lang="it-IT" sz="2200" b="1" dirty="0" smtClean="0"/>
              <a:t>mito della nascita di Eros</a:t>
            </a:r>
            <a:r>
              <a:rPr lang="it-IT" sz="2200" dirty="0" smtClean="0"/>
              <a:t>, che si può trovare nel “Simposio”. 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80179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effectLst/>
        </p:spPr>
      </p:sp>
      <p:sp>
        <p:nvSpPr>
          <p:cNvPr id="8" name="Freeform 6" title="Left scallop edge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9" name="Rectangle 8" title="right edge border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8" r="33456" b="-1"/>
          <a:stretch/>
        </p:blipFill>
        <p:spPr>
          <a:xfrm>
            <a:off x="5279472" y="645107"/>
            <a:ext cx="5995465" cy="5594047"/>
          </a:xfrm>
          <a:prstGeom prst="rect">
            <a:avLst/>
          </a:prstGeom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1251679" y="645107"/>
            <a:ext cx="3384329" cy="164089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 spc="200" dirty="0" smtClean="0">
                <a:solidFill>
                  <a:schemeClr val="tx2"/>
                </a:solidFill>
                <a:latin typeface="+mj-lt"/>
              </a:rPr>
              <a:t>La </a:t>
            </a:r>
            <a:r>
              <a:rPr lang="en-US" sz="4000" spc="200" dirty="0" err="1" smtClean="0">
                <a:solidFill>
                  <a:schemeClr val="tx2"/>
                </a:solidFill>
                <a:latin typeface="+mj-lt"/>
              </a:rPr>
              <a:t>bellezza</a:t>
            </a:r>
            <a:r>
              <a:rPr lang="en-US" sz="4000" spc="200" dirty="0" smtClean="0">
                <a:solidFill>
                  <a:schemeClr val="tx2"/>
                </a:solidFill>
                <a:latin typeface="+mj-lt"/>
              </a:rPr>
              <a:t>, </a:t>
            </a:r>
            <a:r>
              <a:rPr lang="en-US" sz="4000" spc="200" dirty="0" err="1" smtClean="0">
                <a:solidFill>
                  <a:schemeClr val="tx2"/>
                </a:solidFill>
                <a:latin typeface="+mj-lt"/>
              </a:rPr>
              <a:t>tutt’intorno</a:t>
            </a:r>
            <a:endParaRPr lang="en-US" sz="4000" spc="2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251679" y="1944414"/>
            <a:ext cx="3384330" cy="4561489"/>
          </a:xfrm>
        </p:spPr>
        <p:txBody>
          <a:bodyPr vert="horz" lIns="91440" tIns="45720" rIns="91440" bIns="45720" rtlCol="0">
            <a:noAutofit/>
          </a:bodyPr>
          <a:lstStyle/>
          <a:p>
            <a:pPr indent="-228600" algn="just">
              <a:lnSpc>
                <a:spcPct val="110000"/>
              </a:lnSpc>
              <a:spcBef>
                <a:spcPts val="700"/>
              </a:spcBef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“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Quelli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che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non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vedono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il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tutto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nella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singola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parte,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l’unità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nella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molteplicità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hanno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una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vista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diseducata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al bello in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sé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celato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dietro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ogni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minuscola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particella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del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creato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Essi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perseverano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nel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ricercare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le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ragioni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della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bellezza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all’esterno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mentre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è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all’interno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di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loro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stessi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che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dovrebbero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scavare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meglio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mr-IN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…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]. Solo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scoprendo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la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bellezza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che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è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in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noi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potremmo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finalmente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vedere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con lo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sguardo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acuto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dell’anima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la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bellezza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che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è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tutt’intorno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noi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” (p. 90). 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44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a felicità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78567" y="144380"/>
            <a:ext cx="10780295" cy="614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83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effectLst/>
        </p:spPr>
      </p:sp>
      <p:sp>
        <p:nvSpPr>
          <p:cNvPr id="8" name="Freeform 6" title="Left scallop edge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9" name="Rectangle 8" title="right edge border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70" r="15705" b="-1"/>
          <a:stretch/>
        </p:blipFill>
        <p:spPr>
          <a:xfrm>
            <a:off x="6928338" y="10"/>
            <a:ext cx="5263662" cy="6857990"/>
          </a:xfrm>
          <a:prstGeom prst="rect">
            <a:avLst/>
          </a:prstGeom>
        </p:spPr>
      </p:pic>
      <p:sp>
        <p:nvSpPr>
          <p:cNvPr id="10" name="Freeform 10" title="right scallop background shape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1" name="Rectangle 10" title="left edge border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Freeform 11" title="right scallop background shape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7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765051" y="382385"/>
            <a:ext cx="6015897" cy="14921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4300" spc="200" dirty="0">
                <a:solidFill>
                  <a:schemeClr val="tx2"/>
                </a:solidFill>
                <a:latin typeface="+mj-lt"/>
              </a:rPr>
              <a:t>Ce la farà la bellezza a salvare il mondo?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765051" y="2286001"/>
            <a:ext cx="6015897" cy="359359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just">
              <a:lnSpc>
                <a:spcPct val="110000"/>
              </a:lnSpc>
              <a:spcBef>
                <a:spcPts val="700"/>
              </a:spcBef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Secondo me, sì. E a pensarla come me sono in tanti, tra cui: Platone, Plotino e il romanziere russo, F. M. Dostoevskij, il quale, perlomeno, nella sua opera “L’idiota” lascia intendere questo. Nonostante sia un perdente,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Myskin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il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protagonista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dell’opera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che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per certi aspetti, assomiglia a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Cristo) non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perde la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speranza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815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2552181"/>
          </a:xfrm>
        </p:spPr>
        <p:txBody>
          <a:bodyPr/>
          <a:lstStyle/>
          <a:p>
            <a:pPr algn="just"/>
            <a:r>
              <a:rPr lang="it-IT" dirty="0" smtClean="0"/>
              <a:t>Quale speranza?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242930" y="4067503"/>
            <a:ext cx="7017488" cy="2043413"/>
          </a:xfrm>
        </p:spPr>
        <p:txBody>
          <a:bodyPr>
            <a:normAutofit/>
          </a:bodyPr>
          <a:lstStyle/>
          <a:p>
            <a:pPr algn="just"/>
            <a:r>
              <a:rPr lang="it-IT" sz="2400" dirty="0" smtClean="0"/>
              <a:t>“[</a:t>
            </a:r>
            <a:r>
              <a:rPr lang="mr-IN" sz="2400" dirty="0" smtClean="0"/>
              <a:t>…</a:t>
            </a:r>
            <a:r>
              <a:rPr lang="it-IT" sz="2400" dirty="0" smtClean="0"/>
              <a:t>] Che un giorno le brutture di questo mondo cesseranno del tutto grazie all’intercessione della bellezza mediatrice” (p. 92).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82934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2" r="19182"/>
          <a:stretch>
            <a:fillRect/>
          </a:stretch>
        </p:blipFill>
        <p:spPr/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200" dirty="0" smtClean="0"/>
              <a:t>Eros Vs. Thanatos</a:t>
            </a:r>
            <a:endParaRPr lang="it-IT" sz="320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5006306"/>
          </a:xfrm>
        </p:spPr>
        <p:txBody>
          <a:bodyPr>
            <a:noAutofit/>
          </a:bodyPr>
          <a:lstStyle/>
          <a:p>
            <a:pPr algn="ctr"/>
            <a:r>
              <a:rPr lang="it-IT" sz="2800" dirty="0" smtClean="0"/>
              <a:t>“[</a:t>
            </a:r>
            <a:r>
              <a:rPr lang="mr-IN" sz="2800" dirty="0" smtClean="0"/>
              <a:t>…</a:t>
            </a:r>
            <a:r>
              <a:rPr lang="it-IT" sz="2800" dirty="0" smtClean="0"/>
              <a:t>] contro l’azione polverizzatrice di Thanatos, rispondiamo opponendo il balsamo eternizzante di Eros” (p. 92). 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08918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 vuoi qualcosa nella vita, allunga la mano e prendila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77461" y="105103"/>
            <a:ext cx="10825655" cy="657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2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462" y="1042709"/>
            <a:ext cx="10783614" cy="5709107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861848" y="273269"/>
            <a:ext cx="113301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 smtClean="0"/>
              <a:t>Se ha ragione </a:t>
            </a:r>
            <a:r>
              <a:rPr lang="it-IT" sz="2200" dirty="0" err="1" smtClean="0"/>
              <a:t>Lavoisier</a:t>
            </a:r>
            <a:r>
              <a:rPr lang="it-IT" sz="2200" dirty="0" smtClean="0"/>
              <a:t> e “nulla si crea, nulla si distrugge, tutto si trasforma”, </a:t>
            </a:r>
            <a:r>
              <a:rPr lang="it-IT" sz="2200" dirty="0" smtClean="0"/>
              <a:t>allora mi piace pensare che </a:t>
            </a:r>
            <a:r>
              <a:rPr lang="it-IT" sz="2200" dirty="0" smtClean="0"/>
              <a:t>il panteista Christopher </a:t>
            </a:r>
            <a:r>
              <a:rPr lang="it-IT" sz="2200" dirty="0" smtClean="0"/>
              <a:t>sia entrato </a:t>
            </a:r>
            <a:r>
              <a:rPr lang="it-IT" sz="2200" dirty="0" smtClean="0"/>
              <a:t>a far parte del Tutto. </a:t>
            </a:r>
            <a:endParaRPr lang="it-IT" sz="2200" dirty="0"/>
          </a:p>
        </p:txBody>
      </p:sp>
      <p:pic>
        <p:nvPicPr>
          <p:cNvPr id="5" name="11 Guarantee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63942" y="599090"/>
            <a:ext cx="812800" cy="44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55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26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</a:majorFont>
      <a:minorFont>
        <a:latin typeface="Gill Sans MT" panose="020B0502020104020203"/>
        <a:ea typeface=""/>
        <a:cs typeface="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2140</TotalTime>
  <Words>1771</Words>
  <Application>Microsoft Macintosh PowerPoint</Application>
  <PresentationFormat>Widescreen</PresentationFormat>
  <Paragraphs>66</Paragraphs>
  <Slides>29</Slides>
  <Notes>0</Notes>
  <HiddenSlides>0</HiddenSlides>
  <MMClips>6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4" baseType="lpstr">
      <vt:lpstr>Calibri</vt:lpstr>
      <vt:lpstr>Gill Sans MT</vt:lpstr>
      <vt:lpstr>Impact</vt:lpstr>
      <vt:lpstr>Arial</vt:lpstr>
      <vt:lpstr>Badge</vt:lpstr>
      <vt:lpstr>La bellezza</vt:lpstr>
      <vt:lpstr>Presentazione di PowerPoint</vt:lpstr>
      <vt:lpstr>“Into the wild” (2007)</vt:lpstr>
      <vt:lpstr>Presentazione di PowerPoint</vt:lpstr>
      <vt:lpstr>Viaggio alla scoperta dell’autenticità della vita</vt:lpstr>
      <vt:lpstr>Presentazione di PowerPoint</vt:lpstr>
      <vt:lpstr>Christopher</vt:lpstr>
      <vt:lpstr>Di chi è l’origine?</vt:lpstr>
      <vt:lpstr>La bellezza è lo splendore del vero?</vt:lpstr>
      <vt:lpstr>Amore per il sapere</vt:lpstr>
      <vt:lpstr>Presentazione di PowerPoint</vt:lpstr>
      <vt:lpstr>Scripta volant, verba manent</vt:lpstr>
      <vt:lpstr>Presentazione di PowerPoint</vt:lpstr>
      <vt:lpstr>perché è un problema?</vt:lpstr>
      <vt:lpstr>Presentazione di PowerPoint</vt:lpstr>
      <vt:lpstr>La dialettica</vt:lpstr>
      <vt:lpstr>Presentazione di PowerPoint</vt:lpstr>
      <vt:lpstr>La politica è dialettica, L’amore è dialettica, tutto è dialettica</vt:lpstr>
      <vt:lpstr>La forza cosmica: l’eros</vt:lpstr>
      <vt:lpstr>Presentazione di PowerPoint</vt:lpstr>
      <vt:lpstr>“beauty is truth, truth beauty”</vt:lpstr>
      <vt:lpstr>Che cos’è il bello?</vt:lpstr>
      <vt:lpstr>La bellezza, tutt’intorno</vt:lpstr>
      <vt:lpstr>Presentazione di PowerPoint</vt:lpstr>
      <vt:lpstr>Ce la farà la bellezza a salvare il mondo?</vt:lpstr>
      <vt:lpstr>Quale speranza?</vt:lpstr>
      <vt:lpstr>Eros Vs. Thanatos</vt:lpstr>
      <vt:lpstr>Presentazione di PowerPoint</vt:lpstr>
      <vt:lpstr>Presentazione di PowerPoint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bellezza</dc:title>
  <dc:creator>Marco Apolloni</dc:creator>
  <cp:lastModifiedBy>Marco Apolloni</cp:lastModifiedBy>
  <cp:revision>29</cp:revision>
  <dcterms:created xsi:type="dcterms:W3CDTF">2016-10-11T12:13:48Z</dcterms:created>
  <dcterms:modified xsi:type="dcterms:W3CDTF">2016-10-13T18:34:24Z</dcterms:modified>
</cp:coreProperties>
</file>